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91" r:id="rId4"/>
    <p:sldId id="282" r:id="rId5"/>
    <p:sldId id="292" r:id="rId6"/>
    <p:sldId id="297" r:id="rId7"/>
    <p:sldId id="298" r:id="rId8"/>
    <p:sldId id="299" r:id="rId9"/>
    <p:sldId id="300" r:id="rId10"/>
    <p:sldId id="303" r:id="rId11"/>
    <p:sldId id="304" r:id="rId12"/>
    <p:sldId id="302" r:id="rId13"/>
    <p:sldId id="301" r:id="rId14"/>
    <p:sldId id="305" r:id="rId15"/>
    <p:sldId id="30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8" autoAdjust="0"/>
    <p:restoredTop sz="86425" autoAdjust="0"/>
  </p:normalViewPr>
  <p:slideViewPr>
    <p:cSldViewPr>
      <p:cViewPr>
        <p:scale>
          <a:sx n="70" d="100"/>
          <a:sy n="70" d="100"/>
        </p:scale>
        <p:origin x="-114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8" y="43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8CCD-EFD5-4B83-BD26-DF29A3DB25D6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6B5F-706D-4C33-85D2-EF1CAD5BC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3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B2F7F-07F7-44B2-9056-3CB6F0B030EA}" type="datetime1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6FE4-2AEF-417B-86BA-1DA09BDA6224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CD412-2778-4FE2-ABCF-20B69410F4BB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1C8A7-E6C0-45DD-A506-F53207ACA76B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5298F-40BF-4649-9D5C-65C440274F36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B6955-9543-492C-8A07-8C02AA7C10CD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C7C04-D1A4-4A22-8ADD-EFA5EE0317F9}" type="datetime1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F1E5C-9CDD-4368-A931-9287AC1844E5}" type="datetime1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7565C-568D-4BAD-BE8E-130C417F4C7C}" type="datetime1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A5B3-6059-495B-949A-F66B828EEE44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A495E-70F6-47CC-8D10-B0419FDAE0DC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FE91F4-9767-4AFB-96AC-FBCDEA45E7C9}" type="datetime1">
              <a:rPr lang="ru-RU" smtClean="0"/>
              <a:t>23.11.2020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8162" y="6021288"/>
            <a:ext cx="2286000" cy="365125"/>
          </a:xfrm>
        </p:spPr>
        <p:txBody>
          <a:bodyPr/>
          <a:lstStyle/>
          <a:p>
            <a:r>
              <a:rPr lang="ru-RU" dirty="0" smtClean="0"/>
              <a:t>МБОУ Курагинская СОШ №7, Могильников Евгений Владимирович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80928"/>
            <a:ext cx="7992888" cy="2800767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Роль интерактивных образовательных ресурсов в структуре урока рефлексии</a:t>
            </a:r>
            <a:endParaRPr lang="ru-RU" sz="4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s://pharmedu.ru/wp-content/uploads/2015/05/th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1" y="459080"/>
            <a:ext cx="4164603" cy="21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tdrawings.com/cliparts/create-clipart-online-3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80057" cy="22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https://upload.wikimedia.org/wikipedia/commons/f/fa/Mentimeter_New_Logo_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4" y="332656"/>
            <a:ext cx="1682450" cy="16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03680"/>
            <a:ext cx="55382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51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Bookman Old Style" panose="02050604050505020204" pitchFamily="18" charset="0"/>
              </a:rPr>
              <a:t>Quizlet</a:t>
            </a:r>
            <a:r>
              <a:rPr lang="ru-RU" sz="2000" dirty="0">
                <a:latin typeface="Bookman Old Style" panose="02050604050505020204" pitchFamily="18" charset="0"/>
              </a:rPr>
              <a:t> – сервис, который позволяет изучать информацию с помощью обучающих инструментов и игр.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6369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******************************************************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6" descr="http://getdrawings.com/cliparts/create-clipart-online-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72368"/>
            <a:ext cx="2837516" cy="16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9406" y="3398669"/>
            <a:ext cx="992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6320" y="2348880"/>
            <a:ext cx="633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6593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*удобный интерфейс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515719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*интерактивный режим работы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62117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*минимум времени – максимум результата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6053226"/>
            <a:ext cx="851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*доступ с различных средств связи + Приложение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00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ookman Old Style" panose="02050604050505020204" pitchFamily="18" charset="0"/>
              </a:rPr>
              <a:t>1/ </a:t>
            </a:r>
            <a:r>
              <a:rPr lang="ru-RU" sz="2000" dirty="0" smtClean="0">
                <a:latin typeface="Bookman Old Style" panose="02050604050505020204" pitchFamily="18" charset="0"/>
              </a:rPr>
              <a:t>авторизация </a:t>
            </a:r>
            <a:r>
              <a:rPr lang="ru-RU" sz="2000" dirty="0" smtClean="0">
                <a:latin typeface="Bookman Old Style" panose="02050604050505020204" pitchFamily="18" charset="0"/>
              </a:rPr>
              <a:t>на сайте </a:t>
            </a:r>
            <a:r>
              <a:rPr lang="en-US" sz="2000" b="1" dirty="0" smtClean="0">
                <a:latin typeface="Bookman Old Style" panose="02050604050505020204" pitchFamily="18" charset="0"/>
              </a:rPr>
              <a:t>www. </a:t>
            </a:r>
            <a:r>
              <a:rPr lang="de-DE" sz="2000" b="1" dirty="0" smtClean="0">
                <a:latin typeface="Bookman Old Style" panose="02050604050505020204" pitchFamily="18" charset="0"/>
              </a:rPr>
              <a:t>quizlet.com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56376" y="3011061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9138" r="2484" b="5880"/>
          <a:stretch/>
        </p:blipFill>
        <p:spPr bwMode="auto">
          <a:xfrm>
            <a:off x="487614" y="1916831"/>
            <a:ext cx="6353660" cy="3303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лево 8"/>
          <p:cNvSpPr/>
          <p:nvPr/>
        </p:nvSpPr>
        <p:spPr>
          <a:xfrm rot="1530301">
            <a:off x="5651118" y="2624619"/>
            <a:ext cx="238031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1174" r="18875" b="5881"/>
          <a:stretch/>
        </p:blipFill>
        <p:spPr bwMode="auto">
          <a:xfrm>
            <a:off x="3647123" y="3473343"/>
            <a:ext cx="4053919" cy="285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ookman Old Style" panose="02050604050505020204" pitchFamily="18" charset="0"/>
              </a:rPr>
              <a:t>2/ </a:t>
            </a:r>
            <a:r>
              <a:rPr lang="ru-RU" sz="2000" dirty="0" smtClean="0">
                <a:latin typeface="Bookman Old Style" panose="02050604050505020204" pitchFamily="18" charset="0"/>
              </a:rPr>
              <a:t>«СОЗДАТЬ» (модуль/курс)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0623" r="27029" b="5795"/>
          <a:stretch/>
        </p:blipFill>
        <p:spPr bwMode="auto">
          <a:xfrm>
            <a:off x="539552" y="1984445"/>
            <a:ext cx="6245969" cy="432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5628087" y="3011062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530301">
            <a:off x="3322829" y="2624620"/>
            <a:ext cx="238031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3</a:t>
            </a:r>
            <a:r>
              <a:rPr lang="de-DE" sz="2000" dirty="0" smtClean="0">
                <a:latin typeface="Bookman Old Style" panose="02050604050505020204" pitchFamily="18" charset="0"/>
              </a:rPr>
              <a:t>/ </a:t>
            </a:r>
            <a:r>
              <a:rPr lang="ru-RU" sz="2000" dirty="0" smtClean="0">
                <a:latin typeface="Bookman Old Style" panose="02050604050505020204" pitchFamily="18" charset="0"/>
              </a:rPr>
              <a:t>Добавляем «предметное содержание»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9324" r="3323" b="5881"/>
          <a:stretch/>
        </p:blipFill>
        <p:spPr bwMode="auto">
          <a:xfrm>
            <a:off x="539552" y="2072365"/>
            <a:ext cx="7848872" cy="410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7962468" y="5458987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530301">
            <a:off x="5657210" y="5072545"/>
            <a:ext cx="238031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4</a:t>
            </a:r>
            <a:r>
              <a:rPr lang="de-DE" sz="2000" dirty="0" smtClean="0">
                <a:latin typeface="Bookman Old Style" panose="02050604050505020204" pitchFamily="18" charset="0"/>
              </a:rPr>
              <a:t>/ </a:t>
            </a:r>
            <a:r>
              <a:rPr lang="ru-RU" sz="2000" dirty="0" smtClean="0">
                <a:latin typeface="Bookman Old Style" panose="02050604050505020204" pitchFamily="18" charset="0"/>
              </a:rPr>
              <a:t>Активируем карточки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9697" r="29861" b="5881"/>
          <a:stretch/>
        </p:blipFill>
        <p:spPr bwMode="auto">
          <a:xfrm>
            <a:off x="467544" y="1988840"/>
            <a:ext cx="5004556" cy="4344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1174" r="38058" b="5881"/>
          <a:stretch/>
        </p:blipFill>
        <p:spPr bwMode="auto">
          <a:xfrm>
            <a:off x="4398210" y="2996952"/>
            <a:ext cx="4504814" cy="3629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1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isshelp.ru/images/161.jpg"/>
          <p:cNvPicPr>
            <a:picLocks noChangeAspect="1" noChangeArrowheads="1"/>
          </p:cNvPicPr>
          <p:nvPr/>
        </p:nvPicPr>
        <p:blipFill>
          <a:blip r:embed="rId2" cstate="print"/>
          <a:srcRect l="9450" t="5040" r="14951"/>
          <a:stretch>
            <a:fillRect/>
          </a:stretch>
        </p:blipFill>
        <p:spPr bwMode="auto">
          <a:xfrm>
            <a:off x="323528" y="332656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теории </a:t>
            </a:r>
          </a:p>
          <a:p>
            <a:pPr algn="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практике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2117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6369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Разработать интерактивный тренажёр по теме «Функциональная грамотность» на образовательной платформе </a:t>
            </a:r>
            <a:r>
              <a:rPr lang="en-US" sz="2400" dirty="0" smtClean="0"/>
              <a:t>Quizlet</a:t>
            </a:r>
            <a:r>
              <a:rPr lang="ru-RU" sz="2400" dirty="0" smtClean="0"/>
              <a:t> и разместить ссылку на интерактивной доске </a:t>
            </a:r>
          </a:p>
          <a:p>
            <a:pPr algn="ctr"/>
            <a:r>
              <a:rPr lang="en-US" sz="2400" dirty="0" err="1" smtClean="0"/>
              <a:t>Padlet</a:t>
            </a:r>
            <a:r>
              <a:rPr lang="ru-RU" sz="2400" dirty="0" smtClean="0"/>
              <a:t> (добавлять в комментариях)</a:t>
            </a:r>
            <a:endParaRPr lang="ru-RU" sz="2400" dirty="0"/>
          </a:p>
        </p:txBody>
      </p:sp>
      <p:pic>
        <p:nvPicPr>
          <p:cNvPr id="13" name="Picture 2" descr="C:\Users\Alexandr\Desktop\Цифровые инструменты формирова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28" y="4509120"/>
            <a:ext cx="1847528" cy="1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4" y="59570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https://padlet.com/svininalud/7px8el6xkavtol8p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s/93465/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https://fs.znanio.ru/methodology/images/8e/38/8e3867e9358de5172525aef5667b7065865fae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38495" r="57136" b="13214"/>
          <a:stretch/>
        </p:blipFill>
        <p:spPr bwMode="auto">
          <a:xfrm>
            <a:off x="5902885" y="435428"/>
            <a:ext cx="2827520" cy="2561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806" y="435429"/>
            <a:ext cx="5427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806" y="1268760"/>
            <a:ext cx="5427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Bookman Old Style" panose="02050604050505020204" pitchFamily="18" charset="0"/>
              </a:rPr>
              <a:t>- навык</a:t>
            </a:r>
            <a:r>
              <a:rPr lang="ru-RU" sz="2400" i="1" dirty="0">
                <a:latin typeface="Bookman Old Style" panose="02050604050505020204" pitchFamily="18" charset="0"/>
              </a:rPr>
              <a:t>, направленный на самосознание, умение отслеживать свои эмоции, свои поступки, умение анализировать их и оценивать.</a:t>
            </a:r>
            <a:endParaRPr lang="ru-RU" sz="24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2036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******************************************************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7370" y="3356992"/>
            <a:ext cx="4902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рефлексии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048" y="4365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урок контроля знаний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урок-повторение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 flipV="1">
            <a:off x="737574" y="3302986"/>
            <a:ext cx="864096" cy="1260140"/>
          </a:xfrm>
          <a:prstGeom prst="ben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180250" y="3209156"/>
            <a:ext cx="864097" cy="1447802"/>
          </a:xfrm>
          <a:prstGeom prst="ben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398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урок-обобщение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урок-закрепление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283967" y="1089247"/>
            <a:ext cx="540568" cy="83884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048" y="5590981"/>
            <a:ext cx="8244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«дистант»-функциональная грамотность-планируемый результат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4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https://www.drchristianconte.com/wp-content/uploads/2016/03/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4"/>
            <a:ext cx="48351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9740" y="908720"/>
            <a:ext cx="15183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9014" y="1945272"/>
            <a:ext cx="1555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560331" y="3068959"/>
            <a:ext cx="936104" cy="72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22875" y="3068959"/>
            <a:ext cx="936104" cy="72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disshelp.ru/images/161.jpg"/>
          <p:cNvPicPr>
            <a:picLocks noChangeAspect="1" noChangeArrowheads="1"/>
          </p:cNvPicPr>
          <p:nvPr/>
        </p:nvPicPr>
        <p:blipFill>
          <a:blip r:embed="rId3" cstate="print"/>
          <a:srcRect l="9450" t="5040" r="14951"/>
          <a:stretch>
            <a:fillRect/>
          </a:stretch>
        </p:blipFill>
        <p:spPr bwMode="auto">
          <a:xfrm>
            <a:off x="323528" y="764702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disshelp.ru/images/161.jpg"/>
          <p:cNvPicPr>
            <a:picLocks noChangeAspect="1" noChangeArrowheads="1"/>
          </p:cNvPicPr>
          <p:nvPr/>
        </p:nvPicPr>
        <p:blipFill>
          <a:blip r:embed="rId3" cstate="print"/>
          <a:srcRect l="9450" t="5040" r="14951"/>
          <a:stretch>
            <a:fillRect/>
          </a:stretch>
        </p:blipFill>
        <p:spPr bwMode="auto">
          <a:xfrm>
            <a:off x="7000238" y="786434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upload.wikimedia.org/wikipedia/commons/f/fa/Mentimeter_New_Logo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6400"/>
            <a:ext cx="2275698" cy="2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qualads.com/wp-content/uploads/2018/05/tech-review-quizlet-solve4why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3" y="4365104"/>
            <a:ext cx="1884299" cy="18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 descr="https://upload.wikimedia.org/wikipedia/commons/f/fa/Mentimeter_New_Logo_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4" y="332656"/>
            <a:ext cx="1682450" cy="16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03680"/>
            <a:ext cx="55382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51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Bookman Old Style" panose="02050604050505020204" pitchFamily="18" charset="0"/>
              </a:rPr>
              <a:t>Mentimeter</a:t>
            </a:r>
            <a:r>
              <a:rPr lang="ru-RU" sz="2000" dirty="0">
                <a:latin typeface="Bookman Old Style" panose="02050604050505020204" pitchFamily="18" charset="0"/>
              </a:rPr>
              <a:t> — </a:t>
            </a:r>
            <a:r>
              <a:rPr lang="ru-RU" sz="2000" dirty="0" smtClean="0">
                <a:latin typeface="Bookman Old Style" panose="02050604050505020204" pitchFamily="18" charset="0"/>
              </a:rPr>
              <a:t>цифровой инструмент, </a:t>
            </a:r>
            <a:r>
              <a:rPr lang="ru-RU" sz="2000" dirty="0">
                <a:latin typeface="Bookman Old Style" panose="02050604050505020204" pitchFamily="18" charset="0"/>
              </a:rPr>
              <a:t>обеспечивающий мгновенную обратную связь от аудитории.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6369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******************************************************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6" descr="http://getdrawings.com/cliparts/create-clipart-online-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90637"/>
            <a:ext cx="3442784" cy="20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9407" y="3686834"/>
            <a:ext cx="992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6320" y="2348880"/>
            <a:ext cx="633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9411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*удобный интерфейс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546435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*блиц-интерактивность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6020679"/>
            <a:ext cx="537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*многообразие форм обратной связи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52120" y="328498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*ограниченное количество вопросов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416189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*зависимость от оператора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18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ookman Old Style" panose="02050604050505020204" pitchFamily="18" charset="0"/>
              </a:rPr>
              <a:t>1/ </a:t>
            </a:r>
            <a:r>
              <a:rPr lang="ru-RU" sz="2000" dirty="0" smtClean="0">
                <a:latin typeface="Bookman Old Style" panose="02050604050505020204" pitchFamily="18" charset="0"/>
              </a:rPr>
              <a:t>авторизация </a:t>
            </a:r>
            <a:r>
              <a:rPr lang="ru-RU" sz="2000" dirty="0" smtClean="0">
                <a:latin typeface="Bookman Old Style" panose="02050604050505020204" pitchFamily="18" charset="0"/>
              </a:rPr>
              <a:t>на сайте </a:t>
            </a:r>
            <a:r>
              <a:rPr lang="de-DE" sz="2000" b="1" dirty="0" err="1" smtClean="0">
                <a:latin typeface="Bookman Old Style" panose="02050604050505020204" pitchFamily="18" charset="0"/>
              </a:rPr>
              <a:t>menti</a:t>
            </a:r>
            <a:r>
              <a:rPr lang="en-US" sz="2000" b="1" dirty="0" smtClean="0">
                <a:latin typeface="Bookman Old Style" panose="02050604050505020204" pitchFamily="18" charset="0"/>
              </a:rPr>
              <a:t>meter</a:t>
            </a:r>
            <a:r>
              <a:rPr lang="de-DE" sz="2000" b="1" dirty="0" smtClean="0">
                <a:latin typeface="Bookman Old Style" panose="02050604050505020204" pitchFamily="18" charset="0"/>
              </a:rPr>
              <a:t>.</a:t>
            </a:r>
            <a:r>
              <a:rPr lang="de-DE" sz="2000" b="1" dirty="0" err="1" smtClean="0">
                <a:latin typeface="Bookman Old Style" panose="02050604050505020204" pitchFamily="18" charset="0"/>
              </a:rPr>
              <a:t>com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6780" r="2169" b="14868"/>
          <a:stretch/>
        </p:blipFill>
        <p:spPr bwMode="auto">
          <a:xfrm>
            <a:off x="467544" y="1804434"/>
            <a:ext cx="6400636" cy="2704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лево 8"/>
          <p:cNvSpPr/>
          <p:nvPr/>
        </p:nvSpPr>
        <p:spPr>
          <a:xfrm rot="1530301">
            <a:off x="6624423" y="2320926"/>
            <a:ext cx="184613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6" t="11928" r="30595" b="27997"/>
          <a:stretch/>
        </p:blipFill>
        <p:spPr bwMode="auto">
          <a:xfrm>
            <a:off x="3851920" y="2924385"/>
            <a:ext cx="3896171" cy="374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лево 11"/>
          <p:cNvSpPr/>
          <p:nvPr/>
        </p:nvSpPr>
        <p:spPr>
          <a:xfrm rot="11176134">
            <a:off x="2429828" y="4985681"/>
            <a:ext cx="184613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56376" y="3156776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07576" y="5085184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7588" y="1230034"/>
            <a:ext cx="714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latin typeface="Bookman Old Style" panose="02050604050505020204" pitchFamily="18" charset="0"/>
              </a:rPr>
              <a:t>2</a:t>
            </a:r>
            <a:r>
              <a:rPr lang="de-DE" sz="2000" b="1" dirty="0" smtClean="0">
                <a:latin typeface="Bookman Old Style" panose="02050604050505020204" pitchFamily="18" charset="0"/>
              </a:rPr>
              <a:t>/ </a:t>
            </a:r>
            <a:r>
              <a:rPr lang="ru-RU" sz="2000" b="1" dirty="0" smtClean="0">
                <a:latin typeface="Bookman Old Style" panose="02050604050505020204" pitchFamily="18" charset="0"/>
              </a:rPr>
              <a:t>создание презентации (</a:t>
            </a:r>
            <a:r>
              <a:rPr lang="ru-RU" sz="2000" b="1" dirty="0" smtClean="0">
                <a:latin typeface="Bookman Old Style" panose="02050604050505020204" pitchFamily="18" charset="0"/>
              </a:rPr>
              <a:t>«проблемный вопрос»)</a:t>
            </a:r>
            <a:endParaRPr lang="ru-RU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0897" r="8987" b="21841"/>
          <a:stretch/>
        </p:blipFill>
        <p:spPr bwMode="auto">
          <a:xfrm>
            <a:off x="467544" y="2132856"/>
            <a:ext cx="813690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 rot="1530301">
            <a:off x="3062894" y="3733404"/>
            <a:ext cx="184613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85353" y="4437112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7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230034"/>
            <a:ext cx="714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Bookman Old Style" panose="02050604050505020204" pitchFamily="18" charset="0"/>
              </a:rPr>
              <a:t>3</a:t>
            </a:r>
            <a:r>
              <a:rPr lang="de-DE" sz="2000" b="1" dirty="0" smtClean="0">
                <a:latin typeface="Bookman Old Style" panose="02050604050505020204" pitchFamily="18" charset="0"/>
              </a:rPr>
              <a:t>/ </a:t>
            </a:r>
            <a:r>
              <a:rPr lang="ru-RU" sz="2000" b="1" dirty="0" smtClean="0">
                <a:latin typeface="Bookman Old Style" panose="02050604050505020204" pitchFamily="18" charset="0"/>
              </a:rPr>
              <a:t>выбор формы представления результатов</a:t>
            </a:r>
            <a:endParaRPr lang="ru-RU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10897" r="2379" b="7848"/>
          <a:stretch/>
        </p:blipFill>
        <p:spPr bwMode="auto">
          <a:xfrm>
            <a:off x="563302" y="1973032"/>
            <a:ext cx="8017407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 rot="8938135">
            <a:off x="4671511" y="4773072"/>
            <a:ext cx="1230560" cy="448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97271" y="5229200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7905" y="5894530"/>
            <a:ext cx="8161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БЕСПЛАТНО – 2 слайда!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7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230034"/>
            <a:ext cx="714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Bookman Old Style" panose="02050604050505020204" pitchFamily="18" charset="0"/>
              </a:rPr>
              <a:t>4</a:t>
            </a:r>
            <a:r>
              <a:rPr lang="de-DE" sz="2000" b="1" dirty="0" smtClean="0">
                <a:latin typeface="Bookman Old Style" panose="02050604050505020204" pitchFamily="18" charset="0"/>
              </a:rPr>
              <a:t>/ </a:t>
            </a:r>
            <a:r>
              <a:rPr lang="ru-RU" sz="2000" b="1" dirty="0" smtClean="0">
                <a:latin typeface="Bookman Old Style" panose="02050604050505020204" pitchFamily="18" charset="0"/>
              </a:rPr>
              <a:t>активация презентации на уроке</a:t>
            </a:r>
            <a:endParaRPr lang="ru-RU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1739" r="6679" b="7835"/>
          <a:stretch/>
        </p:blipFill>
        <p:spPr bwMode="auto">
          <a:xfrm>
            <a:off x="611560" y="1988840"/>
            <a:ext cx="7920880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Picture 2" descr="https://disshelp.ru/images/161.jpg"/>
          <p:cNvPicPr>
            <a:picLocks noChangeAspect="1" noChangeArrowheads="1"/>
          </p:cNvPicPr>
          <p:nvPr/>
        </p:nvPicPr>
        <p:blipFill>
          <a:blip r:embed="rId2" cstate="print"/>
          <a:srcRect l="9450" t="5040" r="14951"/>
          <a:stretch>
            <a:fillRect/>
          </a:stretch>
        </p:blipFill>
        <p:spPr bwMode="auto">
          <a:xfrm>
            <a:off x="323528" y="476672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0074" y="2348880"/>
            <a:ext cx="639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Bookman Old Style" panose="02050604050505020204" pitchFamily="18" charset="0"/>
              </a:rPr>
              <a:t>1/ menti.com</a:t>
            </a:r>
          </a:p>
          <a:p>
            <a:r>
              <a:rPr lang="de-DE" sz="4000" dirty="0" smtClean="0">
                <a:latin typeface="Bookman Old Style" panose="02050604050505020204" pitchFamily="18" charset="0"/>
              </a:rPr>
              <a:t>2/ </a:t>
            </a:r>
            <a:r>
              <a:rPr lang="ru-RU" sz="4000" dirty="0" smtClean="0">
                <a:latin typeface="Bookman Old Style" panose="02050604050505020204" pitchFamily="18" charset="0"/>
              </a:rPr>
              <a:t>ввести </a:t>
            </a:r>
            <a:r>
              <a:rPr lang="ru-RU" sz="4000" dirty="0" smtClean="0">
                <a:latin typeface="Bookman Old Style" panose="02050604050505020204" pitchFamily="18" charset="0"/>
              </a:rPr>
              <a:t>код </a:t>
            </a:r>
            <a:r>
              <a:rPr lang="ru-RU" sz="40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7017454</a:t>
            </a:r>
            <a:endParaRPr lang="ru-RU" sz="4000" b="1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04664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теории </a:t>
            </a:r>
          </a:p>
          <a:p>
            <a:pPr algn="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практике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32113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s://fs.znanio.ru/methodology/images/8e/38/8e3867e9358de5172525aef5667b7065865fae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38495" r="57136" b="13214"/>
          <a:stretch/>
        </p:blipFill>
        <p:spPr bwMode="auto">
          <a:xfrm>
            <a:off x="6425000" y="3933056"/>
            <a:ext cx="2251456" cy="2039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Левая фигурная скобка 8"/>
          <p:cNvSpPr/>
          <p:nvPr/>
        </p:nvSpPr>
        <p:spPr>
          <a:xfrm>
            <a:off x="3275856" y="3744327"/>
            <a:ext cx="330301" cy="242097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923764"/>
            <a:ext cx="271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anose="02050604050505020204" pitchFamily="18" charset="0"/>
              </a:rPr>
              <a:t>«образовательные дефициты» класса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5085184"/>
            <a:ext cx="271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anose="02050604050505020204" pitchFamily="18" charset="0"/>
              </a:rPr>
              <a:t>«образовательные дефициты» обучающегося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490</TotalTime>
  <Words>292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посредством активных форм обучения</dc:title>
  <dc:creator>admin</dc:creator>
  <cp:lastModifiedBy>Alexandr</cp:lastModifiedBy>
  <cp:revision>35</cp:revision>
  <dcterms:created xsi:type="dcterms:W3CDTF">2018-01-14T06:23:29Z</dcterms:created>
  <dcterms:modified xsi:type="dcterms:W3CDTF">2020-11-23T16:11:00Z</dcterms:modified>
</cp:coreProperties>
</file>