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1" r:id="rId9"/>
    <p:sldId id="264" r:id="rId10"/>
    <p:sldId id="265" r:id="rId11"/>
    <p:sldId id="266" r:id="rId12"/>
    <p:sldId id="267" r:id="rId13"/>
    <p:sldId id="269" r:id="rId14"/>
    <p:sldId id="268"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59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1"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79"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4"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16.08.2021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16.08.2021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79"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8"/>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16.08.2021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16.08.2021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4" name="Content Placeholder 3"/>
          <p:cNvSpPr>
            <a:spLocks noGrp="1"/>
          </p:cNvSpPr>
          <p:nvPr>
            <p:ph sz="half" idx="2"/>
          </p:nvPr>
        </p:nvSpPr>
        <p:spPr>
          <a:xfrm>
            <a:off x="819151"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16.08.2021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16.08.2021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16.08.2021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1"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9"/>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1" y="1576104"/>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Content Placeholder 2"/>
          <p:cNvSpPr>
            <a:spLocks noGrp="1"/>
          </p:cNvSpPr>
          <p:nvPr>
            <p:ph idx="1"/>
          </p:nvPr>
        </p:nvSpPr>
        <p:spPr>
          <a:xfrm>
            <a:off x="4749553"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5" y="2253386"/>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16.08.2021</a:t>
            </a:fld>
            <a:endParaRPr lang="ru-RU"/>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6"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smtClean="0"/>
              <a:t>Вставка рисунка</a:t>
            </a:r>
            <a:endParaRPr lang="en-US" dirty="0"/>
          </a:p>
        </p:txBody>
      </p:sp>
      <p:sp>
        <p:nvSpPr>
          <p:cNvPr id="9" name="Right Triangle 8"/>
          <p:cNvSpPr/>
          <p:nvPr/>
        </p:nvSpPr>
        <p:spPr>
          <a:xfrm>
            <a:off x="1"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81"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16.08.2021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1"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79" y="5051293"/>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1" y="365760"/>
            <a:ext cx="7520940" cy="54864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61" y="1100629"/>
            <a:ext cx="7520940" cy="35798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4C71EC6-210F-42DE-9C53-41977AD35B3D}" type="datetimeFigureOut">
              <a:rPr lang="ru-RU" smtClean="0"/>
              <a:t>16.08.2021</a:t>
            </a:fld>
            <a:endParaRPr lang="ru-RU"/>
          </a:p>
        </p:txBody>
      </p:sp>
      <p:sp>
        <p:nvSpPr>
          <p:cNvPr id="5" name="Footer Placeholder 4"/>
          <p:cNvSpPr>
            <a:spLocks noGrp="1"/>
          </p:cNvSpPr>
          <p:nvPr>
            <p:ph type="ftr" sz="quarter" idx="3"/>
          </p:nvPr>
        </p:nvSpPr>
        <p:spPr>
          <a:xfrm>
            <a:off x="3517515"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ru-RU"/>
          </a:p>
        </p:txBody>
      </p:sp>
      <p:sp>
        <p:nvSpPr>
          <p:cNvPr id="6" name="Slide Number Placeholder 5"/>
          <p:cNvSpPr>
            <a:spLocks noGrp="1"/>
          </p:cNvSpPr>
          <p:nvPr>
            <p:ph type="sldNum" sz="quarter" idx="4"/>
          </p:nvPr>
        </p:nvSpPr>
        <p:spPr>
          <a:xfrm>
            <a:off x="8401039"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Всероссийская олимпиада школьников - 2021</a:t>
            </a:r>
            <a:endParaRPr lang="ru-RU"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11866984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Жюри </a:t>
            </a:r>
            <a:r>
              <a:rPr lang="ru-RU" sz="2000" dirty="0" smtClean="0"/>
              <a:t>(не менее 5 человек по каждому предмету)</a:t>
            </a:r>
            <a:endParaRPr lang="ru-RU" sz="2000" dirty="0"/>
          </a:p>
        </p:txBody>
      </p:sp>
      <p:sp>
        <p:nvSpPr>
          <p:cNvPr id="3" name="Объект 2"/>
          <p:cNvSpPr>
            <a:spLocks noGrp="1"/>
          </p:cNvSpPr>
          <p:nvPr>
            <p:ph idx="1"/>
          </p:nvPr>
        </p:nvSpPr>
        <p:spPr/>
        <p:txBody>
          <a:bodyPr>
            <a:normAutofit lnSpcReduction="10000"/>
          </a:bodyPr>
          <a:lstStyle/>
          <a:p>
            <a:pPr>
              <a:buFontTx/>
              <a:buChar char="-"/>
            </a:pPr>
            <a:r>
              <a:rPr lang="ru-RU" b="0" dirty="0" smtClean="0"/>
              <a:t>Осуществляет оценивание выполненных олимпиадных работ;</a:t>
            </a:r>
          </a:p>
          <a:p>
            <a:pPr>
              <a:buFontTx/>
              <a:buChar char="-"/>
            </a:pPr>
            <a:r>
              <a:rPr lang="ru-RU" b="0" dirty="0" smtClean="0"/>
              <a:t>Проводит анализ олимпиадных заданий и их решений, показ олимпиадных работ;</a:t>
            </a:r>
          </a:p>
          <a:p>
            <a:pPr>
              <a:buFontTx/>
              <a:buChar char="-"/>
            </a:pPr>
            <a:r>
              <a:rPr lang="ru-RU" b="0" dirty="0" smtClean="0"/>
              <a:t>Определяет победителей и призеров олимпиады в соответствии с квотой;</a:t>
            </a:r>
          </a:p>
          <a:p>
            <a:pPr>
              <a:buFontTx/>
              <a:buChar char="-"/>
            </a:pPr>
            <a:r>
              <a:rPr lang="ru-RU" b="0" dirty="0" smtClean="0"/>
              <a:t>Направляет организатору олимпиады протокол с результатами олимпиады в виде рейтинговой таблицы;</a:t>
            </a:r>
          </a:p>
          <a:p>
            <a:pPr>
              <a:buFontTx/>
              <a:buChar char="-"/>
            </a:pPr>
            <a:r>
              <a:rPr lang="ru-RU" b="0" dirty="0" smtClean="0"/>
              <a:t>Направляет организатору олимпиады аналитический отчет о результатах выполнения олимпиадных заданий.</a:t>
            </a:r>
          </a:p>
          <a:p>
            <a:pPr>
              <a:buFontTx/>
              <a:buChar char="-"/>
            </a:pPr>
            <a:endParaRPr lang="ru-RU" b="0" dirty="0"/>
          </a:p>
          <a:p>
            <a:pPr marL="0" indent="0"/>
            <a:r>
              <a:rPr lang="ru-RU" dirty="0" smtClean="0"/>
              <a:t>Предложение:</a:t>
            </a:r>
            <a:r>
              <a:rPr lang="ru-RU" b="0" dirty="0" smtClean="0"/>
              <a:t> собрать со школ состав жюри школьного этапа по каждому предмету и утвердить одним общим списком.</a:t>
            </a:r>
            <a:endParaRPr lang="ru-RU" b="0" dirty="0"/>
          </a:p>
        </p:txBody>
      </p:sp>
    </p:spTree>
    <p:extLst>
      <p:ext uri="{BB962C8B-B14F-4D97-AF65-F5344CB8AC3E}">
        <p14:creationId xmlns:p14="http://schemas.microsoft.com/office/powerpoint/2010/main" val="2834015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ru-RU" sz="2800" b="0" dirty="0" smtClean="0"/>
              <a:t>Школьный этап </a:t>
            </a:r>
            <a:r>
              <a:rPr lang="ru-RU" sz="2800" b="0" dirty="0" err="1" smtClean="0"/>
              <a:t>ВсОШ</a:t>
            </a:r>
            <a:r>
              <a:rPr lang="ru-RU" sz="2800" b="0" dirty="0" smtClean="0"/>
              <a:t> проводится по заданиям, разработанным муниципальной предметной комиссией.</a:t>
            </a:r>
          </a:p>
          <a:p>
            <a:endParaRPr lang="ru-RU" sz="2800" b="0" dirty="0" smtClean="0"/>
          </a:p>
          <a:p>
            <a:r>
              <a:rPr lang="ru-RU" sz="2800" b="0" dirty="0" smtClean="0"/>
              <a:t>Начало олимпиады – 10.00 по местному времени</a:t>
            </a:r>
            <a:endParaRPr lang="ru-RU" sz="2800" b="0" dirty="0"/>
          </a:p>
        </p:txBody>
      </p:sp>
    </p:spTree>
    <p:extLst>
      <p:ext uri="{BB962C8B-B14F-4D97-AF65-F5344CB8AC3E}">
        <p14:creationId xmlns:p14="http://schemas.microsoft.com/office/powerpoint/2010/main" val="2603477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Задачи для председателей МО:</a:t>
            </a:r>
            <a:endParaRPr lang="ru-RU" dirty="0"/>
          </a:p>
        </p:txBody>
      </p:sp>
      <p:sp>
        <p:nvSpPr>
          <p:cNvPr id="3" name="Объект 2"/>
          <p:cNvSpPr>
            <a:spLocks noGrp="1"/>
          </p:cNvSpPr>
          <p:nvPr>
            <p:ph idx="1"/>
          </p:nvPr>
        </p:nvSpPr>
        <p:spPr/>
        <p:txBody>
          <a:bodyPr>
            <a:normAutofit/>
          </a:bodyPr>
          <a:lstStyle/>
          <a:p>
            <a:pPr>
              <a:buFontTx/>
              <a:buChar char="-"/>
            </a:pPr>
            <a:r>
              <a:rPr lang="ru-RU" sz="2000" b="0" dirty="0" smtClean="0"/>
              <a:t>Довести информацию о модели проведения школьного этапа </a:t>
            </a:r>
            <a:r>
              <a:rPr lang="ru-RU" sz="2000" b="0" dirty="0" err="1" smtClean="0"/>
              <a:t>ВсОШ</a:t>
            </a:r>
            <a:r>
              <a:rPr lang="ru-RU" sz="2000" b="0" dirty="0" smtClean="0"/>
              <a:t> до педагогов на методических объединениях;</a:t>
            </a:r>
          </a:p>
          <a:p>
            <a:pPr>
              <a:buFontTx/>
              <a:buChar char="-"/>
            </a:pPr>
            <a:r>
              <a:rPr lang="ru-RU" sz="2000" b="0" dirty="0" smtClean="0"/>
              <a:t>Организовать разработку заданий школьного этапа </a:t>
            </a:r>
            <a:r>
              <a:rPr lang="ru-RU" sz="2000" b="0" dirty="0" err="1" smtClean="0"/>
              <a:t>ВсОШ</a:t>
            </a:r>
            <a:r>
              <a:rPr lang="ru-RU" sz="2000" b="0" dirty="0" smtClean="0"/>
              <a:t> (задания должны быть разработаны до 17 сентября);</a:t>
            </a:r>
          </a:p>
          <a:p>
            <a:pPr>
              <a:buFontTx/>
              <a:buChar char="-"/>
            </a:pPr>
            <a:r>
              <a:rPr lang="ru-RU" sz="2000" b="0" dirty="0" smtClean="0"/>
              <a:t>Определить состав жюри муниципального этапа </a:t>
            </a:r>
            <a:r>
              <a:rPr lang="ru-RU" sz="2000" b="0" dirty="0" err="1" smtClean="0"/>
              <a:t>ВсОШ</a:t>
            </a:r>
            <a:r>
              <a:rPr lang="ru-RU" sz="2000" b="0" dirty="0" smtClean="0"/>
              <a:t> до 17 сентября.</a:t>
            </a:r>
            <a:endParaRPr lang="ru-RU" sz="2000" b="0" dirty="0"/>
          </a:p>
        </p:txBody>
      </p:sp>
    </p:spTree>
    <p:extLst>
      <p:ext uri="{BB962C8B-B14F-4D97-AF65-F5344CB8AC3E}">
        <p14:creationId xmlns:p14="http://schemas.microsoft.com/office/powerpoint/2010/main" val="26147347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260648"/>
            <a:ext cx="7520940" cy="548640"/>
          </a:xfrm>
        </p:spPr>
        <p:txBody>
          <a:bodyPr/>
          <a:lstStyle/>
          <a:p>
            <a:r>
              <a:rPr lang="ru-RU" sz="2000" dirty="0" smtClean="0"/>
              <a:t/>
            </a:r>
            <a:br>
              <a:rPr lang="ru-RU" sz="2000" dirty="0" smtClean="0"/>
            </a:br>
            <a:r>
              <a:rPr lang="ru-RU" sz="2000" dirty="0" smtClean="0"/>
              <a:t>олимпиадные задания </a:t>
            </a:r>
            <a:r>
              <a:rPr lang="ru-RU" sz="2000" dirty="0"/>
              <a:t>для школьного этапа </a:t>
            </a:r>
            <a:r>
              <a:rPr lang="ru-RU" sz="2000" dirty="0" err="1" smtClean="0"/>
              <a:t>всош</a:t>
            </a:r>
            <a:r>
              <a:rPr lang="ru-RU" sz="2000" dirty="0" smtClean="0"/>
              <a:t> в </a:t>
            </a:r>
            <a:r>
              <a:rPr lang="ru-RU" sz="2000" dirty="0"/>
              <a:t>2020-2021 учебном году</a:t>
            </a:r>
            <a:r>
              <a:rPr lang="ru-RU" dirty="0"/>
              <a:t/>
            </a:r>
            <a:br>
              <a:rPr lang="ru-RU" dirty="0"/>
            </a:br>
            <a:endParaRPr lang="ru-RU"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1352317054"/>
              </p:ext>
            </p:extLst>
          </p:nvPr>
        </p:nvGraphicFramePr>
        <p:xfrm>
          <a:off x="467544" y="836712"/>
          <a:ext cx="8280920" cy="5696904"/>
        </p:xfrm>
        <a:graphic>
          <a:graphicData uri="http://schemas.openxmlformats.org/drawingml/2006/table">
            <a:tbl>
              <a:tblPr firstRow="1" firstCol="1" bandRow="1">
                <a:tableStyleId>{5C22544A-7EE6-4342-B048-85BDC9FD1C3A}</a:tableStyleId>
              </a:tblPr>
              <a:tblGrid>
                <a:gridCol w="1838921"/>
                <a:gridCol w="813908"/>
                <a:gridCol w="799889"/>
                <a:gridCol w="799889"/>
                <a:gridCol w="800715"/>
                <a:gridCol w="800715"/>
                <a:gridCol w="808961"/>
                <a:gridCol w="808961"/>
                <a:gridCol w="808961"/>
              </a:tblGrid>
              <a:tr h="209505">
                <a:tc rowSpan="2">
                  <a:txBody>
                    <a:bodyPr/>
                    <a:lstStyle/>
                    <a:p>
                      <a:pPr>
                        <a:lnSpc>
                          <a:spcPct val="115000"/>
                        </a:lnSpc>
                        <a:spcAft>
                          <a:spcPts val="0"/>
                        </a:spcAft>
                      </a:pPr>
                      <a:r>
                        <a:rPr lang="ru-RU" sz="1400" dirty="0">
                          <a:effectLst/>
                        </a:rPr>
                        <a:t>Предмет</a:t>
                      </a:r>
                      <a:endParaRPr lang="ru-RU" sz="1100" dirty="0">
                        <a:effectLst/>
                        <a:latin typeface="Calibri"/>
                        <a:ea typeface="Calibri"/>
                        <a:cs typeface="Times New Roman"/>
                      </a:endParaRPr>
                    </a:p>
                  </a:txBody>
                  <a:tcPr marL="40023" marR="40023" marT="0" marB="0"/>
                </a:tc>
                <a:tc gridSpan="8">
                  <a:txBody>
                    <a:bodyPr/>
                    <a:lstStyle/>
                    <a:p>
                      <a:pPr>
                        <a:lnSpc>
                          <a:spcPct val="115000"/>
                        </a:lnSpc>
                        <a:spcAft>
                          <a:spcPts val="0"/>
                        </a:spcAft>
                      </a:pPr>
                      <a:r>
                        <a:rPr lang="ru-RU" sz="1400" dirty="0">
                          <a:effectLst/>
                        </a:rPr>
                        <a:t>Класс</a:t>
                      </a:r>
                      <a:endParaRPr lang="ru-RU" sz="1100" dirty="0">
                        <a:effectLst/>
                        <a:latin typeface="Calibri"/>
                        <a:ea typeface="Calibri"/>
                        <a:cs typeface="Times New Roman"/>
                      </a:endParaRPr>
                    </a:p>
                  </a:txBody>
                  <a:tcPr marL="40023" marR="40023"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09505">
                <a:tc vMerge="1">
                  <a:txBody>
                    <a:bodyPr/>
                    <a:lstStyle/>
                    <a:p>
                      <a:endParaRPr lang="ru-RU"/>
                    </a:p>
                  </a:txBody>
                  <a:tcPr/>
                </a:tc>
                <a:tc>
                  <a:txBody>
                    <a:bodyPr/>
                    <a:lstStyle/>
                    <a:p>
                      <a:pPr>
                        <a:lnSpc>
                          <a:spcPct val="115000"/>
                        </a:lnSpc>
                        <a:spcAft>
                          <a:spcPts val="0"/>
                        </a:spcAft>
                      </a:pPr>
                      <a:r>
                        <a:rPr lang="ru-RU" sz="1400" dirty="0">
                          <a:effectLst/>
                        </a:rPr>
                        <a:t>4</a:t>
                      </a:r>
                      <a:endParaRPr lang="ru-RU" sz="1100" dirty="0">
                        <a:effectLst/>
                        <a:latin typeface="Calibri"/>
                        <a:ea typeface="Calibri"/>
                        <a:cs typeface="Times New Roman"/>
                      </a:endParaRPr>
                    </a:p>
                  </a:txBody>
                  <a:tcPr marL="40023" marR="40023" marT="0" marB="0"/>
                </a:tc>
                <a:tc>
                  <a:txBody>
                    <a:bodyPr/>
                    <a:lstStyle/>
                    <a:p>
                      <a:pPr>
                        <a:lnSpc>
                          <a:spcPct val="115000"/>
                        </a:lnSpc>
                        <a:spcAft>
                          <a:spcPts val="0"/>
                        </a:spcAft>
                      </a:pPr>
                      <a:r>
                        <a:rPr lang="ru-RU" sz="1400" dirty="0">
                          <a:effectLst/>
                        </a:rPr>
                        <a:t>5</a:t>
                      </a:r>
                      <a:endParaRPr lang="ru-RU" sz="1100" dirty="0">
                        <a:effectLst/>
                        <a:latin typeface="Calibri"/>
                        <a:ea typeface="Calibri"/>
                        <a:cs typeface="Times New Roman"/>
                      </a:endParaRPr>
                    </a:p>
                  </a:txBody>
                  <a:tcPr marL="40023" marR="40023" marT="0" marB="0"/>
                </a:tc>
                <a:tc>
                  <a:txBody>
                    <a:bodyPr/>
                    <a:lstStyle/>
                    <a:p>
                      <a:pPr>
                        <a:lnSpc>
                          <a:spcPct val="115000"/>
                        </a:lnSpc>
                        <a:spcAft>
                          <a:spcPts val="0"/>
                        </a:spcAft>
                      </a:pPr>
                      <a:r>
                        <a:rPr lang="ru-RU" sz="1400" dirty="0">
                          <a:effectLst/>
                        </a:rPr>
                        <a:t>6</a:t>
                      </a:r>
                      <a:endParaRPr lang="ru-RU" sz="1100" dirty="0">
                        <a:effectLst/>
                        <a:latin typeface="Calibri"/>
                        <a:ea typeface="Calibri"/>
                        <a:cs typeface="Times New Roman"/>
                      </a:endParaRPr>
                    </a:p>
                  </a:txBody>
                  <a:tcPr marL="40023" marR="40023" marT="0" marB="0"/>
                </a:tc>
                <a:tc>
                  <a:txBody>
                    <a:bodyPr/>
                    <a:lstStyle/>
                    <a:p>
                      <a:pPr>
                        <a:lnSpc>
                          <a:spcPct val="115000"/>
                        </a:lnSpc>
                        <a:spcAft>
                          <a:spcPts val="0"/>
                        </a:spcAft>
                      </a:pPr>
                      <a:r>
                        <a:rPr lang="ru-RU" sz="1400" dirty="0">
                          <a:effectLst/>
                        </a:rPr>
                        <a:t>7</a:t>
                      </a:r>
                      <a:endParaRPr lang="ru-RU" sz="1100" dirty="0">
                        <a:effectLst/>
                        <a:latin typeface="Calibri"/>
                        <a:ea typeface="Calibri"/>
                        <a:cs typeface="Times New Roman"/>
                      </a:endParaRPr>
                    </a:p>
                  </a:txBody>
                  <a:tcPr marL="40023" marR="40023" marT="0" marB="0"/>
                </a:tc>
                <a:tc>
                  <a:txBody>
                    <a:bodyPr/>
                    <a:lstStyle/>
                    <a:p>
                      <a:pPr>
                        <a:lnSpc>
                          <a:spcPct val="115000"/>
                        </a:lnSpc>
                        <a:spcAft>
                          <a:spcPts val="0"/>
                        </a:spcAft>
                      </a:pPr>
                      <a:r>
                        <a:rPr lang="ru-RU" sz="1400">
                          <a:effectLst/>
                        </a:rPr>
                        <a:t>8</a:t>
                      </a:r>
                      <a:endParaRPr lang="ru-RU" sz="1100">
                        <a:effectLst/>
                        <a:latin typeface="Calibri"/>
                        <a:ea typeface="Calibri"/>
                        <a:cs typeface="Times New Roman"/>
                      </a:endParaRPr>
                    </a:p>
                  </a:txBody>
                  <a:tcPr marL="40023" marR="40023" marT="0" marB="0"/>
                </a:tc>
                <a:tc>
                  <a:txBody>
                    <a:bodyPr/>
                    <a:lstStyle/>
                    <a:p>
                      <a:pPr>
                        <a:lnSpc>
                          <a:spcPct val="115000"/>
                        </a:lnSpc>
                        <a:spcAft>
                          <a:spcPts val="0"/>
                        </a:spcAft>
                      </a:pPr>
                      <a:r>
                        <a:rPr lang="ru-RU" sz="1400">
                          <a:effectLst/>
                        </a:rPr>
                        <a:t>9</a:t>
                      </a:r>
                      <a:endParaRPr lang="ru-RU" sz="1100">
                        <a:effectLst/>
                        <a:latin typeface="Calibri"/>
                        <a:ea typeface="Calibri"/>
                        <a:cs typeface="Times New Roman"/>
                      </a:endParaRPr>
                    </a:p>
                  </a:txBody>
                  <a:tcPr marL="40023" marR="40023" marT="0" marB="0"/>
                </a:tc>
                <a:tc>
                  <a:txBody>
                    <a:bodyPr/>
                    <a:lstStyle/>
                    <a:p>
                      <a:pPr>
                        <a:lnSpc>
                          <a:spcPct val="115000"/>
                        </a:lnSpc>
                        <a:spcAft>
                          <a:spcPts val="0"/>
                        </a:spcAft>
                      </a:pPr>
                      <a:r>
                        <a:rPr lang="ru-RU" sz="1400">
                          <a:effectLst/>
                        </a:rPr>
                        <a:t>10</a:t>
                      </a:r>
                      <a:endParaRPr lang="ru-RU" sz="1100">
                        <a:effectLst/>
                        <a:latin typeface="Calibri"/>
                        <a:ea typeface="Calibri"/>
                        <a:cs typeface="Times New Roman"/>
                      </a:endParaRPr>
                    </a:p>
                  </a:txBody>
                  <a:tcPr marL="40023" marR="40023" marT="0" marB="0"/>
                </a:tc>
                <a:tc>
                  <a:txBody>
                    <a:bodyPr/>
                    <a:lstStyle/>
                    <a:p>
                      <a:pPr>
                        <a:lnSpc>
                          <a:spcPct val="115000"/>
                        </a:lnSpc>
                        <a:spcAft>
                          <a:spcPts val="0"/>
                        </a:spcAft>
                      </a:pPr>
                      <a:r>
                        <a:rPr lang="ru-RU" sz="1400">
                          <a:effectLst/>
                        </a:rPr>
                        <a:t>11</a:t>
                      </a:r>
                      <a:endParaRPr lang="ru-RU" sz="1100">
                        <a:effectLst/>
                        <a:latin typeface="Calibri"/>
                        <a:ea typeface="Calibri"/>
                        <a:cs typeface="Times New Roman"/>
                      </a:endParaRPr>
                    </a:p>
                  </a:txBody>
                  <a:tcPr marL="40023" marR="40023" marT="0" marB="0"/>
                </a:tc>
              </a:tr>
              <a:tr h="209505">
                <a:tc>
                  <a:txBody>
                    <a:bodyPr/>
                    <a:lstStyle/>
                    <a:p>
                      <a:pPr>
                        <a:lnSpc>
                          <a:spcPct val="115000"/>
                        </a:lnSpc>
                        <a:spcAft>
                          <a:spcPts val="0"/>
                        </a:spcAft>
                      </a:pPr>
                      <a:r>
                        <a:rPr lang="ru-RU" sz="1400">
                          <a:effectLst/>
                        </a:rPr>
                        <a:t>Биология</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r>
              <a:tr h="209505">
                <a:tc>
                  <a:txBody>
                    <a:bodyPr/>
                    <a:lstStyle/>
                    <a:p>
                      <a:pPr>
                        <a:lnSpc>
                          <a:spcPct val="115000"/>
                        </a:lnSpc>
                        <a:spcAft>
                          <a:spcPts val="0"/>
                        </a:spcAft>
                      </a:pPr>
                      <a:r>
                        <a:rPr lang="ru-RU" sz="1400">
                          <a:effectLst/>
                        </a:rPr>
                        <a:t>Экология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 </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r>
              <a:tr h="242680">
                <a:tc>
                  <a:txBody>
                    <a:bodyPr/>
                    <a:lstStyle/>
                    <a:p>
                      <a:pPr>
                        <a:lnSpc>
                          <a:spcPct val="115000"/>
                        </a:lnSpc>
                        <a:spcAft>
                          <a:spcPts val="0"/>
                        </a:spcAft>
                      </a:pPr>
                      <a:r>
                        <a:rPr lang="ru-RU" sz="1400" dirty="0">
                          <a:effectLst/>
                        </a:rPr>
                        <a:t>Немецкий язык</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r>
              <a:tr h="209505">
                <a:tc>
                  <a:txBody>
                    <a:bodyPr/>
                    <a:lstStyle/>
                    <a:p>
                      <a:pPr>
                        <a:lnSpc>
                          <a:spcPct val="115000"/>
                        </a:lnSpc>
                        <a:spcAft>
                          <a:spcPts val="0"/>
                        </a:spcAft>
                      </a:pPr>
                      <a:r>
                        <a:rPr lang="ru-RU" sz="1400" dirty="0">
                          <a:effectLst/>
                        </a:rPr>
                        <a:t>Физика</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r>
              <a:tr h="209505">
                <a:tc>
                  <a:txBody>
                    <a:bodyPr/>
                    <a:lstStyle/>
                    <a:p>
                      <a:pPr>
                        <a:lnSpc>
                          <a:spcPct val="115000"/>
                        </a:lnSpc>
                        <a:spcAft>
                          <a:spcPts val="0"/>
                        </a:spcAft>
                      </a:pPr>
                      <a:r>
                        <a:rPr lang="ru-RU" sz="1400">
                          <a:effectLst/>
                        </a:rPr>
                        <a:t>География</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r>
              <a:tr h="209505">
                <a:tc>
                  <a:txBody>
                    <a:bodyPr/>
                    <a:lstStyle/>
                    <a:p>
                      <a:pPr>
                        <a:lnSpc>
                          <a:spcPct val="115000"/>
                        </a:lnSpc>
                        <a:spcAft>
                          <a:spcPts val="0"/>
                        </a:spcAft>
                      </a:pPr>
                      <a:r>
                        <a:rPr lang="ru-RU" sz="1400">
                          <a:effectLst/>
                        </a:rPr>
                        <a:t>ОБЖ</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r>
              <a:tr h="209505">
                <a:tc>
                  <a:txBody>
                    <a:bodyPr/>
                    <a:lstStyle/>
                    <a:p>
                      <a:pPr>
                        <a:lnSpc>
                          <a:spcPct val="115000"/>
                        </a:lnSpc>
                        <a:spcAft>
                          <a:spcPts val="0"/>
                        </a:spcAft>
                      </a:pPr>
                      <a:r>
                        <a:rPr lang="ru-RU" sz="1400">
                          <a:effectLst/>
                        </a:rPr>
                        <a:t>Русский язык</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r>
              <a:tr h="209505">
                <a:tc>
                  <a:txBody>
                    <a:bodyPr/>
                    <a:lstStyle/>
                    <a:p>
                      <a:pPr>
                        <a:lnSpc>
                          <a:spcPct val="115000"/>
                        </a:lnSpc>
                        <a:spcAft>
                          <a:spcPts val="0"/>
                        </a:spcAft>
                      </a:pPr>
                      <a:r>
                        <a:rPr lang="ru-RU" sz="1400">
                          <a:effectLst/>
                        </a:rPr>
                        <a:t>Литература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r>
              <a:tr h="274959">
                <a:tc>
                  <a:txBody>
                    <a:bodyPr/>
                    <a:lstStyle/>
                    <a:p>
                      <a:pPr>
                        <a:lnSpc>
                          <a:spcPct val="115000"/>
                        </a:lnSpc>
                        <a:spcAft>
                          <a:spcPts val="0"/>
                        </a:spcAft>
                      </a:pPr>
                      <a:r>
                        <a:rPr lang="ru-RU" sz="1400">
                          <a:effectLst/>
                        </a:rPr>
                        <a:t>Английский язык</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r>
              <a:tr h="209505">
                <a:tc>
                  <a:txBody>
                    <a:bodyPr/>
                    <a:lstStyle/>
                    <a:p>
                      <a:pPr>
                        <a:lnSpc>
                          <a:spcPct val="115000"/>
                        </a:lnSpc>
                        <a:spcAft>
                          <a:spcPts val="0"/>
                        </a:spcAft>
                      </a:pPr>
                      <a:r>
                        <a:rPr lang="ru-RU" sz="1400">
                          <a:effectLst/>
                        </a:rPr>
                        <a:t>Химия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r>
              <a:tr h="209505">
                <a:tc>
                  <a:txBody>
                    <a:bodyPr/>
                    <a:lstStyle/>
                    <a:p>
                      <a:pPr>
                        <a:lnSpc>
                          <a:spcPct val="115000"/>
                        </a:lnSpc>
                        <a:spcAft>
                          <a:spcPts val="0"/>
                        </a:spcAft>
                      </a:pPr>
                      <a:r>
                        <a:rPr lang="ru-RU" sz="1400">
                          <a:effectLst/>
                        </a:rPr>
                        <a:t>Информатика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r>
              <a:tr h="209505">
                <a:tc>
                  <a:txBody>
                    <a:bodyPr/>
                    <a:lstStyle/>
                    <a:p>
                      <a:pPr>
                        <a:lnSpc>
                          <a:spcPct val="115000"/>
                        </a:lnSpc>
                        <a:spcAft>
                          <a:spcPts val="0"/>
                        </a:spcAft>
                      </a:pPr>
                      <a:r>
                        <a:rPr lang="ru-RU" sz="1400">
                          <a:effectLst/>
                        </a:rPr>
                        <a:t>История</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r>
              <a:tr h="271985">
                <a:tc>
                  <a:txBody>
                    <a:bodyPr/>
                    <a:lstStyle/>
                    <a:p>
                      <a:pPr>
                        <a:lnSpc>
                          <a:spcPct val="115000"/>
                        </a:lnSpc>
                        <a:spcAft>
                          <a:spcPts val="0"/>
                        </a:spcAft>
                      </a:pPr>
                      <a:r>
                        <a:rPr lang="ru-RU" sz="1400">
                          <a:effectLst/>
                        </a:rPr>
                        <a:t>Обществознание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r>
              <a:tr h="419010">
                <a:tc>
                  <a:txBody>
                    <a:bodyPr/>
                    <a:lstStyle/>
                    <a:p>
                      <a:pPr>
                        <a:lnSpc>
                          <a:spcPct val="115000"/>
                        </a:lnSpc>
                        <a:spcAft>
                          <a:spcPts val="0"/>
                        </a:spcAft>
                      </a:pPr>
                      <a:r>
                        <a:rPr lang="ru-RU" sz="1400">
                          <a:effectLst/>
                        </a:rPr>
                        <a:t>Физическая культура</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r>
              <a:tr h="209505">
                <a:tc>
                  <a:txBody>
                    <a:bodyPr/>
                    <a:lstStyle/>
                    <a:p>
                      <a:pPr>
                        <a:lnSpc>
                          <a:spcPct val="115000"/>
                        </a:lnSpc>
                        <a:spcAft>
                          <a:spcPts val="0"/>
                        </a:spcAft>
                      </a:pPr>
                      <a:r>
                        <a:rPr lang="ru-RU" sz="1400">
                          <a:effectLst/>
                        </a:rPr>
                        <a:t>Математика</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r>
              <a:tr h="209505">
                <a:tc>
                  <a:txBody>
                    <a:bodyPr/>
                    <a:lstStyle/>
                    <a:p>
                      <a:pPr>
                        <a:lnSpc>
                          <a:spcPct val="115000"/>
                        </a:lnSpc>
                        <a:spcAft>
                          <a:spcPts val="0"/>
                        </a:spcAft>
                      </a:pPr>
                      <a:r>
                        <a:rPr lang="ru-RU" sz="1400">
                          <a:effectLst/>
                        </a:rPr>
                        <a:t>Астрономия</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r>
              <a:tr h="209505">
                <a:tc>
                  <a:txBody>
                    <a:bodyPr/>
                    <a:lstStyle/>
                    <a:p>
                      <a:pPr>
                        <a:lnSpc>
                          <a:spcPct val="115000"/>
                        </a:lnSpc>
                        <a:spcAft>
                          <a:spcPts val="0"/>
                        </a:spcAft>
                      </a:pPr>
                      <a:r>
                        <a:rPr lang="ru-RU" sz="1400">
                          <a:effectLst/>
                        </a:rPr>
                        <a:t>Технология</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r>
              <a:tr h="209505">
                <a:tc>
                  <a:txBody>
                    <a:bodyPr/>
                    <a:lstStyle/>
                    <a:p>
                      <a:pPr>
                        <a:lnSpc>
                          <a:spcPct val="115000"/>
                        </a:lnSpc>
                        <a:spcAft>
                          <a:spcPts val="0"/>
                        </a:spcAft>
                      </a:pPr>
                      <a:r>
                        <a:rPr lang="ru-RU" sz="1400">
                          <a:effectLst/>
                        </a:rPr>
                        <a:t>МХК</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r>
              <a:tr h="209505">
                <a:tc>
                  <a:txBody>
                    <a:bodyPr/>
                    <a:lstStyle/>
                    <a:p>
                      <a:pPr>
                        <a:lnSpc>
                          <a:spcPct val="115000"/>
                        </a:lnSpc>
                        <a:spcAft>
                          <a:spcPts val="0"/>
                        </a:spcAft>
                      </a:pPr>
                      <a:r>
                        <a:rPr lang="ru-RU" sz="1400">
                          <a:effectLst/>
                        </a:rPr>
                        <a:t>Экономика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r>
              <a:tr h="209505">
                <a:tc>
                  <a:txBody>
                    <a:bodyPr/>
                    <a:lstStyle/>
                    <a:p>
                      <a:pPr>
                        <a:lnSpc>
                          <a:spcPct val="115000"/>
                        </a:lnSpc>
                        <a:spcAft>
                          <a:spcPts val="0"/>
                        </a:spcAft>
                      </a:pPr>
                      <a:r>
                        <a:rPr lang="ru-RU" sz="1400">
                          <a:effectLst/>
                        </a:rPr>
                        <a:t>Право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 </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a:effectLst/>
                        </a:rPr>
                        <a:t>+</a:t>
                      </a:r>
                      <a:endParaRPr lang="ru-RU" sz="1100">
                        <a:effectLst/>
                        <a:latin typeface="Calibri"/>
                        <a:ea typeface="Calibri"/>
                        <a:cs typeface="Times New Roman"/>
                      </a:endParaRPr>
                    </a:p>
                  </a:txBody>
                  <a:tcPr marL="40023" marR="40023" marT="0" marB="0"/>
                </a:tc>
                <a:tc>
                  <a:txBody>
                    <a:bodyPr/>
                    <a:lstStyle/>
                    <a:p>
                      <a:pPr algn="ctr">
                        <a:lnSpc>
                          <a:spcPct val="115000"/>
                        </a:lnSpc>
                        <a:spcAft>
                          <a:spcPts val="0"/>
                        </a:spcAft>
                      </a:pPr>
                      <a:r>
                        <a:rPr lang="ru-RU" sz="1400" dirty="0">
                          <a:effectLst/>
                        </a:rPr>
                        <a:t>+</a:t>
                      </a:r>
                      <a:endParaRPr lang="ru-RU" sz="1100" dirty="0">
                        <a:effectLst/>
                        <a:latin typeface="Calibri"/>
                        <a:ea typeface="Calibri"/>
                        <a:cs typeface="Times New Roman"/>
                      </a:endParaRPr>
                    </a:p>
                  </a:txBody>
                  <a:tcPr marL="40023" marR="40023" marT="0" marB="0"/>
                </a:tc>
              </a:tr>
            </a:tbl>
          </a:graphicData>
        </a:graphic>
      </p:graphicFrame>
    </p:spTree>
    <p:extLst>
      <p:ext uri="{BB962C8B-B14F-4D97-AF65-F5344CB8AC3E}">
        <p14:creationId xmlns:p14="http://schemas.microsoft.com/office/powerpoint/2010/main" val="1701573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Требования к заданиям:</a:t>
            </a:r>
            <a:endParaRPr lang="ru-RU" dirty="0"/>
          </a:p>
        </p:txBody>
      </p:sp>
      <p:sp>
        <p:nvSpPr>
          <p:cNvPr id="3" name="Объект 2"/>
          <p:cNvSpPr>
            <a:spLocks noGrp="1"/>
          </p:cNvSpPr>
          <p:nvPr>
            <p:ph idx="1"/>
          </p:nvPr>
        </p:nvSpPr>
        <p:spPr/>
        <p:txBody>
          <a:bodyPr>
            <a:normAutofit lnSpcReduction="10000"/>
          </a:bodyPr>
          <a:lstStyle/>
          <a:p>
            <a:pPr>
              <a:buFontTx/>
              <a:buChar char="-"/>
            </a:pPr>
            <a:r>
              <a:rPr lang="ru-RU" sz="2000" b="0" dirty="0" smtClean="0"/>
              <a:t>Задания должны быть рассчитаны на выполнение за 45 минут?</a:t>
            </a:r>
          </a:p>
          <a:p>
            <a:pPr>
              <a:buFontTx/>
              <a:buChar char="-"/>
            </a:pPr>
            <a:r>
              <a:rPr lang="ru-RU" sz="2000" b="0" dirty="0" smtClean="0"/>
              <a:t>Если в задании указано записать ответ в лист ответов, значит лист ответов должен прилагаться</a:t>
            </a:r>
          </a:p>
          <a:p>
            <a:pPr>
              <a:buFontTx/>
              <a:buChar char="-"/>
            </a:pPr>
            <a:r>
              <a:rPr lang="ru-RU" sz="2000" b="0" dirty="0" smtClean="0"/>
              <a:t>В рекомендациях по оцениванию должна быть четкая, понятная методика оценивания с указанием баллов за каждый ответ</a:t>
            </a:r>
          </a:p>
          <a:p>
            <a:pPr>
              <a:buFontTx/>
              <a:buChar char="-"/>
            </a:pPr>
            <a:r>
              <a:rPr lang="ru-RU" sz="2000" b="0" dirty="0" smtClean="0"/>
              <a:t>В рекомендациях по оцениванию (возможно и в заданиях) должно быть прописано максимальное количество баллов, которое участник может набрать за правильное выполнение всех заданий</a:t>
            </a:r>
          </a:p>
          <a:p>
            <a:pPr>
              <a:buFontTx/>
              <a:buChar char="-"/>
            </a:pPr>
            <a:endParaRPr lang="ru-RU" dirty="0"/>
          </a:p>
        </p:txBody>
      </p:sp>
    </p:spTree>
    <p:extLst>
      <p:ext uri="{BB962C8B-B14F-4D97-AF65-F5344CB8AC3E}">
        <p14:creationId xmlns:p14="http://schemas.microsoft.com/office/powerpoint/2010/main" val="1199755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Нормативно-правовая база</a:t>
            </a:r>
            <a:endParaRPr lang="ru-RU" dirty="0"/>
          </a:p>
        </p:txBody>
      </p:sp>
      <p:sp>
        <p:nvSpPr>
          <p:cNvPr id="3" name="Объект 2"/>
          <p:cNvSpPr>
            <a:spLocks noGrp="1"/>
          </p:cNvSpPr>
          <p:nvPr>
            <p:ph idx="1"/>
          </p:nvPr>
        </p:nvSpPr>
        <p:spPr/>
        <p:txBody>
          <a:bodyPr>
            <a:normAutofit/>
          </a:bodyPr>
          <a:lstStyle/>
          <a:p>
            <a:pPr algn="just">
              <a:spcBef>
                <a:spcPts val="0"/>
              </a:spcBef>
              <a:buFontTx/>
              <a:buChar char="-"/>
            </a:pPr>
            <a:r>
              <a:rPr lang="ru-RU" b="0" dirty="0" smtClean="0">
                <a:latin typeface="Times New Roman" pitchFamily="18" charset="0"/>
                <a:cs typeface="Times New Roman" pitchFamily="18" charset="0"/>
              </a:rPr>
              <a:t>Приказ Министерства просвещения Российской федерации от 27.11.2020 № 678 «Об утверждении Порядка проведения всероссийской олимпиады школьников»;</a:t>
            </a:r>
          </a:p>
          <a:p>
            <a:pPr marL="0" indent="0" algn="just">
              <a:spcBef>
                <a:spcPts val="0"/>
              </a:spcBef>
            </a:pPr>
            <a:endParaRPr lang="ru-RU" b="0" dirty="0" smtClean="0">
              <a:latin typeface="Times New Roman" pitchFamily="18" charset="0"/>
              <a:cs typeface="Times New Roman" pitchFamily="18" charset="0"/>
            </a:endParaRPr>
          </a:p>
          <a:p>
            <a:pPr algn="just">
              <a:spcBef>
                <a:spcPts val="0"/>
              </a:spcBef>
              <a:buFontTx/>
              <a:buChar char="-"/>
            </a:pPr>
            <a:r>
              <a:rPr lang="ru-RU" b="0" dirty="0" smtClean="0">
                <a:latin typeface="Times New Roman" pitchFamily="18" charset="0"/>
                <a:cs typeface="Times New Roman" pitchFamily="18" charset="0"/>
              </a:rPr>
              <a:t>Письмо Департамента государственной политики в сфере образования Министерства образования и науки Российской Федерации от 26.10.2016 № 08-2296 «О рекомендациях к сайтам всероссийской олимпиады школьников»;</a:t>
            </a:r>
          </a:p>
          <a:p>
            <a:pPr marL="0" indent="0" algn="just">
              <a:spcBef>
                <a:spcPts val="0"/>
              </a:spcBef>
            </a:pPr>
            <a:endParaRPr lang="ru-RU" b="0" dirty="0" smtClean="0">
              <a:latin typeface="Times New Roman" pitchFamily="18" charset="0"/>
              <a:cs typeface="Times New Roman" pitchFamily="18" charset="0"/>
            </a:endParaRPr>
          </a:p>
          <a:p>
            <a:pPr algn="just">
              <a:spcBef>
                <a:spcPts val="0"/>
              </a:spcBef>
              <a:buFontTx/>
              <a:buChar char="-"/>
            </a:pPr>
            <a:r>
              <a:rPr lang="ru-RU" b="0" dirty="0">
                <a:latin typeface="Times New Roman" pitchFamily="18" charset="0"/>
                <a:cs typeface="Times New Roman" pitchFamily="18" charset="0"/>
              </a:rPr>
              <a:t>Приказ Министерства образования и науки </a:t>
            </a:r>
            <a:r>
              <a:rPr lang="ru-RU" b="0" dirty="0" smtClean="0">
                <a:latin typeface="Times New Roman" pitchFamily="18" charset="0"/>
                <a:cs typeface="Times New Roman" pitchFamily="18" charset="0"/>
              </a:rPr>
              <a:t>Российской Федерации от 28.06.2013 № 491</a:t>
            </a:r>
            <a:r>
              <a:rPr lang="ru-RU" b="0" dirty="0">
                <a:latin typeface="Times New Roman" pitchFamily="18" charset="0"/>
                <a:cs typeface="Times New Roman" pitchFamily="18" charset="0"/>
              </a:rPr>
              <a:t> </a:t>
            </a:r>
            <a:r>
              <a:rPr lang="ru-RU" b="0" dirty="0" smtClean="0">
                <a:latin typeface="Times New Roman" pitchFamily="18" charset="0"/>
                <a:cs typeface="Times New Roman" pitchFamily="18" charset="0"/>
              </a:rPr>
              <a:t>"Об </a:t>
            </a:r>
            <a:r>
              <a:rPr lang="ru-RU" b="0" dirty="0">
                <a:latin typeface="Times New Roman" pitchFamily="18" charset="0"/>
                <a:cs typeface="Times New Roman" pitchFamily="18" charset="0"/>
              </a:rPr>
              <a:t>утверждении Порядка аккредитации</a:t>
            </a:r>
            <a:br>
              <a:rPr lang="ru-RU" b="0" dirty="0">
                <a:latin typeface="Times New Roman" pitchFamily="18" charset="0"/>
                <a:cs typeface="Times New Roman" pitchFamily="18" charset="0"/>
              </a:rPr>
            </a:br>
            <a:r>
              <a:rPr lang="ru-RU" b="0" dirty="0">
                <a:latin typeface="Times New Roman" pitchFamily="18" charset="0"/>
                <a:cs typeface="Times New Roman" pitchFamily="18" charset="0"/>
              </a:rPr>
              <a:t>граждан в качестве общественных наблюдателей при</a:t>
            </a:r>
            <a:br>
              <a:rPr lang="ru-RU" b="0" dirty="0">
                <a:latin typeface="Times New Roman" pitchFamily="18" charset="0"/>
                <a:cs typeface="Times New Roman" pitchFamily="18" charset="0"/>
              </a:rPr>
            </a:br>
            <a:r>
              <a:rPr lang="ru-RU" b="0" dirty="0">
                <a:latin typeface="Times New Roman" pitchFamily="18" charset="0"/>
                <a:cs typeface="Times New Roman" pitchFamily="18" charset="0"/>
              </a:rPr>
              <a:t>проведении государственной итоговой аттестации по</a:t>
            </a:r>
            <a:br>
              <a:rPr lang="ru-RU" b="0" dirty="0">
                <a:latin typeface="Times New Roman" pitchFamily="18" charset="0"/>
                <a:cs typeface="Times New Roman" pitchFamily="18" charset="0"/>
              </a:rPr>
            </a:br>
            <a:r>
              <a:rPr lang="ru-RU" b="0" dirty="0">
                <a:latin typeface="Times New Roman" pitchFamily="18" charset="0"/>
                <a:cs typeface="Times New Roman" pitchFamily="18" charset="0"/>
              </a:rPr>
              <a:t>образовательным программам основного общего и</a:t>
            </a:r>
            <a:br>
              <a:rPr lang="ru-RU" b="0" dirty="0">
                <a:latin typeface="Times New Roman" pitchFamily="18" charset="0"/>
                <a:cs typeface="Times New Roman" pitchFamily="18" charset="0"/>
              </a:rPr>
            </a:br>
            <a:r>
              <a:rPr lang="ru-RU" b="0" dirty="0">
                <a:latin typeface="Times New Roman" pitchFamily="18" charset="0"/>
                <a:cs typeface="Times New Roman" pitchFamily="18" charset="0"/>
              </a:rPr>
              <a:t>среднего общего образования, всероссийской олимпиады</a:t>
            </a:r>
            <a:br>
              <a:rPr lang="ru-RU" b="0" dirty="0">
                <a:latin typeface="Times New Roman" pitchFamily="18" charset="0"/>
                <a:cs typeface="Times New Roman" pitchFamily="18" charset="0"/>
              </a:rPr>
            </a:br>
            <a:r>
              <a:rPr lang="ru-RU" b="0" dirty="0">
                <a:latin typeface="Times New Roman" pitchFamily="18" charset="0"/>
                <a:cs typeface="Times New Roman" pitchFamily="18" charset="0"/>
              </a:rPr>
              <a:t>школьников и олимпиад школьников "</a:t>
            </a:r>
          </a:p>
        </p:txBody>
      </p:sp>
    </p:spTree>
    <p:extLst>
      <p:ext uri="{BB962C8B-B14F-4D97-AF65-F5344CB8AC3E}">
        <p14:creationId xmlns:p14="http://schemas.microsoft.com/office/powerpoint/2010/main" val="39927555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400" dirty="0" smtClean="0"/>
              <a:t>Документация при проведении школьного и муниципального этапов </a:t>
            </a:r>
            <a:r>
              <a:rPr lang="ru-RU" sz="2400" dirty="0" err="1" smtClean="0"/>
              <a:t>ВсОШ</a:t>
            </a:r>
            <a:endParaRPr lang="ru-RU" sz="2400" dirty="0"/>
          </a:p>
        </p:txBody>
      </p:sp>
      <p:sp>
        <p:nvSpPr>
          <p:cNvPr id="3" name="Объект 2"/>
          <p:cNvSpPr>
            <a:spLocks noGrp="1"/>
          </p:cNvSpPr>
          <p:nvPr>
            <p:ph idx="1"/>
          </p:nvPr>
        </p:nvSpPr>
        <p:spPr/>
        <p:txBody>
          <a:bodyPr>
            <a:normAutofit/>
          </a:bodyPr>
          <a:lstStyle/>
          <a:p>
            <a:pPr>
              <a:buFontTx/>
              <a:buChar char="-"/>
            </a:pPr>
            <a:r>
              <a:rPr lang="ru-RU" b="0" dirty="0" smtClean="0"/>
              <a:t>Приказ о назначении ответственных за проведение школьного и муниципального этапов </a:t>
            </a:r>
            <a:r>
              <a:rPr lang="ru-RU" b="0" dirty="0" err="1" smtClean="0"/>
              <a:t>ВсОШ</a:t>
            </a:r>
            <a:r>
              <a:rPr lang="ru-RU" b="0" dirty="0" smtClean="0"/>
              <a:t>;</a:t>
            </a:r>
          </a:p>
          <a:p>
            <a:pPr>
              <a:buFontTx/>
              <a:buChar char="-"/>
            </a:pPr>
            <a:r>
              <a:rPr lang="ru-RU" b="0" dirty="0" smtClean="0"/>
              <a:t>Приказы об утверждении оргкомитетов по проведению школьного и муниципального этапов </a:t>
            </a:r>
            <a:r>
              <a:rPr lang="ru-RU" b="0" dirty="0" err="1" smtClean="0"/>
              <a:t>ВсОШ</a:t>
            </a:r>
            <a:r>
              <a:rPr lang="ru-RU" b="0" dirty="0" smtClean="0"/>
              <a:t>;</a:t>
            </a:r>
          </a:p>
          <a:p>
            <a:pPr>
              <a:buFontTx/>
              <a:buChar char="-"/>
            </a:pPr>
            <a:r>
              <a:rPr lang="ru-RU" b="0" dirty="0" smtClean="0"/>
              <a:t>Приказ об утверждении организационно-технологической модели проведения этапов </a:t>
            </a:r>
            <a:r>
              <a:rPr lang="ru-RU" b="0" dirty="0" err="1" smtClean="0"/>
              <a:t>ВсОШ</a:t>
            </a:r>
            <a:r>
              <a:rPr lang="ru-RU" b="0" dirty="0"/>
              <a:t>;</a:t>
            </a:r>
            <a:endParaRPr lang="ru-RU" b="0" dirty="0" smtClean="0"/>
          </a:p>
          <a:p>
            <a:pPr>
              <a:buFontTx/>
              <a:buChar char="-"/>
            </a:pPr>
            <a:r>
              <a:rPr lang="ru-RU" b="0" dirty="0" smtClean="0"/>
              <a:t>Приказ об утверждении состава муниципальной предметно-методической комиссии;</a:t>
            </a:r>
          </a:p>
          <a:p>
            <a:pPr>
              <a:buFontTx/>
              <a:buChar char="-"/>
            </a:pPr>
            <a:r>
              <a:rPr lang="ru-RU" b="0" dirty="0" smtClean="0"/>
              <a:t>Приказ об утверждении граждан, привлекаемых в качестве общественных наблюдателей при проведении школьного и муниципального этапов </a:t>
            </a:r>
            <a:r>
              <a:rPr lang="ru-RU" b="0" dirty="0" err="1" smtClean="0"/>
              <a:t>ВсОШ</a:t>
            </a:r>
            <a:r>
              <a:rPr lang="ru-RU" b="0" dirty="0" smtClean="0"/>
              <a:t>;</a:t>
            </a:r>
          </a:p>
          <a:p>
            <a:pPr>
              <a:buFontTx/>
              <a:buChar char="-"/>
            </a:pPr>
            <a:r>
              <a:rPr lang="ru-RU" b="0" dirty="0" smtClean="0"/>
              <a:t>Приказ об утверждении состава жюри школьного этапа </a:t>
            </a:r>
            <a:r>
              <a:rPr lang="ru-RU" b="0" dirty="0" err="1" smtClean="0"/>
              <a:t>ВсОШ</a:t>
            </a:r>
            <a:r>
              <a:rPr lang="ru-RU" b="0" dirty="0" smtClean="0"/>
              <a:t>;</a:t>
            </a:r>
          </a:p>
          <a:p>
            <a:pPr>
              <a:buFontTx/>
              <a:buChar char="-"/>
            </a:pPr>
            <a:endParaRPr lang="ru-RU" b="0" dirty="0"/>
          </a:p>
        </p:txBody>
      </p:sp>
    </p:spTree>
    <p:extLst>
      <p:ext uri="{BB962C8B-B14F-4D97-AF65-F5344CB8AC3E}">
        <p14:creationId xmlns:p14="http://schemas.microsoft.com/office/powerpoint/2010/main" val="2804752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2961" y="620689"/>
            <a:ext cx="7520940" cy="4059790"/>
          </a:xfrm>
        </p:spPr>
        <p:txBody>
          <a:bodyPr>
            <a:normAutofit/>
          </a:bodyPr>
          <a:lstStyle/>
          <a:p>
            <a:pPr>
              <a:buFontTx/>
              <a:buChar char="-"/>
            </a:pPr>
            <a:r>
              <a:rPr lang="ru-RU" b="0" dirty="0"/>
              <a:t>Приказ об утверждении состава жюри муниципального этапа </a:t>
            </a:r>
            <a:r>
              <a:rPr lang="ru-RU" b="0" dirty="0" err="1"/>
              <a:t>ВсОШ</a:t>
            </a:r>
            <a:r>
              <a:rPr lang="ru-RU" b="0" dirty="0" smtClean="0"/>
              <a:t>;</a:t>
            </a:r>
          </a:p>
          <a:p>
            <a:pPr>
              <a:buFontTx/>
              <a:buChar char="-"/>
            </a:pPr>
            <a:r>
              <a:rPr lang="ru-RU" b="0" dirty="0" smtClean="0"/>
              <a:t>Приказ об утверждении требований к организации и проведению школьного и муниципального этапов </a:t>
            </a:r>
            <a:r>
              <a:rPr lang="ru-RU" b="0" dirty="0" err="1" smtClean="0"/>
              <a:t>ВсОШ</a:t>
            </a:r>
            <a:r>
              <a:rPr lang="ru-RU" b="0" dirty="0" smtClean="0"/>
              <a:t>;</a:t>
            </a:r>
          </a:p>
          <a:p>
            <a:pPr>
              <a:buFontTx/>
              <a:buChar char="-"/>
            </a:pPr>
            <a:r>
              <a:rPr lang="ru-RU" b="0" dirty="0" smtClean="0"/>
              <a:t>Информационное письмо о сроках, месте и программе проведения школьного и муниципального этапов </a:t>
            </a:r>
            <a:r>
              <a:rPr lang="ru-RU" b="0" dirty="0" err="1" smtClean="0"/>
              <a:t>ВсОШ</a:t>
            </a:r>
            <a:r>
              <a:rPr lang="ru-RU" b="0" dirty="0" smtClean="0"/>
              <a:t>;</a:t>
            </a:r>
          </a:p>
          <a:p>
            <a:pPr>
              <a:buFontTx/>
              <a:buChar char="-"/>
            </a:pPr>
            <a:r>
              <a:rPr lang="ru-RU" b="0" dirty="0" smtClean="0"/>
              <a:t>Приказ о проведении школьного этапа </a:t>
            </a:r>
            <a:r>
              <a:rPr lang="ru-RU" b="0" dirty="0" err="1" smtClean="0"/>
              <a:t>ВсОШ</a:t>
            </a:r>
            <a:r>
              <a:rPr lang="ru-RU" b="0" dirty="0" smtClean="0"/>
              <a:t>;</a:t>
            </a:r>
          </a:p>
          <a:p>
            <a:pPr>
              <a:buFontTx/>
              <a:buChar char="-"/>
            </a:pPr>
            <a:r>
              <a:rPr lang="ru-RU" b="0" dirty="0" smtClean="0"/>
              <a:t>Приказ о проведении муниципального этапа </a:t>
            </a:r>
            <a:r>
              <a:rPr lang="ru-RU" b="0" dirty="0" err="1" smtClean="0"/>
              <a:t>ВсОШ</a:t>
            </a:r>
            <a:r>
              <a:rPr lang="ru-RU" b="0" dirty="0" smtClean="0"/>
              <a:t>;</a:t>
            </a:r>
          </a:p>
          <a:p>
            <a:pPr>
              <a:buFontTx/>
              <a:buChar char="-"/>
            </a:pPr>
            <a:r>
              <a:rPr lang="ru-RU" b="0" dirty="0" smtClean="0"/>
              <a:t>Протоколы жюри;</a:t>
            </a:r>
          </a:p>
          <a:p>
            <a:pPr>
              <a:buFontTx/>
              <a:buChar char="-"/>
            </a:pPr>
            <a:r>
              <a:rPr lang="ru-RU" b="0" dirty="0" smtClean="0"/>
              <a:t>Задания</a:t>
            </a:r>
          </a:p>
          <a:p>
            <a:pPr>
              <a:buFontTx/>
              <a:buChar char="-"/>
            </a:pPr>
            <a:r>
              <a:rPr lang="ru-RU" b="0" dirty="0" smtClean="0"/>
              <a:t>Сканы работ победителей и призеров</a:t>
            </a:r>
          </a:p>
          <a:p>
            <a:pPr>
              <a:buFontTx/>
              <a:buChar char="-"/>
            </a:pPr>
            <a:r>
              <a:rPr lang="ru-RU" b="0" dirty="0" smtClean="0"/>
              <a:t>Отчеты по итогам проведения этапов </a:t>
            </a:r>
            <a:r>
              <a:rPr lang="ru-RU" b="0" dirty="0" err="1" smtClean="0"/>
              <a:t>ВсОШ</a:t>
            </a:r>
            <a:endParaRPr lang="ru-RU" b="0" dirty="0"/>
          </a:p>
        </p:txBody>
      </p:sp>
    </p:spTree>
    <p:extLst>
      <p:ext uri="{BB962C8B-B14F-4D97-AF65-F5344CB8AC3E}">
        <p14:creationId xmlns:p14="http://schemas.microsoft.com/office/powerpoint/2010/main" val="613648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600" dirty="0" smtClean="0"/>
              <a:t>Сроки олимпиады</a:t>
            </a:r>
            <a:endParaRPr lang="ru-RU" sz="3600" dirty="0"/>
          </a:p>
        </p:txBody>
      </p:sp>
      <p:sp>
        <p:nvSpPr>
          <p:cNvPr id="3" name="Объект 2"/>
          <p:cNvSpPr>
            <a:spLocks noGrp="1"/>
          </p:cNvSpPr>
          <p:nvPr>
            <p:ph idx="1"/>
          </p:nvPr>
        </p:nvSpPr>
        <p:spPr/>
        <p:txBody>
          <a:bodyPr/>
          <a:lstStyle/>
          <a:p>
            <a:r>
              <a:rPr lang="ru-RU" sz="2800" dirty="0" smtClean="0"/>
              <a:t>Олимпиада проводится в период с 1 сентября по 30 июня:</a:t>
            </a:r>
          </a:p>
          <a:p>
            <a:pPr>
              <a:buFontTx/>
              <a:buChar char="-"/>
            </a:pPr>
            <a:r>
              <a:rPr lang="ru-RU" sz="2800" b="0" dirty="0" smtClean="0"/>
              <a:t>Школьный этап до 1 ноября;</a:t>
            </a:r>
          </a:p>
          <a:p>
            <a:pPr>
              <a:buFontTx/>
              <a:buChar char="-"/>
            </a:pPr>
            <a:r>
              <a:rPr lang="ru-RU" sz="2800" b="0" dirty="0" smtClean="0"/>
              <a:t>Муниципальный этап до 25 декабря;</a:t>
            </a:r>
          </a:p>
          <a:p>
            <a:pPr>
              <a:buFontTx/>
              <a:buChar char="-"/>
            </a:pPr>
            <a:r>
              <a:rPr lang="ru-RU" sz="2800" b="0" dirty="0" smtClean="0"/>
              <a:t>Региональный этап до 1 марта;</a:t>
            </a:r>
          </a:p>
          <a:p>
            <a:pPr>
              <a:buFontTx/>
              <a:buChar char="-"/>
            </a:pPr>
            <a:r>
              <a:rPr lang="ru-RU" sz="2800" b="0" dirty="0" smtClean="0"/>
              <a:t>Заключительный этап до 30 июня.</a:t>
            </a:r>
          </a:p>
          <a:p>
            <a:pPr>
              <a:buFontTx/>
              <a:buChar char="-"/>
            </a:pPr>
            <a:endParaRPr lang="ru-RU" dirty="0"/>
          </a:p>
        </p:txBody>
      </p:sp>
    </p:spTree>
    <p:extLst>
      <p:ext uri="{BB962C8B-B14F-4D97-AF65-F5344CB8AC3E}">
        <p14:creationId xmlns:p14="http://schemas.microsoft.com/office/powerpoint/2010/main" val="1140427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Олимпиада проводится по предметам:</a:t>
            </a:r>
            <a:endParaRPr lang="ru-RU" dirty="0"/>
          </a:p>
        </p:txBody>
      </p:sp>
      <p:sp>
        <p:nvSpPr>
          <p:cNvPr id="3" name="Объект 2"/>
          <p:cNvSpPr>
            <a:spLocks noGrp="1"/>
          </p:cNvSpPr>
          <p:nvPr>
            <p:ph idx="1"/>
          </p:nvPr>
        </p:nvSpPr>
        <p:spPr/>
        <p:txBody>
          <a:bodyPr>
            <a:normAutofit/>
          </a:bodyPr>
          <a:lstStyle/>
          <a:p>
            <a:r>
              <a:rPr lang="ru-RU" sz="1800" b="0" dirty="0" smtClean="0"/>
              <a:t>Математика, русский язык, иностранный язык (английский, немецкий, французский, испанский, китайский, итальянский), информатика, физика, химия, биология, экология, география, астрономия, литература, история, обществознание, экономика, право, искусство, физическая культура, технология, ОБЖ для обучающихся по образовательным программам основного общего и среднего общего образования;</a:t>
            </a:r>
          </a:p>
          <a:p>
            <a:r>
              <a:rPr lang="ru-RU" sz="1800" b="0" dirty="0" smtClean="0"/>
              <a:t>Математика, русский язык для обучающихся по образовательным программам начального общего образования.</a:t>
            </a:r>
            <a:endParaRPr lang="ru-RU" sz="1800" b="0" dirty="0"/>
          </a:p>
        </p:txBody>
      </p:sp>
    </p:spTree>
    <p:extLst>
      <p:ext uri="{BB962C8B-B14F-4D97-AF65-F5344CB8AC3E}">
        <p14:creationId xmlns:p14="http://schemas.microsoft.com/office/powerpoint/2010/main" val="406127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Форма проведения - очная</a:t>
            </a:r>
            <a:endParaRPr lang="ru-RU" dirty="0"/>
          </a:p>
        </p:txBody>
      </p:sp>
      <p:sp>
        <p:nvSpPr>
          <p:cNvPr id="3" name="Объект 2"/>
          <p:cNvSpPr>
            <a:spLocks noGrp="1"/>
          </p:cNvSpPr>
          <p:nvPr>
            <p:ph idx="1"/>
          </p:nvPr>
        </p:nvSpPr>
        <p:spPr/>
        <p:txBody>
          <a:bodyPr>
            <a:normAutofit/>
          </a:bodyPr>
          <a:lstStyle/>
          <a:p>
            <a:r>
              <a:rPr lang="ru-RU" sz="2000" b="0" dirty="0" smtClean="0"/>
              <a:t>При проведении олимпиады допускается использование информационно-коммуникационных технологий в части организации выполнения олимпиадных заданий, проверки и анализа олимпиадных заданий, показа выполненных олимпиадных работ, процедуры рассмотрения апелляции о несогласии с выставленными баллами при условии соблюдения требований законодательства Российской Федерации в области защиты персональных данных</a:t>
            </a:r>
            <a:endParaRPr lang="ru-RU" sz="2000" b="0" dirty="0"/>
          </a:p>
        </p:txBody>
      </p:sp>
    </p:spTree>
    <p:extLst>
      <p:ext uri="{BB962C8B-B14F-4D97-AF65-F5344CB8AC3E}">
        <p14:creationId xmlns:p14="http://schemas.microsoft.com/office/powerpoint/2010/main" val="2745478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3" y="365760"/>
            <a:ext cx="7516317" cy="758984"/>
          </a:xfrm>
        </p:spPr>
        <p:txBody>
          <a:bodyPr/>
          <a:lstStyle/>
          <a:p>
            <a:r>
              <a:rPr lang="ru-RU" sz="2400" dirty="0" smtClean="0"/>
              <a:t>Организаторы – органы местного самоуправления</a:t>
            </a:r>
            <a:endParaRPr lang="ru-RU" sz="2400" dirty="0"/>
          </a:p>
        </p:txBody>
      </p:sp>
      <p:sp>
        <p:nvSpPr>
          <p:cNvPr id="3" name="Объект 2"/>
          <p:cNvSpPr>
            <a:spLocks noGrp="1"/>
          </p:cNvSpPr>
          <p:nvPr>
            <p:ph idx="1"/>
          </p:nvPr>
        </p:nvSpPr>
        <p:spPr>
          <a:xfrm>
            <a:off x="822961" y="1340768"/>
            <a:ext cx="7520940" cy="3339710"/>
          </a:xfrm>
        </p:spPr>
        <p:txBody>
          <a:bodyPr>
            <a:normAutofit/>
          </a:bodyPr>
          <a:lstStyle/>
          <a:p>
            <a:r>
              <a:rPr lang="ru-RU" sz="2000" b="0" dirty="0" smtClean="0"/>
              <a:t>Организаторы вправе привлекать к проведению олимпиады образовательные и научные организации, учебно-методические объединения, государственные корпорации и учреждения, общественные, некоммерческие организации для осуществления технологического, методического и информационного сопровождения олимпиады.</a:t>
            </a:r>
            <a:endParaRPr lang="ru-RU" sz="2000" b="0" dirty="0"/>
          </a:p>
        </p:txBody>
      </p:sp>
    </p:spTree>
    <p:extLst>
      <p:ext uri="{BB962C8B-B14F-4D97-AF65-F5344CB8AC3E}">
        <p14:creationId xmlns:p14="http://schemas.microsoft.com/office/powerpoint/2010/main" val="1271765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Оргкомитет </a:t>
            </a:r>
            <a:r>
              <a:rPr lang="ru-RU" sz="2000" dirty="0" smtClean="0"/>
              <a:t>(не менее 5 человек)</a:t>
            </a:r>
            <a:endParaRPr lang="ru-RU" sz="2000" dirty="0"/>
          </a:p>
        </p:txBody>
      </p:sp>
      <p:sp>
        <p:nvSpPr>
          <p:cNvPr id="3" name="Объект 2"/>
          <p:cNvSpPr>
            <a:spLocks noGrp="1"/>
          </p:cNvSpPr>
          <p:nvPr>
            <p:ph idx="1"/>
          </p:nvPr>
        </p:nvSpPr>
        <p:spPr/>
        <p:txBody>
          <a:bodyPr>
            <a:normAutofit fontScale="92500" lnSpcReduction="20000"/>
          </a:bodyPr>
          <a:lstStyle/>
          <a:p>
            <a:pPr>
              <a:buFontTx/>
              <a:buChar char="-"/>
            </a:pPr>
            <a:r>
              <a:rPr lang="ru-RU" sz="1800" b="0" dirty="0" smtClean="0"/>
              <a:t>Разрабатывает организационно-технологическую модель проведения этапа олимпиады;</a:t>
            </a:r>
          </a:p>
          <a:p>
            <a:pPr>
              <a:buFontTx/>
              <a:buChar char="-"/>
            </a:pPr>
            <a:r>
              <a:rPr lang="ru-RU" sz="1800" b="0" dirty="0" smtClean="0"/>
              <a:t>Обеспечивает организацию и проведение соответствующего этапа олимпиады;</a:t>
            </a:r>
          </a:p>
          <a:p>
            <a:pPr>
              <a:buFontTx/>
              <a:buChar char="-"/>
            </a:pPr>
            <a:r>
              <a:rPr lang="ru-RU" sz="1800" b="0" dirty="0" smtClean="0"/>
              <a:t>Обеспечивает сбор и хранение заявлений от родителей (законных представителей) обучающихся, заявивших о своем участии в олимпиаде;</a:t>
            </a:r>
          </a:p>
          <a:p>
            <a:pPr>
              <a:buFontTx/>
              <a:buChar char="-"/>
            </a:pPr>
            <a:r>
              <a:rPr lang="ru-RU" sz="1800" b="0" dirty="0" smtClean="0"/>
              <a:t>Осуществляет кодирование и раскодирование олимпиадных работ;</a:t>
            </a:r>
          </a:p>
          <a:p>
            <a:pPr>
              <a:buFontTx/>
              <a:buChar char="-"/>
            </a:pPr>
            <a:r>
              <a:rPr lang="ru-RU" sz="1800" b="0" dirty="0" smtClean="0"/>
              <a:t>Несет ответственность за жизнь и здоровье участников олимпиады во время проведения олимпиады.</a:t>
            </a:r>
          </a:p>
          <a:p>
            <a:pPr>
              <a:buFontTx/>
              <a:buChar char="-"/>
            </a:pPr>
            <a:endParaRPr lang="ru-RU" dirty="0"/>
          </a:p>
          <a:p>
            <a:pPr marL="0" indent="0"/>
            <a:r>
              <a:rPr lang="ru-RU" dirty="0" smtClean="0"/>
              <a:t>Предложение: </a:t>
            </a:r>
            <a:r>
              <a:rPr lang="ru-RU" b="0" dirty="0" smtClean="0"/>
              <a:t>включить в состав оргкомитета школьного этапа ответственных за проведение олимпиады в школах.</a:t>
            </a:r>
            <a:endParaRPr lang="ru-RU" b="0" dirty="0"/>
          </a:p>
        </p:txBody>
      </p:sp>
    </p:spTree>
    <p:extLst>
      <p:ext uri="{BB962C8B-B14F-4D97-AF65-F5344CB8AC3E}">
        <p14:creationId xmlns:p14="http://schemas.microsoft.com/office/powerpoint/2010/main" val="39223104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Углы">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Углы">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307</TotalTime>
  <Words>847</Words>
  <Application>Microsoft Office PowerPoint</Application>
  <PresentationFormat>Экран (4:3)</PresentationFormat>
  <Paragraphs>255</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Углы</vt:lpstr>
      <vt:lpstr>Всероссийская олимпиада школьников - 2021</vt:lpstr>
      <vt:lpstr>Нормативно-правовая база</vt:lpstr>
      <vt:lpstr>Документация при проведении школьного и муниципального этапов ВсОШ</vt:lpstr>
      <vt:lpstr>Презентация PowerPoint</vt:lpstr>
      <vt:lpstr>Сроки олимпиады</vt:lpstr>
      <vt:lpstr>Олимпиада проводится по предметам:</vt:lpstr>
      <vt:lpstr>Форма проведения - очная</vt:lpstr>
      <vt:lpstr>Организаторы – органы местного самоуправления</vt:lpstr>
      <vt:lpstr>Оргкомитет (не менее 5 человек)</vt:lpstr>
      <vt:lpstr>Жюри (не менее 5 человек по каждому предмету)</vt:lpstr>
      <vt:lpstr>Презентация PowerPoint</vt:lpstr>
      <vt:lpstr>Задачи для председателей МО:</vt:lpstr>
      <vt:lpstr> олимпиадные задания для школьного этапа всош в 2020-2021 учебном году </vt:lpstr>
      <vt:lpstr>Требования к заданиям:</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Всероссийская олимпиада школьников - 2021</dc:title>
  <dc:creator>Березина</dc:creator>
  <cp:lastModifiedBy>Березина</cp:lastModifiedBy>
  <cp:revision>16</cp:revision>
  <dcterms:created xsi:type="dcterms:W3CDTF">2021-07-19T05:56:49Z</dcterms:created>
  <dcterms:modified xsi:type="dcterms:W3CDTF">2021-08-16T02:15:40Z</dcterms:modified>
</cp:coreProperties>
</file>