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4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86" autoAdjust="0"/>
  </p:normalViewPr>
  <p:slideViewPr>
    <p:cSldViewPr>
      <p:cViewPr varScale="1">
        <p:scale>
          <a:sx n="66" d="100"/>
          <a:sy n="66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FDDF-CBD1-4CD5-9B98-1A2E136198B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7076-BE7B-4E9B-9D8A-85BD2FC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chi.ru/" TargetMode="External"/><Relationship Id="rId2" Type="http://schemas.openxmlformats.org/officeDocument/2006/relationships/hyperlink" Target="https://learningapps.org/logi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214709"/>
          </a:xfrm>
        </p:spPr>
        <p:txBody>
          <a:bodyPr>
            <a:normAutofit/>
          </a:bodyPr>
          <a:lstStyle/>
          <a:p>
            <a:r>
              <a:rPr lang="ru-RU" b="1" dirty="0" smtClean="0"/>
              <a:t>Роль дополнительного образования в работе с одарёнными детьми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"/>
          <a:ext cx="9001156" cy="722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732"/>
                <a:gridCol w="3020077"/>
                <a:gridCol w="3121347"/>
              </a:tblGrid>
              <a:tr h="122914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 план </a:t>
                      </a:r>
                      <a:b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индивидуальный </a:t>
                      </a:r>
                      <a:r>
                        <a:rPr lang="ru-RU" sz="2400" b="1" i="0" dirty="0" smtClean="0">
                          <a:latin typeface="+mn-lt"/>
                          <a:cs typeface="Times New Roman" pitchFamily="18" charset="0"/>
                        </a:rPr>
                        <a:t>план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освоения основной образовательной программы </a:t>
                      </a:r>
                      <a:r>
                        <a:rPr lang="ru-RU" sz="2400" b="1" i="0" dirty="0" smtClean="0">
                          <a:latin typeface="+mn-lt"/>
                          <a:cs typeface="Times New Roman" pitchFamily="18" charset="0"/>
                        </a:rPr>
                        <a:t>в соответствии с ФГОС СОО</a:t>
                      </a:r>
                      <a:r>
                        <a:rPr lang="ru-RU" sz="2000" b="1" i="0" dirty="0" smtClean="0">
                          <a:latin typeface="+mn-lt"/>
                          <a:cs typeface="Times New Roman" pitchFamily="18" charset="0"/>
                        </a:rPr>
                        <a:t>) </a:t>
                      </a:r>
                      <a:endParaRPr lang="ru-RU" sz="2000" i="0" dirty="0" smtClean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96">
                <a:tc rowSpan="2">
                  <a:txBody>
                    <a:bodyPr/>
                    <a:lstStyle/>
                    <a:p>
                      <a:r>
                        <a:rPr lang="ru-RU" sz="2000" b="1" dirty="0" smtClean="0"/>
                        <a:t>Учебный план внеурочной </a:t>
                      </a:r>
                    </a:p>
                    <a:p>
                      <a:r>
                        <a:rPr lang="ru-RU" sz="2000" b="1" dirty="0" smtClean="0"/>
                        <a:t>деятельности</a:t>
                      </a:r>
                    </a:p>
                    <a:p>
                      <a:r>
                        <a:rPr lang="ru-RU" sz="2000" b="1" dirty="0" smtClean="0"/>
                        <a:t>(</a:t>
                      </a:r>
                      <a:r>
                        <a:rPr lang="ru-RU" sz="2000" b="1" baseline="0" dirty="0" smtClean="0"/>
                        <a:t>мероприятия по направлениям: </a:t>
                      </a:r>
                      <a:r>
                        <a:rPr lang="ru-RU" sz="2000" b="1" dirty="0" smtClean="0"/>
                        <a:t>интеллектуальное -элективные курсы по предметам,</a:t>
                      </a:r>
                      <a:r>
                        <a:rPr lang="ru-RU" sz="2000" b="1" baseline="0" dirty="0" smtClean="0"/>
                        <a:t> спортивно -оздоровительное, социальное, общекультурное, духовно – нравственное)</a:t>
                      </a:r>
                      <a:endParaRPr lang="ru-RU" sz="2000" b="1" dirty="0" smtClean="0"/>
                    </a:p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ИОП</a:t>
                      </a:r>
                      <a:endParaRPr lang="ru-RU" sz="20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Учебный план дополнительного образования (</a:t>
                      </a:r>
                      <a:r>
                        <a:rPr lang="ru-RU" sz="2400" b="1" dirty="0" smtClean="0"/>
                        <a:t>реализация дополнительных </a:t>
                      </a:r>
                      <a:r>
                        <a:rPr lang="ru-RU" sz="2200" b="1" dirty="0" smtClean="0"/>
                        <a:t>общеобразовательных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smtClean="0"/>
                        <a:t>программ </a:t>
                      </a:r>
                      <a:r>
                        <a:rPr lang="ru-RU" sz="2400" b="1" smtClean="0"/>
                        <a:t>шести </a:t>
                      </a:r>
                      <a:r>
                        <a:rPr lang="ru-RU" sz="2400" b="1" dirty="0" smtClean="0"/>
                        <a:t>направленностей</a:t>
                      </a:r>
                      <a:r>
                        <a:rPr lang="ru-RU" sz="2800" b="1" dirty="0" smtClean="0"/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99832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Аналитические и рефлексивные мероприятия</a:t>
                      </a:r>
                      <a:r>
                        <a:rPr lang="ru-RU" sz="2000" b="1" baseline="0" dirty="0" smtClean="0"/>
                        <a:t> в соответствии с Федеральным и региональным перечнями (</a:t>
                      </a:r>
                      <a:r>
                        <a:rPr lang="ru-RU" sz="2000" b="0" baseline="0" dirty="0" smtClean="0"/>
                        <a:t>ВОШ,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исследовательских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проектных работ школьников «Высший пилотаж», «Таланты без границ», «Мой край – моё дело», «Научно -технический потенциал Сибири» и т.д.)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Дополнительное образование предоставляет каждому ребенку: </a:t>
            </a:r>
            <a:r>
              <a:rPr lang="ru-RU" sz="2800" dirty="0" smtClean="0"/>
              <a:t>возможность свободного выбора образовательной области, профиля программ, времени их освоения, включения в разнообразные виды деятельности с учетом их индивидуальных склонностей.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Личностно-деятельный характер образовательного процесса позволяет решать одну из основных задач дополнительного образования – выявление, развитие и поддержка одаренных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проект «Успех каждого ребёнка»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9831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Кванториумы – детские технопарки (мобильные в малых городах, сёлах), сейчас 111 в 74 регионах, 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                                                                 к 2024 году достигнет 245.</a:t>
            </a:r>
          </a:p>
          <a:p>
            <a:r>
              <a:rPr lang="ru-RU" sz="2400" dirty="0" smtClean="0"/>
              <a:t>Центры цифрового развития «</a:t>
            </a:r>
            <a:r>
              <a:rPr lang="en-US" sz="2400" dirty="0" smtClean="0"/>
              <a:t>IT-</a:t>
            </a:r>
            <a:r>
              <a:rPr lang="ru-RU" sz="2400" dirty="0" smtClean="0"/>
              <a:t>куб», сейчас – 71,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к 2024 году станет – 340.</a:t>
            </a:r>
          </a:p>
          <a:p>
            <a:r>
              <a:rPr lang="ru-RU" sz="2400" dirty="0" smtClean="0"/>
              <a:t>Образовательный центр для одаренных детей «Сириус».</a:t>
            </a:r>
          </a:p>
          <a:p>
            <a:r>
              <a:rPr lang="ru-RU" sz="2400" dirty="0" smtClean="0"/>
              <a:t>На платформе «Сириуса» функционируют региональные центры выявления и развития талантов у детей: их уже 53.</a:t>
            </a:r>
          </a:p>
          <a:p>
            <a:r>
              <a:rPr lang="ru-RU" sz="2400" dirty="0" smtClean="0"/>
              <a:t>Всероссийские детские центры «Артек», «Орлёнок», «Океан»  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Дополнительные  общеобразовательные программы  ЦДО, реализуемые в сетевой форме на территории района.</a:t>
            </a:r>
          </a:p>
          <a:p>
            <a:pPr>
              <a:buNone/>
            </a:pPr>
            <a:r>
              <a:rPr lang="ru-RU" sz="2400" b="1" dirty="0" smtClean="0"/>
              <a:t>Художественная направленность: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«</a:t>
            </a:r>
            <a:r>
              <a:rPr lang="en-US" sz="2400" b="1" i="1" dirty="0" smtClean="0"/>
              <a:t>IT</a:t>
            </a:r>
            <a:r>
              <a:rPr lang="ru-RU" sz="2400" b="1" i="1" dirty="0" smtClean="0"/>
              <a:t>-палитра» , 1 год, 120 часов, возраст 14 – 17 лет.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Места реализации</a:t>
            </a:r>
            <a:r>
              <a:rPr lang="ru-RU" sz="2400" dirty="0" smtClean="0"/>
              <a:t>: </a:t>
            </a:r>
          </a:p>
          <a:p>
            <a:pPr>
              <a:buNone/>
            </a:pPr>
            <a:r>
              <a:rPr lang="ru-RU" sz="2400" dirty="0" smtClean="0"/>
              <a:t>МАОУ ДО «Центр дополнительного образования»,</a:t>
            </a:r>
          </a:p>
          <a:p>
            <a:pPr>
              <a:buNone/>
            </a:pPr>
            <a:r>
              <a:rPr lang="ru-RU" sz="2400" dirty="0" smtClean="0"/>
              <a:t>МКОУ Белоярская СОШ № 24, МКОУ Имисская СОШ № 13,</a:t>
            </a:r>
          </a:p>
          <a:p>
            <a:pPr>
              <a:buNone/>
            </a:pPr>
            <a:r>
              <a:rPr lang="ru-RU" sz="2400" dirty="0" smtClean="0"/>
              <a:t> МБОУ Ирбинская СОШ № 6, МБОУ Марининская СОШ № 16,</a:t>
            </a:r>
          </a:p>
          <a:p>
            <a:pPr>
              <a:buNone/>
            </a:pPr>
            <a:r>
              <a:rPr lang="ru-RU" sz="2400" dirty="0" smtClean="0"/>
              <a:t>МКОУ Пойловская СОШ № 21, МБОУ Петропавловская СОШ № 39.</a:t>
            </a:r>
          </a:p>
          <a:p>
            <a:pPr>
              <a:buNone/>
            </a:pPr>
            <a:r>
              <a:rPr lang="ru-RU" sz="2400" u="sng" dirty="0" smtClean="0"/>
              <a:t>Результат:</a:t>
            </a:r>
            <a:r>
              <a:rPr lang="ru-RU" sz="2400" dirty="0" smtClean="0"/>
              <a:t> выход на краевой конкурс худ. творчества «Таланты без границ».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«Мода и стиль» , 1 год, 144 часов, возраст 11 – 17 лет.</a:t>
            </a:r>
            <a:br>
              <a:rPr lang="ru-RU" sz="2400" b="1" dirty="0" smtClean="0"/>
            </a:br>
            <a:r>
              <a:rPr lang="ru-RU" sz="2400" u="sng" dirty="0" smtClean="0"/>
              <a:t>Места реализации: </a:t>
            </a:r>
            <a:r>
              <a:rPr lang="ru-RU" sz="2400" dirty="0" smtClean="0"/>
              <a:t>МАОУ ДО «Центр дополнительного образования», МКОУ Имисская СОШ № 13, МБОУ Ирбинская СОШ № 6, МБОУ Кошурниковская ООШ № 22, МБОУ Мариниская СОШ № 16, МКОУ Пойловская СОШ № 21</a:t>
            </a:r>
            <a:br>
              <a:rPr lang="ru-RU" sz="2400" dirty="0" smtClean="0"/>
            </a:br>
            <a:r>
              <a:rPr lang="ru-RU" sz="2400" u="sng" dirty="0" smtClean="0"/>
              <a:t>Результат:</a:t>
            </a:r>
            <a:r>
              <a:rPr lang="ru-RU" sz="2400" dirty="0" smtClean="0"/>
              <a:t> выход на конкурс театров моды «Таланты без границ».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Социально – гуманитарная направленность: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«Школа молодежных СМИ», 1 год, 120 часов, возраст 10 – 17 лет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Места реализации: </a:t>
            </a:r>
            <a:r>
              <a:rPr lang="ru-RU" sz="2400" dirty="0" smtClean="0"/>
              <a:t>МАОУ ДО «Центр дополнительного образования, МБОУ Алексеевская СОШ № 9, МБОУ Берёзовская СОШ № 10, МКОУ Белоярская ООШ № 24, МБОУ Ирбинская СОШ № 6, МБОУ Кордовская СОШ № 14, МБОУ Кошурниковская ООШ № 22, МБОУ Кошурниковская СОШ № 8, МБОУ Марининская СОШ № 16, МБОУ Шалоболинская СОШ № 18, МКОУ Черемшанская СОШ № 20, МБОУ Петропавловская СОШ № 39 </a:t>
            </a:r>
            <a:br>
              <a:rPr lang="ru-RU" sz="2400" dirty="0" smtClean="0"/>
            </a:br>
            <a:r>
              <a:rPr lang="ru-RU" sz="2400" u="sng" dirty="0" smtClean="0"/>
              <a:t>Результат: </a:t>
            </a:r>
            <a:r>
              <a:rPr lang="ru-RU" sz="2400" dirty="0" smtClean="0"/>
              <a:t>конкурсы юных журналистов, «Пресс школа»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«Английский без границ», 1 год, 120 часов, возраст 12-14 лет</a:t>
            </a:r>
            <a:br>
              <a:rPr lang="ru-RU" sz="2400" b="1" dirty="0" smtClean="0"/>
            </a:br>
            <a:r>
              <a:rPr lang="ru-RU" sz="2400" u="sng" dirty="0" smtClean="0"/>
              <a:t>Места реализации: </a:t>
            </a:r>
            <a:r>
              <a:rPr lang="ru-RU" sz="2400" dirty="0" smtClean="0"/>
              <a:t>МАОУ ДО «Центр дополнительного образования», МБОУ Берёзовская СОШ № 10, МБОУ Ирбинская СОШ № 6, МБОУ Краснокаменская СОШ № 4, МБОУ Алексеевская  СОШ № 9, МКОУ Черемшанская СОШ № 20, МБОУ Кошурниковская ООШ № 22, МКОУ Белоярская ООШ № 24.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7223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 smtClean="0"/>
              <a:t>«</a:t>
            </a:r>
            <a:r>
              <a:rPr lang="ru-RU" sz="2600" b="1" dirty="0" smtClean="0"/>
              <a:t>Я – исследователь», 1 год, 72 часа, возраст 10-16 лет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u="sng" dirty="0" smtClean="0"/>
              <a:t>Места реализации: </a:t>
            </a:r>
            <a:r>
              <a:rPr lang="ru-RU" sz="2400" dirty="0" smtClean="0"/>
              <a:t>МАОУ ДО «Центр дополнительного образования», МБОУ Курагинская СОШ № 7, МБОУ Берёзовская СОШ № 10, МБОУ Ирбинская СОШ № 6, </a:t>
            </a:r>
            <a:br>
              <a:rPr lang="ru-RU" sz="2400" dirty="0" smtClean="0"/>
            </a:br>
            <a:r>
              <a:rPr lang="ru-RU" sz="2400" dirty="0" smtClean="0"/>
              <a:t>МБОУ Краснокаменская СОШ № 4, МБОУ Марининская СОШ № 16.</a:t>
            </a:r>
            <a:br>
              <a:rPr lang="ru-RU" sz="2400" dirty="0" smtClean="0"/>
            </a:br>
            <a:r>
              <a:rPr lang="ru-RU" sz="2400" u="sng" dirty="0" smtClean="0"/>
              <a:t>Результат: </a:t>
            </a:r>
            <a:r>
              <a:rPr lang="ru-RU" sz="2400" dirty="0" smtClean="0"/>
              <a:t>выход на научно – практическую конференцию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/>
              <a:t>«Школа активного гражданина», 1год, 120 часов, возраст 13-16 лет.</a:t>
            </a:r>
          </a:p>
          <a:p>
            <a:pPr>
              <a:buNone/>
            </a:pPr>
            <a:r>
              <a:rPr lang="ru-RU" sz="2400" u="sng" dirty="0" smtClean="0"/>
              <a:t>Места реализации: </a:t>
            </a:r>
            <a:r>
              <a:rPr lang="ru-RU" sz="2400" dirty="0" smtClean="0"/>
              <a:t>МАОУ ДО «Центр дополнительного образования», МБОУ Алексеевская СОШ № 9, МБОУ Берёзовская СОШ № 10,  МБОУ Ирбинская СОШ № 6,   МБОУ Марининская СОШ № 16, МБОУ Шалоболинская СОШ № 18,  МБОУ Петропавловская СОШ № 39, МКОУ Пойловская СОШ № 21, МБОУ Кочергинская СОШ № 19, МБОУ Брагинская СОШ № 11, МБОУ Можарская СОШ № 15, МБОУ Курагинская СОШ № 3, МБОУ Курагинская СОШ № 7.</a:t>
            </a:r>
            <a:br>
              <a:rPr lang="ru-RU" sz="2400" dirty="0" smtClean="0"/>
            </a:br>
            <a:r>
              <a:rPr lang="ru-RU" sz="2400" u="sng" dirty="0" smtClean="0"/>
              <a:t>Результат:</a:t>
            </a:r>
            <a:r>
              <a:rPr lang="ru-RU" sz="2400" dirty="0" smtClean="0"/>
              <a:t> выход на краевой конкурс  «Мой край – моё дело».</a:t>
            </a:r>
            <a:endParaRPr lang="ru-RU" sz="2400" u="sng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00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«Радуга дорожной безопасности»,1 год, 120 часов, возраст 9-12 лет.</a:t>
            </a:r>
            <a:br>
              <a:rPr lang="ru-RU" sz="2400" b="1" dirty="0" smtClean="0"/>
            </a:br>
            <a:r>
              <a:rPr lang="ru-RU" sz="2400" u="sng" dirty="0" smtClean="0"/>
              <a:t>Места реализации: </a:t>
            </a:r>
            <a:r>
              <a:rPr lang="ru-RU" sz="2400" dirty="0" smtClean="0"/>
              <a:t>МБОУ Марининская СОШ № 16, МКОУ Б - </a:t>
            </a:r>
            <a:r>
              <a:rPr lang="ru-RU" sz="2400" dirty="0" err="1" smtClean="0"/>
              <a:t>Ярская</a:t>
            </a:r>
            <a:r>
              <a:rPr lang="ru-RU" sz="2400" dirty="0" smtClean="0"/>
              <a:t> ООШ № 24, МБОУ Брагинская СОШ № 11, МБОУ Ирбинская СОШ № 6, МБОУ Берёзовская СОШ № 10, МКОУ Пойловская СОШ № 21, МБОУ Краснокаменская СОШ № 4, МБОУ Кочергинская СОШ № 19, МБОУ Алексеевская СОШ № 9, МБОУ Курагинская СОШ № 3.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u="sng" dirty="0" smtClean="0"/>
              <a:t>Результат: </a:t>
            </a:r>
            <a:r>
              <a:rPr lang="ru-RU" sz="2400" dirty="0" smtClean="0"/>
              <a:t>выход на конкурс «Безопасное колесо».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14300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i="1" dirty="0" smtClean="0"/>
              <a:t>При организации учебно - воспитательного процесса  используются электронные образовательные ресурсы: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1)</a:t>
            </a:r>
            <a:r>
              <a:rPr lang="ru-RU" dirty="0" smtClean="0"/>
              <a:t> </a:t>
            </a:r>
            <a:r>
              <a:rPr lang="ru-RU" u="sng" dirty="0" smtClean="0">
                <a:hlinkClick r:id="rId2"/>
              </a:rPr>
              <a:t>https://learningapps.org/login.php</a:t>
            </a:r>
            <a:r>
              <a:rPr lang="ru-RU" dirty="0" smtClean="0"/>
              <a:t> - является конструктором интерактивных приложений. Использование сервиса бесплатно, требует простой регистрации. Доступ к готовым ресурсам открыт и для незарегистрированных пользователей.</a:t>
            </a:r>
          </a:p>
          <a:p>
            <a:pPr>
              <a:buNone/>
            </a:pPr>
            <a:r>
              <a:rPr lang="ru-RU" dirty="0" smtClean="0"/>
              <a:t>Все упражнения сервиса </a:t>
            </a:r>
            <a:r>
              <a:rPr lang="ru-RU" dirty="0" err="1" smtClean="0"/>
              <a:t>LearningApps.org</a:t>
            </a:r>
            <a:r>
              <a:rPr lang="ru-RU" dirty="0" smtClean="0"/>
              <a:t> разделены на 6 категорий:</a:t>
            </a:r>
          </a:p>
          <a:p>
            <a:pPr lvl="0"/>
            <a:r>
              <a:rPr lang="ru-RU" dirty="0" smtClean="0"/>
              <a:t>Различные тесты и викторины.</a:t>
            </a:r>
          </a:p>
          <a:p>
            <a:pPr lvl="0"/>
            <a:r>
              <a:rPr lang="ru-RU" dirty="0" smtClean="0"/>
              <a:t>Упражнения на установление соответствия.</a:t>
            </a:r>
          </a:p>
          <a:p>
            <a:pPr lvl="0"/>
            <a:r>
              <a:rPr lang="ru-RU" dirty="0" smtClean="0"/>
              <a:t>«Шкала времени» и упражнение на восстановления порядка.</a:t>
            </a:r>
          </a:p>
          <a:p>
            <a:pPr lvl="0"/>
            <a:r>
              <a:rPr lang="ru-RU" dirty="0" smtClean="0"/>
              <a:t>Упражнения на заполнение недостающих слов, фрагментов текста, кроссворды.</a:t>
            </a:r>
          </a:p>
          <a:p>
            <a:pPr lvl="0"/>
            <a:r>
              <a:rPr lang="ru-RU" dirty="0" err="1" smtClean="0"/>
              <a:t>Онлайн-игры</a:t>
            </a:r>
            <a:r>
              <a:rPr lang="ru-RU" dirty="0" smtClean="0"/>
              <a:t>, в которых может участвовать одновременно несколько учеников вашего класса.</a:t>
            </a:r>
          </a:p>
          <a:p>
            <a:pPr lvl="0"/>
            <a:r>
              <a:rPr lang="ru-RU" dirty="0" smtClean="0"/>
              <a:t>Ресурс предоставляет возможность для сотрудничества педагог-ученик, ученик-ученик.</a:t>
            </a:r>
          </a:p>
          <a:p>
            <a:pPr lvl="0">
              <a:buNone/>
            </a:pPr>
            <a:r>
              <a:rPr lang="ru-RU" b="1" dirty="0" smtClean="0"/>
              <a:t>2) </a:t>
            </a:r>
            <a:r>
              <a:rPr lang="ru-RU" b="1" u="sng" dirty="0" smtClean="0">
                <a:hlinkClick r:id="rId3"/>
              </a:rPr>
              <a:t>https://uchi.ru/</a:t>
            </a:r>
            <a:r>
              <a:rPr lang="ru-RU" b="1" dirty="0" smtClean="0"/>
              <a:t> - российская </a:t>
            </a:r>
            <a:r>
              <a:rPr lang="ru-RU" b="1" dirty="0" err="1" smtClean="0"/>
              <a:t>онлайн-платформа</a:t>
            </a:r>
            <a:r>
              <a:rPr lang="ru-RU" b="1" dirty="0" smtClean="0"/>
              <a:t>, где учащиеся из всех регионов России изучают школьные предметы в интерактивной форме.</a:t>
            </a:r>
            <a:endParaRPr lang="ru-RU" b="1" i="1" dirty="0" smtClean="0"/>
          </a:p>
          <a:p>
            <a:r>
              <a:rPr lang="ru-RU" dirty="0" smtClean="0"/>
              <a:t>Каждый ученик получает возможность самостоятельно изучить курс в комфортном для себя темпе с необходимым именно для него количеством повторений и отработок вне зависимости от уровня подготовки, социальных и географических условий.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451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Роль дополнительного образования в работе с одарёнными детьми</vt:lpstr>
      <vt:lpstr>Слайд 2</vt:lpstr>
      <vt:lpstr>Слайд 3</vt:lpstr>
      <vt:lpstr>Федеральный проект «Успех каждого ребёнка»</vt:lpstr>
      <vt:lpstr>Слайд 5</vt:lpstr>
      <vt:lpstr>Слайд 6</vt:lpstr>
      <vt:lpstr>Слайд 7</vt:lpstr>
      <vt:lpstr>Слайд 8</vt:lpstr>
      <vt:lpstr>   При организации учебно - воспитательного процесса  используются электронные образовательные ресурсы: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воспитательной работы в ЦДО</dc:title>
  <dc:creator>Guseva</dc:creator>
  <cp:lastModifiedBy>Guseva</cp:lastModifiedBy>
  <cp:revision>94</cp:revision>
  <dcterms:created xsi:type="dcterms:W3CDTF">2020-09-16T01:36:38Z</dcterms:created>
  <dcterms:modified xsi:type="dcterms:W3CDTF">2021-05-14T01:14:18Z</dcterms:modified>
</cp:coreProperties>
</file>