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6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1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EE474FB5-C6D0-4A64-A999-9798EAFA44BE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B88D576-4DBA-4D69-BD4C-CC05D68E35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3855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4FB5-C6D0-4A64-A999-9798EAFA44BE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8D576-4DBA-4D69-BD4C-CC05D68E35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75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4FB5-C6D0-4A64-A999-9798EAFA44BE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8D576-4DBA-4D69-BD4C-CC05D68E35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3819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4FB5-C6D0-4A64-A999-9798EAFA44BE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8D576-4DBA-4D69-BD4C-CC05D68E35DC}" type="slidenum">
              <a:rPr lang="ru-RU" smtClean="0"/>
              <a:t>‹#›</a:t>
            </a:fld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076942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4FB5-C6D0-4A64-A999-9798EAFA44BE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8D576-4DBA-4D69-BD4C-CC05D68E35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41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4FB5-C6D0-4A64-A999-9798EAFA44BE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8D576-4DBA-4D69-BD4C-CC05D68E35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7063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4FB5-C6D0-4A64-A999-9798EAFA44BE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8D576-4DBA-4D69-BD4C-CC05D68E35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3244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4FB5-C6D0-4A64-A999-9798EAFA44BE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8D576-4DBA-4D69-BD4C-CC05D68E35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81637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4FB5-C6D0-4A64-A999-9798EAFA44BE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8D576-4DBA-4D69-BD4C-CC05D68E35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969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4FB5-C6D0-4A64-A999-9798EAFA44BE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8D576-4DBA-4D69-BD4C-CC05D68E35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8652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4FB5-C6D0-4A64-A999-9798EAFA44BE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8D576-4DBA-4D69-BD4C-CC05D68E35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3171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4FB5-C6D0-4A64-A999-9798EAFA44BE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8D576-4DBA-4D69-BD4C-CC05D68E35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4751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4FB5-C6D0-4A64-A999-9798EAFA44BE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8D576-4DBA-4D69-BD4C-CC05D68E35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9493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4FB5-C6D0-4A64-A999-9798EAFA44BE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8D576-4DBA-4D69-BD4C-CC05D68E35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6768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4FB5-C6D0-4A64-A999-9798EAFA44BE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8D576-4DBA-4D69-BD4C-CC05D68E35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299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4FB5-C6D0-4A64-A999-9798EAFA44BE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8D576-4DBA-4D69-BD4C-CC05D68E35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141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4FB5-C6D0-4A64-A999-9798EAFA44BE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8D576-4DBA-4D69-BD4C-CC05D68E35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874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74FB5-C6D0-4A64-A999-9798EAFA44BE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8D576-4DBA-4D69-BD4C-CC05D68E35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55448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&#1060;&#1086;&#1088;&#1084;&#1099;%20&#1086;&#1090;&#1095;&#1077;&#1090;&#1072;%20&#1087;&#1086;%20&#1064;&#1069;%20&#1042;&#1089;&#1054;&#1064;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&#1060;&#1086;&#1088;&#1084;&#1072;%20&#1079;&#1072;&#1103;&#1074;&#1082;&#1080;%20&#1085;&#1072;%20&#1084;&#1091;&#1085;&#1080;&#1094;&#1080;&#1087;&#1072;&#1083;&#1100;&#1085;&#1099;&#1081;%20&#1090;&#1091;&#1088;.doc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995055"/>
            <a:ext cx="9144000" cy="304814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Организация и проведение муниципального этапа всероссийской олимпиады школьников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163875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757700"/>
          </a:xfrm>
        </p:spPr>
        <p:txBody>
          <a:bodyPr/>
          <a:lstStyle/>
          <a:p>
            <a:r>
              <a:rPr lang="ru-RU" dirty="0" smtClean="0"/>
              <a:t>Что нужно сделать: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1283855"/>
            <a:ext cx="9905999" cy="524625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Определить ответственного за проведение муниципального этапа (информацию передать в управление образования)</a:t>
            </a:r>
          </a:p>
          <a:p>
            <a:r>
              <a:rPr lang="ru-RU" sz="2800" dirty="0" smtClean="0"/>
              <a:t>Сформировать и отправить отчет о проведении школьного этапа олимпиады до 31 октября</a:t>
            </a:r>
          </a:p>
          <a:p>
            <a:r>
              <a:rPr lang="ru-RU" sz="2800" dirty="0" smtClean="0"/>
              <a:t>Сформировать и отправить заявку на муниципальный этап до 31 октября</a:t>
            </a:r>
          </a:p>
          <a:p>
            <a:r>
              <a:rPr lang="ru-RU" sz="2800" dirty="0" smtClean="0"/>
              <a:t>Определить наблюдателей на муниципальный этап и направить заявление в управление образования до 26 октября</a:t>
            </a:r>
          </a:p>
        </p:txBody>
      </p:sp>
    </p:spTree>
    <p:extLst>
      <p:ext uri="{BB962C8B-B14F-4D97-AF65-F5344CB8AC3E}">
        <p14:creationId xmlns:p14="http://schemas.microsoft.com/office/powerpoint/2010/main" val="1073372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2" y="406082"/>
            <a:ext cx="9905998" cy="905482"/>
          </a:xfrm>
        </p:spPr>
        <p:txBody>
          <a:bodyPr/>
          <a:lstStyle/>
          <a:p>
            <a:r>
              <a:rPr lang="ru-RU" dirty="0" smtClean="0"/>
              <a:t>Отчет по школьному этапу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1311564"/>
            <a:ext cx="9905999" cy="4479637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Срок до 31 октября</a:t>
            </a:r>
          </a:p>
          <a:p>
            <a:r>
              <a:rPr lang="ru-RU" dirty="0" smtClean="0">
                <a:hlinkClick r:id="rId2" action="ppaction://hlinkfile"/>
              </a:rPr>
              <a:t>Форма отчета</a:t>
            </a:r>
            <a:endParaRPr lang="ru-RU" dirty="0" smtClean="0"/>
          </a:p>
          <a:p>
            <a:r>
              <a:rPr lang="ru-RU" dirty="0" smtClean="0"/>
              <a:t>В отчете указываете только тех призеров и победителей, которые определены итоговым рейтингом (опубликован на сайте управления образования)</a:t>
            </a:r>
          </a:p>
          <a:p>
            <a:r>
              <a:rPr lang="ru-RU" dirty="0" smtClean="0"/>
              <a:t>В отчете по предметам, проводимым на платформе «</a:t>
            </a:r>
            <a:r>
              <a:rPr lang="ru-RU" dirty="0" err="1" smtClean="0"/>
              <a:t>Сириус.Курсы</a:t>
            </a:r>
            <a:r>
              <a:rPr lang="ru-RU" dirty="0" smtClean="0"/>
              <a:t>», указываете только количество участников, если результаты неизвестны</a:t>
            </a:r>
          </a:p>
          <a:p>
            <a:r>
              <a:rPr lang="ru-RU" dirty="0" smtClean="0"/>
              <a:t>Размещаете протоколы, работы призеров и победителей на сайте школы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9618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136391"/>
          </a:xfrm>
        </p:spPr>
        <p:txBody>
          <a:bodyPr/>
          <a:lstStyle/>
          <a:p>
            <a:r>
              <a:rPr lang="ru-RU" dirty="0" smtClean="0"/>
              <a:t>Заявка на муниципальный этап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1662545"/>
            <a:ext cx="9905999" cy="4128656"/>
          </a:xfrm>
        </p:spPr>
        <p:txBody>
          <a:bodyPr/>
          <a:lstStyle/>
          <a:p>
            <a:r>
              <a:rPr lang="ru-RU" sz="2800" dirty="0" smtClean="0">
                <a:hlinkClick r:id="rId2" action="ppaction://hlinkfile"/>
              </a:rPr>
              <a:t>Форма заявки</a:t>
            </a:r>
            <a:endParaRPr lang="ru-RU" sz="2800" dirty="0" smtClean="0"/>
          </a:p>
          <a:p>
            <a:r>
              <a:rPr lang="ru-RU" sz="2800" dirty="0" smtClean="0"/>
              <a:t>В муниципальном этапе имеют право принимать участие победители и призеры муниципального этапа олимпиады прошлого года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8628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5255758"/>
              </p:ext>
            </p:extLst>
          </p:nvPr>
        </p:nvGraphicFramePr>
        <p:xfrm>
          <a:off x="3356696" y="-416503"/>
          <a:ext cx="5140758" cy="76409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Document" r:id="rId3" imgW="6208093" imgH="9685743" progId="Word.Document.12">
                  <p:embed/>
                </p:oleObj>
              </mc:Choice>
              <mc:Fallback>
                <p:oleObj name="Document" r:id="rId3" imgW="6208093" imgH="968574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56696" y="-416503"/>
                        <a:ext cx="5140758" cy="7640954"/>
                      </a:xfrm>
                      <a:prstGeom prst="rect">
                        <a:avLst/>
                      </a:prstGeom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03246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87777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Особенности проведения муниципального этапа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1496290"/>
            <a:ext cx="9905999" cy="4710545"/>
          </a:xfrm>
        </p:spPr>
        <p:txBody>
          <a:bodyPr>
            <a:normAutofit fontScale="92500" lnSpcReduction="10000"/>
          </a:bodyPr>
          <a:lstStyle/>
          <a:p>
            <a:r>
              <a:rPr lang="ru-RU" sz="3200" dirty="0" smtClean="0"/>
              <a:t>Проведение на базе школ</a:t>
            </a:r>
          </a:p>
          <a:p>
            <a:r>
              <a:rPr lang="ru-RU" sz="3200" dirty="0" smtClean="0"/>
              <a:t>Задания направляются </a:t>
            </a:r>
            <a:r>
              <a:rPr lang="ru-RU" sz="3200" dirty="0" smtClean="0"/>
              <a:t>школы в </a:t>
            </a:r>
            <a:r>
              <a:rPr lang="ru-RU" sz="3200" dirty="0" smtClean="0"/>
              <a:t>день проведения олимпиады в 08.00</a:t>
            </a:r>
          </a:p>
          <a:p>
            <a:r>
              <a:rPr lang="ru-RU" sz="3200" dirty="0" smtClean="0"/>
              <a:t>Организация видеонаблюдения в режиме видеоконференции на платформе </a:t>
            </a:r>
            <a:r>
              <a:rPr lang="en-US" sz="3200" dirty="0" smtClean="0"/>
              <a:t>Jazz by </a:t>
            </a:r>
            <a:r>
              <a:rPr lang="en-US" sz="3200" dirty="0" err="1" smtClean="0"/>
              <a:t>Sber</a:t>
            </a:r>
            <a:endParaRPr lang="ru-RU" sz="3200" dirty="0" smtClean="0"/>
          </a:p>
          <a:p>
            <a:r>
              <a:rPr lang="ru-RU" sz="3200" dirty="0" smtClean="0"/>
              <a:t>Участие наблюдателей</a:t>
            </a:r>
          </a:p>
          <a:p>
            <a:r>
              <a:rPr lang="ru-RU" sz="3200" dirty="0" smtClean="0"/>
              <a:t>Работы участников не сканируются, а доставляются в управление образования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741408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44535" y="0"/>
            <a:ext cx="8777613" cy="6100354"/>
          </a:xfrm>
        </p:spPr>
        <p:txBody>
          <a:bodyPr>
            <a:noAutofit/>
          </a:bodyPr>
          <a:lstStyle/>
          <a:p>
            <a:r>
              <a:rPr lang="ru-RU" sz="2000" dirty="0"/>
              <a:t>Не ранее 09:45 ответственный за проведение олимпиады на пункте (далее-Ответственный) выдает олимпиадные задания ответственным организаторам в </a:t>
            </a:r>
            <a:r>
              <a:rPr lang="ru-RU" sz="2000" dirty="0" smtClean="0"/>
              <a:t>аудитории;</a:t>
            </a:r>
          </a:p>
          <a:p>
            <a:r>
              <a:rPr lang="ru-RU" sz="2000" dirty="0"/>
              <a:t>В 09:55 участники олимпиады заполняют карточку </a:t>
            </a:r>
            <a:r>
              <a:rPr lang="ru-RU" sz="2000" dirty="0" smtClean="0"/>
              <a:t>участника;</a:t>
            </a:r>
          </a:p>
          <a:p>
            <a:r>
              <a:rPr lang="ru-RU" sz="2000" dirty="0"/>
              <a:t>В 10:00 организаторы в аудитории выдают олимпиадные задания участникам. Фиксируют время начала и окончания олимпиады на </a:t>
            </a:r>
            <a:r>
              <a:rPr lang="ru-RU" sz="2000" dirty="0" smtClean="0"/>
              <a:t>доске;</a:t>
            </a:r>
          </a:p>
          <a:p>
            <a:r>
              <a:rPr lang="ru-RU" sz="2000" dirty="0"/>
              <a:t>Участники олимпиады вправе иметь справочные материалы, средства связи и электронно-вычислительную технику, разрешенные к использованию во время проведения олимпиады, перечень которых определяется в требованиях к организации и проведению муниципального этапа олимпиады по каждому общеобразовательному </a:t>
            </a:r>
            <a:r>
              <a:rPr lang="ru-RU" sz="2000" dirty="0" smtClean="0"/>
              <a:t>предмету;</a:t>
            </a:r>
          </a:p>
          <a:p>
            <a:r>
              <a:rPr lang="ru-RU" sz="2000" dirty="0"/>
              <a:t>В случае нарушения участником олимпиады Порядка проведения олимпиады и (или) утвержденных требований к организации и проведению соответствующего этапа олимпиады по каждому общеобразовательному предмету, ответственный за проведение муниципального этапа олимпиады на пункте вправе удалить данного участника олимпиады из аудитории, составив акт об удалении участника </a:t>
            </a:r>
            <a:r>
              <a:rPr lang="ru-RU" sz="2000" dirty="0" smtClean="0"/>
              <a:t>олимпиады;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004786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5378" y="271153"/>
            <a:ext cx="8764551" cy="5982789"/>
          </a:xfrm>
        </p:spPr>
        <p:txBody>
          <a:bodyPr>
            <a:normAutofit lnSpcReduction="10000"/>
          </a:bodyPr>
          <a:lstStyle/>
          <a:p>
            <a:r>
              <a:rPr lang="ru-RU" sz="2000" dirty="0"/>
              <a:t>После завершения олимпиады организаторы в аудитории собирают работы участников и передают </a:t>
            </a:r>
            <a:r>
              <a:rPr lang="ru-RU" sz="2000" dirty="0" smtClean="0"/>
              <a:t>Ответственному;</a:t>
            </a:r>
          </a:p>
          <a:p>
            <a:r>
              <a:rPr lang="ru-RU" sz="2000" dirty="0"/>
              <a:t>Далее происходит обезличивание (кодирование) олимпиадных работ участников. Кодировать необходимо следующим образом: код школы, в которой обучается участник олимпиады по КИАСУО + заглавная буква предмета, по которому проходит олимпиада + класс участника олимпиады + порядковый номер участника. Пример: </a:t>
            </a:r>
            <a:r>
              <a:rPr lang="ru-RU" sz="2000" dirty="0" smtClean="0"/>
              <a:t>730001Р71</a:t>
            </a:r>
          </a:p>
          <a:p>
            <a:r>
              <a:rPr lang="ru-RU" sz="2000" dirty="0" smtClean="0"/>
              <a:t>Отдельно формируется список участников с кодами олимпиадных работ;</a:t>
            </a:r>
          </a:p>
          <a:p>
            <a:endParaRPr lang="ru-RU" sz="2000" dirty="0"/>
          </a:p>
          <a:p>
            <a:endParaRPr lang="ru-RU" sz="2000" dirty="0" smtClean="0"/>
          </a:p>
          <a:p>
            <a:endParaRPr lang="ru-RU" sz="2000" dirty="0"/>
          </a:p>
          <a:p>
            <a:endParaRPr lang="ru-RU" sz="2000" dirty="0" smtClean="0"/>
          </a:p>
          <a:p>
            <a:r>
              <a:rPr lang="ru-RU" sz="2000" dirty="0" smtClean="0"/>
              <a:t>Список участников и олимпиадные работы передаются в управление образования</a:t>
            </a:r>
            <a:endParaRPr lang="ru-RU" sz="2000" dirty="0" smtClean="0"/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22789"/>
              </p:ext>
            </p:extLst>
          </p:nvPr>
        </p:nvGraphicFramePr>
        <p:xfrm>
          <a:off x="1723653" y="3463658"/>
          <a:ext cx="8128000" cy="165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30965069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95976713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54281622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9366144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Код участника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ФИО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Класс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ФИО учителя, подготовившего участника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1270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49211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1382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9632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Кодирование работ участников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600" dirty="0" smtClean="0">
                <a:solidFill>
                  <a:schemeClr val="bg2">
                    <a:lumMod val="75000"/>
                  </a:schemeClr>
                </a:solidFill>
              </a:rPr>
              <a:t>730000</a:t>
            </a:r>
            <a:r>
              <a:rPr lang="ru-RU" sz="6600" dirty="0" smtClean="0">
                <a:solidFill>
                  <a:srgbClr val="00B050"/>
                </a:solidFill>
              </a:rPr>
              <a:t>Рус</a:t>
            </a:r>
            <a:r>
              <a:rPr lang="ru-RU" sz="6600" dirty="0" smtClean="0">
                <a:solidFill>
                  <a:srgbClr val="FFFF00"/>
                </a:solidFill>
              </a:rPr>
              <a:t>5</a:t>
            </a:r>
            <a:r>
              <a:rPr lang="ru-RU" sz="6600" dirty="0" smtClean="0"/>
              <a:t>1</a:t>
            </a:r>
          </a:p>
          <a:p>
            <a:pPr marL="0" indent="0" algn="ctr">
              <a:buNone/>
            </a:pPr>
            <a:endParaRPr lang="ru-RU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/>
              <a:t>                   код школы по КИАСУО                предмет      класс    порядковый номер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                                                                   участника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flipV="1">
            <a:off x="3666836" y="3278909"/>
            <a:ext cx="822037" cy="75738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7832436" y="3348182"/>
            <a:ext cx="3897" cy="68810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6640945" y="3408218"/>
            <a:ext cx="258799" cy="61212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 flipV="1">
            <a:off x="8336178" y="3278909"/>
            <a:ext cx="937131" cy="74143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5217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6905" y="187685"/>
            <a:ext cx="10235013" cy="6542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3783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Контур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Контур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90</TotalTime>
  <Words>415</Words>
  <Application>Microsoft Office PowerPoint</Application>
  <PresentationFormat>Широкоэкранный</PresentationFormat>
  <Paragraphs>43</Paragraphs>
  <Slides>10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Trebuchet MS</vt:lpstr>
      <vt:lpstr>Tw Cen MT</vt:lpstr>
      <vt:lpstr>Контур</vt:lpstr>
      <vt:lpstr>Document</vt:lpstr>
      <vt:lpstr>Организация и проведение муниципального этапа всероссийской олимпиады школьников</vt:lpstr>
      <vt:lpstr>Отчет по школьному этапу</vt:lpstr>
      <vt:lpstr>Заявка на муниципальный этап</vt:lpstr>
      <vt:lpstr>Презентация PowerPoint</vt:lpstr>
      <vt:lpstr>Особенности проведения муниципального этапа</vt:lpstr>
      <vt:lpstr>Презентация PowerPoint</vt:lpstr>
      <vt:lpstr>Презентация PowerPoint</vt:lpstr>
      <vt:lpstr>Кодирование работ участников</vt:lpstr>
      <vt:lpstr>Презентация PowerPoint</vt:lpstr>
      <vt:lpstr>Что нужно сделать: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и проведение муниципального этапа всероссийской олимпиады школьников</dc:title>
  <dc:creator>Berezina</dc:creator>
  <cp:lastModifiedBy>Berezina</cp:lastModifiedBy>
  <cp:revision>7</cp:revision>
  <dcterms:created xsi:type="dcterms:W3CDTF">2022-10-18T02:34:20Z</dcterms:created>
  <dcterms:modified xsi:type="dcterms:W3CDTF">2022-10-20T07:06:30Z</dcterms:modified>
</cp:coreProperties>
</file>