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312" r:id="rId3"/>
    <p:sldId id="313" r:id="rId4"/>
    <p:sldId id="315" r:id="rId5"/>
    <p:sldId id="316" r:id="rId6"/>
    <p:sldId id="314" r:id="rId7"/>
    <p:sldId id="317" r:id="rId8"/>
    <p:sldId id="318" r:id="rId9"/>
    <p:sldId id="321" r:id="rId10"/>
    <p:sldId id="319" r:id="rId11"/>
    <p:sldId id="32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03" autoAdjust="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2B7C2-F3C1-4C49-BE42-7D2CD9288C03}" type="datetimeFigureOut">
              <a:rPr lang="ru-RU" smtClean="0"/>
              <a:pPr/>
              <a:t>05.11.2020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E273C-C7F8-47EC-8DFB-F2338A8D33B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2599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50ABC61-D395-4F26-8899-6F100E37414E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3202F8-C57E-47F6-AA7F-FC400F28830B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0634D2-71CF-4724-B5B8-0A097E944A75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73CA833-DE6F-4281-AD31-1FF205F9BE31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2036A4F-4FB1-4F83-B96A-B62E810042F8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DFA18C-8C6E-4FFB-8208-752182A5B7E6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BD6504-2C2C-4406-BA33-4C66DB6F232A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4375A-40F4-42AB-AD61-1F11540570E4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C3C2677-EEAE-43EC-B2D9-2D385852FAE9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5240F08-493D-46A6-87F4-005E2747DA5D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715082-1148-4D3F-9E2E-1E6D529D3F7B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781CD7-F6FF-45A8-8984-0E7EF5AB3EE3}" type="datetime1">
              <a:rPr lang="ru-RU" smtClean="0"/>
              <a:t>05.11.2020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hf hdr="0" dt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promo/education/specpro/fungram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nfourok.ru/kursy/funkcionalnaya-gramotnost-shkolnikov" TargetMode="External"/><Relationship Id="rId5" Type="http://schemas.openxmlformats.org/officeDocument/2006/relationships/hyperlink" Target="https://videouroki.net/course/otsienka-funktsional-noi-ghramotnosti-shkol-nikov.html" TargetMode="External"/><Relationship Id="rId4" Type="http://schemas.openxmlformats.org/officeDocument/2006/relationships/hyperlink" Target="https://olimpium.ru/olimpium/course_internal/item/6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8zyyh5?x=1jqt&amp;i=39pzdb" TargetMode="External"/><Relationship Id="rId2" Type="http://schemas.openxmlformats.org/officeDocument/2006/relationships/hyperlink" Target="https://docs.google.com/forms/d/1EnZMU6HASjjgjf0wT5HIsLd9Wtju5sPEFNVy3Hgxc7E/edit?usp=shar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padlet.com/mogiev29031989/a05blwa37nq1mrqf" TargetMode="External"/><Relationship Id="rId4" Type="http://schemas.openxmlformats.org/officeDocument/2006/relationships/hyperlink" Target="https://soc-oge.sdamgia.ru/test?id=2850328&amp;nt=False&amp;pub=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quizlet.com/_8zyyh5?x=1jqt&amp;i=39pzd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49731"/>
            <a:ext cx="421484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Заседание №2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124744"/>
            <a:ext cx="8142723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atin typeface="Comic Sans MS" panose="030F0702030302020204" pitchFamily="66" charset="0"/>
              </a:rPr>
              <a:t>Формирование </a:t>
            </a:r>
            <a:r>
              <a:rPr lang="ru-RU" sz="3200" b="1" dirty="0">
                <a:latin typeface="Comic Sans MS" panose="030F0702030302020204" pitchFamily="66" charset="0"/>
              </a:rPr>
              <a:t>функциональной грамотности обучающихся на уроках немецкого языка</a:t>
            </a:r>
            <a:endParaRPr lang="ru-RU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714348" y="6072206"/>
            <a:ext cx="7705418" cy="365125"/>
          </a:xfrm>
        </p:spPr>
        <p:txBody>
          <a:bodyPr/>
          <a:lstStyle/>
          <a:p>
            <a:pPr algn="ctr"/>
            <a:r>
              <a:rPr lang="ru-RU" dirty="0" smtClean="0"/>
              <a:t>РМО учителей немецкого языка Курагинского района</a:t>
            </a:r>
            <a:endParaRPr lang="ru-RU" dirty="0"/>
          </a:p>
        </p:txBody>
      </p:sp>
      <p:pic>
        <p:nvPicPr>
          <p:cNvPr id="2" name="Picture 2" descr="https://sosh-pmich.smr.eduru.ru/media/2019/06/03/1262205168/funkcz.gramotn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6380" r="6173" b="7949"/>
          <a:stretch/>
        </p:blipFill>
        <p:spPr bwMode="auto">
          <a:xfrm>
            <a:off x="1835696" y="3140968"/>
            <a:ext cx="5267125" cy="29762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58717" y="3164993"/>
            <a:ext cx="2633563" cy="1488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0" b="1" dirty="0" smtClean="0"/>
              <a:t>?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740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75510" cy="15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404664"/>
            <a:ext cx="3528392" cy="51180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Разное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1369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ru-RU" sz="2000" b="1" dirty="0" smtClean="0"/>
              <a:t>Муниципальный этап ВОШ по немецкому языку </a:t>
            </a:r>
          </a:p>
          <a:p>
            <a:pPr algn="r"/>
            <a:r>
              <a:rPr lang="ru-RU" sz="2000" b="1" dirty="0" smtClean="0"/>
              <a:t>23.10.2020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УСТНАЯ ЧАСТЬ???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/>
              <a:t>Прохождение курсовой подготовки по теме «Функциональная грамотность»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780928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«Функциональная грамотность: развиваем в школе» (ссылка </a:t>
            </a:r>
            <a:r>
              <a:rPr lang="ru-RU" i="1" dirty="0">
                <a:hlinkClick r:id="rId3"/>
              </a:rPr>
              <a:t>https://yandex.ru/promo/education/specpro/fungram</a:t>
            </a:r>
            <a:r>
              <a:rPr lang="ru-RU" i="1" dirty="0"/>
              <a:t>) , БЕСПЛАТНО</a:t>
            </a:r>
          </a:p>
          <a:p>
            <a:r>
              <a:rPr lang="ru-RU" i="1" dirty="0"/>
              <a:t>«Формирование функциональной грамотности обучающихся как одна из приоритетных задач школы» (ссылка </a:t>
            </a:r>
            <a:r>
              <a:rPr lang="ru-RU" i="1" dirty="0">
                <a:hlinkClick r:id="rId4"/>
              </a:rPr>
              <a:t>https://olimpium.ru/olimpium/course_internal/item/60</a:t>
            </a:r>
            <a:r>
              <a:rPr lang="ru-RU" i="1" dirty="0"/>
              <a:t>), стоимость 1800</a:t>
            </a:r>
          </a:p>
          <a:p>
            <a:r>
              <a:rPr lang="ru-RU" i="1" dirty="0"/>
              <a:t>«Оценка функциональной грамотности школьников» (ссылка </a:t>
            </a:r>
            <a:r>
              <a:rPr lang="ru-RU" i="1" dirty="0">
                <a:hlinkClick r:id="rId5"/>
              </a:rPr>
              <a:t>https://videouroki.net/course/otsienka-funktsional-noi-ghramotnosti-shkol-nikov.html</a:t>
            </a:r>
            <a:r>
              <a:rPr lang="ru-RU" i="1" dirty="0"/>
              <a:t>), стоимость 1200</a:t>
            </a:r>
          </a:p>
          <a:p>
            <a:r>
              <a:rPr lang="ru-RU" i="1" dirty="0" smtClean="0"/>
              <a:t>«Функциональная </a:t>
            </a:r>
            <a:r>
              <a:rPr lang="ru-RU" i="1" dirty="0"/>
              <a:t>грамотность школьников» (ссылка </a:t>
            </a:r>
            <a:r>
              <a:rPr lang="ru-RU" i="1" dirty="0">
                <a:hlinkClick r:id="rId6"/>
              </a:rPr>
              <a:t>https://infourok.ru/kursy/funkcionalnaya-gramotnost-shkolnikov</a:t>
            </a:r>
            <a:r>
              <a:rPr lang="ru-RU" i="1" dirty="0"/>
              <a:t>), стоимость от 600 р.</a:t>
            </a:r>
          </a:p>
        </p:txBody>
      </p:sp>
    </p:spTree>
    <p:extLst>
      <p:ext uri="{BB962C8B-B14F-4D97-AF65-F5344CB8AC3E}">
        <p14:creationId xmlns:p14="http://schemas.microsoft.com/office/powerpoint/2010/main" val="164284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034" y="1268760"/>
            <a:ext cx="79928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Ссылка для регистрации</a:t>
            </a:r>
            <a:endParaRPr lang="ru-RU" dirty="0"/>
          </a:p>
          <a:p>
            <a:r>
              <a:rPr lang="de-DE" u="sng" dirty="0">
                <a:hlinkClick r:id="rId2"/>
              </a:rPr>
              <a:t>https</a:t>
            </a:r>
            <a:r>
              <a:rPr lang="ru-RU" u="sng" dirty="0">
                <a:hlinkClick r:id="rId2"/>
              </a:rPr>
              <a:t>://</a:t>
            </a:r>
            <a:r>
              <a:rPr lang="de-DE" u="sng" dirty="0" err="1">
                <a:hlinkClick r:id="rId2"/>
              </a:rPr>
              <a:t>docs</a:t>
            </a:r>
            <a:r>
              <a:rPr lang="ru-RU" u="sng" dirty="0">
                <a:hlinkClick r:id="rId2"/>
              </a:rPr>
              <a:t>.</a:t>
            </a:r>
            <a:r>
              <a:rPr lang="de-DE" u="sng" dirty="0" err="1">
                <a:hlinkClick r:id="rId2"/>
              </a:rPr>
              <a:t>google</a:t>
            </a:r>
            <a:r>
              <a:rPr lang="ru-RU" u="sng" dirty="0">
                <a:hlinkClick r:id="rId2"/>
              </a:rPr>
              <a:t>.</a:t>
            </a:r>
            <a:r>
              <a:rPr lang="de-DE" u="sng" dirty="0" err="1">
                <a:hlinkClick r:id="rId2"/>
              </a:rPr>
              <a:t>com</a:t>
            </a:r>
            <a:r>
              <a:rPr lang="ru-RU" u="sng" dirty="0">
                <a:hlinkClick r:id="rId2"/>
              </a:rPr>
              <a:t>/</a:t>
            </a:r>
            <a:r>
              <a:rPr lang="de-DE" u="sng" dirty="0" err="1">
                <a:hlinkClick r:id="rId2"/>
              </a:rPr>
              <a:t>forms</a:t>
            </a:r>
            <a:r>
              <a:rPr lang="ru-RU" u="sng" dirty="0">
                <a:hlinkClick r:id="rId2"/>
              </a:rPr>
              <a:t>/</a:t>
            </a:r>
            <a:r>
              <a:rPr lang="de-DE" u="sng" dirty="0">
                <a:hlinkClick r:id="rId2"/>
              </a:rPr>
              <a:t>d</a:t>
            </a:r>
            <a:r>
              <a:rPr lang="ru-RU" u="sng" dirty="0">
                <a:hlinkClick r:id="rId2"/>
              </a:rPr>
              <a:t>/1</a:t>
            </a:r>
            <a:r>
              <a:rPr lang="de-DE" u="sng" dirty="0" err="1">
                <a:hlinkClick r:id="rId2"/>
              </a:rPr>
              <a:t>EnZMU</a:t>
            </a:r>
            <a:r>
              <a:rPr lang="ru-RU" u="sng" dirty="0">
                <a:hlinkClick r:id="rId2"/>
              </a:rPr>
              <a:t>6</a:t>
            </a:r>
            <a:r>
              <a:rPr lang="de-DE" u="sng" dirty="0" err="1">
                <a:hlinkClick r:id="rId2"/>
              </a:rPr>
              <a:t>HASjjgjf</a:t>
            </a:r>
            <a:r>
              <a:rPr lang="ru-RU" u="sng" dirty="0">
                <a:hlinkClick r:id="rId2"/>
              </a:rPr>
              <a:t>0</a:t>
            </a:r>
            <a:r>
              <a:rPr lang="de-DE" u="sng" dirty="0" err="1">
                <a:hlinkClick r:id="rId2"/>
              </a:rPr>
              <a:t>wT</a:t>
            </a:r>
            <a:r>
              <a:rPr lang="ru-RU" u="sng" dirty="0">
                <a:hlinkClick r:id="rId2"/>
              </a:rPr>
              <a:t>5</a:t>
            </a:r>
            <a:r>
              <a:rPr lang="de-DE" u="sng" dirty="0" err="1">
                <a:hlinkClick r:id="rId2"/>
              </a:rPr>
              <a:t>HIsLd</a:t>
            </a:r>
            <a:r>
              <a:rPr lang="ru-RU" u="sng" dirty="0">
                <a:hlinkClick r:id="rId2"/>
              </a:rPr>
              <a:t>9</a:t>
            </a:r>
            <a:r>
              <a:rPr lang="de-DE" u="sng" dirty="0" err="1">
                <a:hlinkClick r:id="rId2"/>
              </a:rPr>
              <a:t>Wtju</a:t>
            </a:r>
            <a:r>
              <a:rPr lang="ru-RU" u="sng" dirty="0">
                <a:hlinkClick r:id="rId2"/>
              </a:rPr>
              <a:t>5</a:t>
            </a:r>
            <a:r>
              <a:rPr lang="de-DE" u="sng" dirty="0" err="1">
                <a:hlinkClick r:id="rId2"/>
              </a:rPr>
              <a:t>sPEFNVy</a:t>
            </a:r>
            <a:r>
              <a:rPr lang="ru-RU" u="sng" dirty="0">
                <a:hlinkClick r:id="rId2"/>
              </a:rPr>
              <a:t>3</a:t>
            </a:r>
            <a:r>
              <a:rPr lang="de-DE" u="sng" dirty="0" err="1">
                <a:hlinkClick r:id="rId2"/>
              </a:rPr>
              <a:t>Hgxc</a:t>
            </a:r>
            <a:r>
              <a:rPr lang="ru-RU" u="sng" dirty="0">
                <a:hlinkClick r:id="rId2"/>
              </a:rPr>
              <a:t>7</a:t>
            </a:r>
            <a:r>
              <a:rPr lang="de-DE" u="sng" dirty="0">
                <a:hlinkClick r:id="rId2"/>
              </a:rPr>
              <a:t>E</a:t>
            </a:r>
            <a:r>
              <a:rPr lang="ru-RU" u="sng" dirty="0">
                <a:hlinkClick r:id="rId2"/>
              </a:rPr>
              <a:t>/</a:t>
            </a:r>
            <a:r>
              <a:rPr lang="de-DE" u="sng" dirty="0" err="1">
                <a:hlinkClick r:id="rId2"/>
              </a:rPr>
              <a:t>edit</a:t>
            </a:r>
            <a:r>
              <a:rPr lang="ru-RU" u="sng" dirty="0">
                <a:hlinkClick r:id="rId2"/>
              </a:rPr>
              <a:t>?</a:t>
            </a:r>
            <a:r>
              <a:rPr lang="de-DE" u="sng" dirty="0" err="1">
                <a:hlinkClick r:id="rId2"/>
              </a:rPr>
              <a:t>usp</a:t>
            </a:r>
            <a:r>
              <a:rPr lang="ru-RU" u="sng" dirty="0">
                <a:hlinkClick r:id="rId2"/>
              </a:rPr>
              <a:t>=</a:t>
            </a:r>
            <a:r>
              <a:rPr lang="de-DE" u="sng" dirty="0" err="1">
                <a:hlinkClick r:id="rId2"/>
              </a:rPr>
              <a:t>sharing</a:t>
            </a:r>
            <a:r>
              <a:rPr lang="de-DE" dirty="0"/>
              <a:t> 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b="1" dirty="0"/>
              <a:t>Ссылка на интерактивное задание</a:t>
            </a:r>
            <a:endParaRPr lang="ru-RU" dirty="0"/>
          </a:p>
          <a:p>
            <a:r>
              <a:rPr lang="ru-RU" u="sng" dirty="0">
                <a:hlinkClick r:id="rId3"/>
              </a:rPr>
              <a:t>https://quizlet.com/_8zyyh5?x=1jqt&amp;i=39pzdb</a:t>
            </a:r>
            <a:r>
              <a:rPr lang="ru-RU" dirty="0"/>
              <a:t>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Ссылка на тест «Решу ОГЭ»</a:t>
            </a:r>
            <a:endParaRPr lang="ru-RU" dirty="0"/>
          </a:p>
          <a:p>
            <a:r>
              <a:rPr lang="ru-RU" dirty="0">
                <a:hlinkClick r:id="rId4"/>
              </a:rPr>
              <a:t>https://soc-oge.sdamgia.ru/test?id=2850328&amp;nt=False&amp;pub=1</a:t>
            </a:r>
            <a:r>
              <a:rPr lang="ru-RU" dirty="0"/>
              <a:t>    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Ссылка на интерактивную доску </a:t>
            </a:r>
            <a:r>
              <a:rPr lang="en-US" b="1" dirty="0" err="1"/>
              <a:t>Padlet</a:t>
            </a:r>
            <a:endParaRPr lang="ru-RU" dirty="0"/>
          </a:p>
          <a:p>
            <a:r>
              <a:rPr lang="ru-RU" u="sng" dirty="0">
                <a:hlinkClick r:id="rId5"/>
              </a:rPr>
              <a:t>https://padlet.com/mogiev29031989/a05blwa37nq1mrqf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7313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4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682" y="417438"/>
            <a:ext cx="1164902" cy="1164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417438"/>
            <a:ext cx="65527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Регистрация!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582340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  <p:pic>
        <p:nvPicPr>
          <p:cNvPr id="14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26338"/>
            <a:ext cx="936104" cy="19107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1475656" y="1881070"/>
            <a:ext cx="7272808" cy="4678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Aktivierung des Vorwissens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95806" y="2421566"/>
            <a:ext cx="7272808" cy="25202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а/ </a:t>
            </a:r>
            <a:r>
              <a:rPr lang="en-US" sz="2400" dirty="0" smtClean="0">
                <a:latin typeface="Comic Sans MS" panose="030F0702030302020204" pitchFamily="66" charset="0"/>
              </a:rPr>
              <a:t>das Kind, das Herz, das Haus, das Buch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b/ jemand, man, sein, jeder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c/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wurde</a:t>
            </a:r>
            <a:r>
              <a:rPr lang="en-US" sz="2400" dirty="0" smtClean="0">
                <a:latin typeface="Comic Sans MS" panose="030F0702030302020204" pitchFamily="66" charset="0"/>
              </a:rPr>
              <a:t> ….</a:t>
            </a:r>
            <a:r>
              <a:rPr lang="en-US" sz="2400" dirty="0" err="1" smtClean="0">
                <a:latin typeface="Comic Sans MS" panose="030F0702030302020204" pitchFamily="66" charset="0"/>
              </a:rPr>
              <a:t>gemacht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wird</a:t>
            </a:r>
            <a:r>
              <a:rPr lang="en-US" sz="2400" dirty="0" smtClean="0">
                <a:latin typeface="Comic Sans MS" panose="030F0702030302020204" pitchFamily="66" charset="0"/>
              </a:rPr>
              <a:t>… </a:t>
            </a:r>
            <a:r>
              <a:rPr lang="en-US" sz="2400" dirty="0" err="1" smtClean="0">
                <a:latin typeface="Comic Sans MS" panose="030F0702030302020204" pitchFamily="66" charset="0"/>
              </a:rPr>
              <a:t>lesen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r>
              <a:rPr lang="en-US" sz="2400" dirty="0" err="1" smtClean="0">
                <a:latin typeface="Comic Sans MS" panose="030F0702030302020204" pitchFamily="66" charset="0"/>
              </a:rPr>
              <a:t>wird</a:t>
            </a:r>
            <a:r>
              <a:rPr lang="en-US" sz="2400" dirty="0" smtClean="0">
                <a:latin typeface="Comic Sans MS" panose="030F0702030302020204" pitchFamily="66" charset="0"/>
              </a:rPr>
              <a:t> ….</a:t>
            </a:r>
            <a:r>
              <a:rPr lang="en-US" sz="2400" dirty="0" err="1" smtClean="0">
                <a:latin typeface="Comic Sans MS" panose="030F0702030302020204" pitchFamily="66" charset="0"/>
              </a:rPr>
              <a:t>gebastelt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 err="1" smtClean="0">
                <a:latin typeface="Comic Sans MS" panose="030F0702030302020204" pitchFamily="66" charset="0"/>
              </a:rPr>
              <a:t>werden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19" name="Picture 4" descr="http://vmest.ru/nuda/zastupnik-direktora/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60286" y="4509120"/>
            <a:ext cx="884246" cy="1910736"/>
          </a:xfrm>
          <a:prstGeom prst="rect">
            <a:avLst/>
          </a:prstGeom>
          <a:noFill/>
        </p:spPr>
      </p:pic>
      <p:sp>
        <p:nvSpPr>
          <p:cNvPr id="20" name="Прямоугольник 19"/>
          <p:cNvSpPr/>
          <p:nvPr/>
        </p:nvSpPr>
        <p:spPr>
          <a:xfrm>
            <a:off x="3059832" y="5010279"/>
            <a:ext cx="4700454" cy="46781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Spielen wir!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7366" y="5517232"/>
            <a:ext cx="61108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>
                <a:hlinkClick r:id="rId4"/>
              </a:rPr>
              <a:t>https://quizlet.com/_8zyyh5?x=1jqt&amp;i=39pzdb</a:t>
            </a:r>
            <a:r>
              <a:rPr lang="ru-RU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831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4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06" y="0"/>
            <a:ext cx="825224" cy="82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286777"/>
            <a:ext cx="83529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Функциональная грамотность </a:t>
            </a:r>
            <a:r>
              <a:rPr lang="ru-RU" sz="2400" dirty="0">
                <a:latin typeface="Comic Sans MS" panose="030F0702030302020204" pitchFamily="66" charset="0"/>
              </a:rPr>
              <a:t>– </a:t>
            </a:r>
            <a:endParaRPr lang="ru-RU" sz="2400" dirty="0" smtClean="0">
              <a:latin typeface="Comic Sans MS" panose="030F0702030302020204" pitchFamily="66" charset="0"/>
            </a:endParaRPr>
          </a:p>
          <a:p>
            <a:pPr algn="just"/>
            <a:r>
              <a:rPr lang="ru-RU" sz="2400" dirty="0" smtClean="0">
                <a:latin typeface="Comic Sans MS" panose="030F0702030302020204" pitchFamily="66" charset="0"/>
              </a:rPr>
              <a:t>использование </a:t>
            </a:r>
            <a:r>
              <a:rPr lang="ru-RU" sz="2400" dirty="0">
                <a:latin typeface="Comic Sans MS" panose="030F0702030302020204" pitchFamily="66" charset="0"/>
              </a:rPr>
              <a:t>приобретённых знаний, умений и навыков для решения жизненных задач в различных сферах человеческой деятельности, а также в межличностном общении и социальных отношениях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9600" r="18953" b="11006"/>
          <a:stretch/>
        </p:blipFill>
        <p:spPr bwMode="auto">
          <a:xfrm>
            <a:off x="611560" y="2420888"/>
            <a:ext cx="8003658" cy="39479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18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23528" y="236339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 Обеспечение глобальной конкурентоспособности российского образования,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10 ведущих стран мира по качеству общего образования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27633" y="968534"/>
            <a:ext cx="55690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Российской Федерации от 07.05.2018 г. № 204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и стратегических задачах развития Российской Федерации на период до 2024 года </a:t>
            </a:r>
          </a:p>
        </p:txBody>
      </p:sp>
      <p:pic>
        <p:nvPicPr>
          <p:cNvPr id="2050" name="Picture 2" descr="http://sngazeta.ru/images/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232736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03848" y="260648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01.01.2019- 31.12.2024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3429000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2/ Сохранение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лидирующих позиций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международном исследовании качества чтения и понимания текста (PIRLS), а также в международном исследовании качества математического и естественно-научного образования (TIMSS);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позиций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в международной программе по оценке образовательных достижений учащихся (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224631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2202" r="11609" b="15298"/>
          <a:stretch/>
        </p:blipFill>
        <p:spPr bwMode="auto">
          <a:xfrm>
            <a:off x="467544" y="1772816"/>
            <a:ext cx="825072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ttp://sngazeta.ru/images/7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9281"/>
            <a:ext cx="1679288" cy="10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55141" y="284455"/>
            <a:ext cx="609259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 качества</a:t>
            </a:r>
          </a:p>
          <a:p>
            <a:pPr algn="ctr"/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PISA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4" descr="http://qrcoder.ru/code/?https%3A%2F%2Fsoc-oge.sdamgia.ru%2Ftest%3Fid%3D2850328%26nt%3DFalse%26pub%3D1&amp;4&amp;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7066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755141" y="437226"/>
            <a:ext cx="609259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Роль РМО учителей немецкого языка в формировании ФГ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277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322501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******************************************************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01" t="19600" r="18953" b="11006"/>
          <a:stretch/>
        </p:blipFill>
        <p:spPr bwMode="auto">
          <a:xfrm>
            <a:off x="611560" y="2839157"/>
            <a:ext cx="7920880" cy="34701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5-конечная звезда 7"/>
          <p:cNvSpPr/>
          <p:nvPr/>
        </p:nvSpPr>
        <p:spPr>
          <a:xfrm>
            <a:off x="1979712" y="3501008"/>
            <a:ext cx="538248" cy="4827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169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19180"/>
            <a:ext cx="6120680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«Формирование естественно - научной грамотности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средствами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образовательной платформы «Детский онлайн-университет» </a:t>
            </a:r>
          </a:p>
        </p:txBody>
      </p:sp>
      <p:pic>
        <p:nvPicPr>
          <p:cNvPr id="5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277"/>
            <a:ext cx="201622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07" t="19540" r="11190" b="18187"/>
          <a:stretch/>
        </p:blipFill>
        <p:spPr bwMode="auto">
          <a:xfrm>
            <a:off x="3329929" y="2294848"/>
            <a:ext cx="5292744" cy="3008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80869" y="5518973"/>
            <a:ext cx="807144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https://kinderuni.goethe.de/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395536" y="2336074"/>
            <a:ext cx="2694378" cy="2966876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9BBB59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Ко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мпетенции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>
            <a:off x="478277" y="2944838"/>
            <a:ext cx="2528895" cy="1459571"/>
          </a:xfrm>
          <a:prstGeom prst="roundRect">
            <a:avLst>
              <a:gd name="adj" fmla="val 16667"/>
            </a:avLst>
          </a:prstGeom>
          <a:solidFill>
            <a:srgbClr val="4E6128"/>
          </a:solidFill>
          <a:ln w="9525">
            <a:solidFill>
              <a:srgbClr val="4E6128"/>
            </a:solidFill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Способность научно объяснять явления, применять методы естественнонаучного исследования, интерпретировать данные и использовать научные доказательства для получения выводов.</a:t>
            </a:r>
            <a:endParaRPr kumimoji="0" lang="ru-RU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098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87821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Формирование финансовой грамотности на уроках немецкого языка с использованием ЦОП</a:t>
            </a:r>
            <a:r>
              <a:rPr lang="ru-RU" sz="28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»</a:t>
            </a:r>
            <a:endParaRPr lang="ru-RU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2" descr="https://xn----ctbkjcersbr2akg0ay8f.xn--p1ai/uploads/art-o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60648"/>
            <a:ext cx="1575510" cy="15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bschools.org/schools/sbhs/sps/college/images/grou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774" y="2354498"/>
            <a:ext cx="3761183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91237" y="2020776"/>
            <a:ext cx="43924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Какие приёмы формирования финансовой грамотности Вы могли бы предложить своим ученикам на урока немецкого языка?</a:t>
            </a:r>
            <a:endParaRPr lang="ru-RU" sz="2400" dirty="0"/>
          </a:p>
        </p:txBody>
      </p:sp>
      <p:sp>
        <p:nvSpPr>
          <p:cNvPr id="9" name="Прямоугольник с одним скругленным углом 8"/>
          <p:cNvSpPr/>
          <p:nvPr/>
        </p:nvSpPr>
        <p:spPr>
          <a:xfrm>
            <a:off x="4427984" y="4725144"/>
            <a:ext cx="4176464" cy="1224136"/>
          </a:xfrm>
          <a:prstGeom prst="round1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Bookman Old Style" panose="02050604050505020204" pitchFamily="18" charset="0"/>
              </a:rPr>
              <a:t>Работаем с интерактивной доской </a:t>
            </a:r>
            <a:r>
              <a:rPr lang="en-US" sz="2000" b="1" dirty="0" err="1" smtClean="0">
                <a:latin typeface="Bookman Old Style" panose="02050604050505020204" pitchFamily="18" charset="0"/>
              </a:rPr>
              <a:t>Padlet</a:t>
            </a:r>
            <a:endParaRPr lang="ru-RU" sz="20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РМО учителей немецкого языка Курагинского района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" name="Picture 2" descr="https://sosh-pmich.smr.eduru.ru/media/2019/06/03/1262205168/funkcz.gramotno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26380" r="6173" b="7949"/>
          <a:stretch/>
        </p:blipFill>
        <p:spPr bwMode="auto">
          <a:xfrm>
            <a:off x="520788" y="404664"/>
            <a:ext cx="8155668" cy="5976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77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1791</TotalTime>
  <Words>408</Words>
  <Application>Microsoft Office PowerPoint</Application>
  <PresentationFormat>Экран (4:3)</PresentationFormat>
  <Paragraphs>74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Могильников ЕВ</dc:creator>
  <cp:lastModifiedBy>Alexandr</cp:lastModifiedBy>
  <cp:revision>166</cp:revision>
  <dcterms:created xsi:type="dcterms:W3CDTF">2018-11-07T09:36:34Z</dcterms:created>
  <dcterms:modified xsi:type="dcterms:W3CDTF">2020-11-05T15:32:56Z</dcterms:modified>
</cp:coreProperties>
</file>