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3" r:id="rId3"/>
    <p:sldId id="269" r:id="rId4"/>
    <p:sldId id="257" r:id="rId5"/>
    <p:sldId id="258" r:id="rId6"/>
    <p:sldId id="259" r:id="rId7"/>
    <p:sldId id="266" r:id="rId8"/>
    <p:sldId id="273" r:id="rId9"/>
    <p:sldId id="274" r:id="rId10"/>
    <p:sldId id="275" r:id="rId11"/>
    <p:sldId id="276" r:id="rId12"/>
    <p:sldId id="267" r:id="rId13"/>
    <p:sldId id="277" r:id="rId14"/>
    <p:sldId id="278" r:id="rId15"/>
    <p:sldId id="268" r:id="rId16"/>
    <p:sldId id="279" r:id="rId17"/>
    <p:sldId id="264" r:id="rId18"/>
    <p:sldId id="262" r:id="rId19"/>
    <p:sldId id="280" r:id="rId20"/>
    <p:sldId id="281" r:id="rId21"/>
    <p:sldId id="270" r:id="rId22"/>
    <p:sldId id="285" r:id="rId23"/>
    <p:sldId id="284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47331" autoAdjust="0"/>
  </p:normalViewPr>
  <p:slideViewPr>
    <p:cSldViewPr>
      <p:cViewPr varScale="1">
        <p:scale>
          <a:sx n="33" d="100"/>
          <a:sy n="33" d="100"/>
        </p:scale>
        <p:origin x="-22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DAE9-FB45-47CC-A29F-BBBAC79BCC09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9613-1DB3-400E-ACF2-9B78DEFDE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9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Доброе утро, коллеги. Я рада приветствовать вас на августовской конференции 2020 в онлайн-формате. </a:t>
            </a:r>
          </a:p>
          <a:p>
            <a:r>
              <a:rPr lang="ru-RU" dirty="0" smtClean="0"/>
              <a:t>Хочу представиться. Алексеева Юлия Викторовна, учитель начальных классов в Артемовской школе. Здесь начала свою педагогическую деятельность в 2002 году  и продолжаю  работать. </a:t>
            </a:r>
          </a:p>
          <a:p>
            <a:r>
              <a:rPr lang="ru-RU" dirty="0" smtClean="0"/>
              <a:t>Послушайте притчу и  в чате напишите предположения о теме конференции в нашей секции. Написать можно сразу, если притча знакома, или по  окончанию ее.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8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Стоит лишь заметить, что качество выполнения КДР по читательской грамотности в 2019 году 62,42% участников диагностической работы продемонстрировали базовый уровень достижений. Каждый пятый ученик (более 20%) показал уровни ниже базового. Доля учеников, испытывающих в чтении и понимании текста значительные трудности, заметно выше, чем в 2016-2018 гг. Более 17% участников КДР4 достигли повышенного уровня, который свидетельствует о том, что ученик готов самостоятельно учиться на основе текстов.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2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Выявлены основные трудности, которые наблюдаются ежегодно с 2017 г и периодически. Одна из трудностей – это письменно выразить свою мысль. Я и у своих учеников замечаю, что вроде бы ход мысли верный, но ответ записан коряво, предложения построены с нарушением.</a:t>
            </a:r>
          </a:p>
          <a:p>
            <a:r>
              <a:rPr lang="ru-RU" dirty="0" smtClean="0"/>
              <a:t>Отвечать по сути, своими словами, не выписывая весь фрагмент текста, содержащий ключевые слова вопроса. Это тоже вызывает трудности у моих учащихся, и я уже делаю выводы, над чем мне необходимо работать.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2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TIMSS – международное мониторинговое исследование качества математического и</a:t>
            </a:r>
          </a:p>
          <a:p>
            <a:r>
              <a:rPr lang="ru-RU" dirty="0" smtClean="0"/>
              <a:t>естественнонаучного образования. Национальным центром проведения в РФ является ФИОКО. </a:t>
            </a:r>
          </a:p>
          <a:p>
            <a:r>
              <a:rPr lang="ru-RU" dirty="0" smtClean="0"/>
              <a:t>В рамках исследования TIMSS оценивается общеобразовательная подготовка учащихся 4 и 8 классов по математике и естественнонаучным предметам, а также подготовка учащихся 11 классов по углубленным курсам математики и физики. Концептуальная модель разработки инструментария исследования TIMSS, которая используется с 1995 года, сохраняет свою актуальность во всех циклах исследования TIMSS. При этом во всех циклах исследования 60% заданий международного теста сохраняется из предыдущих тестирований, а 40% разрабатывается заново, т.е. через три цикла банк заданий полностью обновляется.</a:t>
            </a:r>
          </a:p>
          <a:p>
            <a:r>
              <a:rPr lang="ru-RU" dirty="0" smtClean="0"/>
              <a:t>•	25% заданий из цикла 2007 года;</a:t>
            </a:r>
          </a:p>
          <a:p>
            <a:r>
              <a:rPr lang="ru-RU" dirty="0" smtClean="0"/>
              <a:t>•	35% заданий из цикла 2011 года;</a:t>
            </a:r>
          </a:p>
          <a:p>
            <a:r>
              <a:rPr lang="ru-RU" dirty="0" smtClean="0"/>
              <a:t>•	40% новых заданий.</a:t>
            </a:r>
          </a:p>
          <a:p>
            <a:r>
              <a:rPr lang="ru-RU" dirty="0" smtClean="0"/>
              <a:t>В соответствии с программой исследования дополнительно к изучению результатов по математике и предметам естественнонаучного цикла проводятся анкетирования учащихся, учителей и администрации школы, а также родителей учащихся 4 классов. Полученные данные позволят выявить факторы, влияющие на качество образования в России, сравнить содержание образовательных стандартов, разрабатываемых в нашей стране, с требованиями, предъявляемыми к образовательным результатам в разных странах.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5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Значительное число заданий составляют задания со свободным ответом, в которых необходимо было письменно ответить на вопрос и дать объяснение или обоснование своего ответа.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2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целом результаты TIMSS у российских школьников достаточно высокие. Ученики 4-х классов заняли 7 место в </a:t>
            </a:r>
            <a:r>
              <a:rPr lang="ru-RU" dirty="0" err="1" smtClean="0"/>
              <a:t>межстрановом</a:t>
            </a:r>
            <a:r>
              <a:rPr lang="ru-RU" dirty="0" smtClean="0"/>
              <a:t> рейтинге по математике и 4-е по естествознанию. Восьмиклассники оказались на 6 месте по математике и на 7-м в естественных науках. Это довольно стабильный результат для нашей страны.</a:t>
            </a:r>
          </a:p>
          <a:p>
            <a:r>
              <a:rPr lang="ru-RU" dirty="0" smtClean="0"/>
              <a:t>В 8 классе ученики набирают более низкие баллы, чем можно было бы ожидать с учетом их достижений в TIMSS в 4 классе. То есть можно предположить, что именно в средней школе происходит некий переломный момент, который приводит к тому, что дети хуже усваивают дальнейшую программу.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0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Международная программа по оценке качества обучения PISA проводится раз в 3 года, 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Добавляется исследование по финансовой грамотности и по оценке глобальных компетенций.</a:t>
            </a:r>
          </a:p>
          <a:p>
            <a:r>
              <a:rPr lang="ru-RU" dirty="0" smtClean="0"/>
              <a:t>«Следующая оценка PISA будет в 2022 году, ее пройдут дети, которые сейчас пошли в пятый класс,— сказала Ольга Васильева.— Нам нужно подготовиться». Причем в исследовании примут участие не менее 49 регионов. Госпожа Васильева напомнила, что, согласно последнему исследованию 2016 года, российские школьники показали «недостаточную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» использования нестандартных решений в условиях, близких к реальным, а также низкий уровень умения работать в команде. «По мнению зарубежных экспертов, причина связана с особенностью организации учебного процесса, с нашей ориентацией на предметное овладение знаниями и решением стандартных задач. Как правило, в эти задачи входят задания основного </a:t>
            </a:r>
            <a:r>
              <a:rPr lang="ru-RU" dirty="0" err="1" smtClean="0"/>
              <a:t>госэкзамена</a:t>
            </a:r>
            <a:r>
              <a:rPr lang="ru-RU" dirty="0" smtClean="0"/>
              <a:t> или единого </a:t>
            </a:r>
            <a:r>
              <a:rPr lang="ru-RU" dirty="0" err="1" smtClean="0"/>
              <a:t>госэкзамена</a:t>
            </a:r>
            <a:r>
              <a:rPr lang="ru-RU" dirty="0" smtClean="0"/>
              <a:t>»,— пояснила министр.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7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отчете ФИОКО фигурируют некоторые результаты, которые я бы назвал весьма настораживающими и гораздо более неприятными, чем падение на пару строчек в рейтинге и снижение средних баллов. Речь идет об увеличении доли 15-летних российских школьников, не достигающих порогового уровня читательской грамотности, с 16% в 2015 году до 22% в 2018-м. Каждый пятый подросток в России функционально безграмотен, то есть не способен извлечь простую информацию из прочитанного текста.</a:t>
            </a:r>
          </a:p>
          <a:p>
            <a:r>
              <a:rPr lang="ru-RU" dirty="0" smtClean="0"/>
              <a:t>В стране с 2015 года внедряется система ВПР, усиливается контроль за ОГЭ и ЕГЭ, проводится НИКО, то есть, взят уверенный курс на повышение значимости тестирования во всех его формах и проявлениях, а это, в свою очередь, стимулирует не столько обучение, сколько натаскивание на формат и результат.</a:t>
            </a:r>
          </a:p>
          <a:p>
            <a:r>
              <a:rPr lang="ru-RU" dirty="0" smtClean="0"/>
              <a:t>Один из эффектов от увеличения объемов тестирования: В PISA-2018 участвовали как раз те школьники, которые попали под «жернова» ВПР. О том, какой результат в PISA-2022 покажут дети, которых натаскивали на ВПР, начиная с начальной школы, даже думать не хочется.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3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этой модели показано, что мы вплотную подошли к формированию ФГ. По </a:t>
            </a:r>
            <a:r>
              <a:rPr lang="ru-RU" dirty="0" err="1" smtClean="0"/>
              <a:t>фгос</a:t>
            </a:r>
            <a:r>
              <a:rPr lang="ru-RU" dirty="0" smtClean="0"/>
              <a:t> работаем давно, владеем инструментами формирования и диагностики УУД. И все это служит фундаментом для формирования всех этих видов ФГ.</a:t>
            </a:r>
          </a:p>
          <a:p>
            <a:r>
              <a:rPr lang="ru-RU" dirty="0" smtClean="0"/>
              <a:t>Как вы считаете, а с какого возраста необходимо формировать  ФГ, напишите в чате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87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раньше, тем лучше. Все зависит от вида ФГ. Если мы имеем достаточно четкие представления о первых 4 видах, то  Глобальные компетенции и креативное мышление находят свой выход через организацию групповых проектов и исследовательских работах.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59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мы видим итоги по групповому проекту учащихся </a:t>
            </a:r>
            <a:r>
              <a:rPr lang="ru-RU" dirty="0" err="1" smtClean="0"/>
              <a:t>Курагинского</a:t>
            </a:r>
            <a:r>
              <a:rPr lang="ru-RU" dirty="0" smtClean="0"/>
              <a:t> района за 2018-2019 и 2019-2020 учебные года. </a:t>
            </a:r>
          </a:p>
          <a:p>
            <a:r>
              <a:rPr lang="ru-RU" dirty="0" smtClean="0"/>
              <a:t>Здесь отслеживаются  Регулятивные действия: участие в целеполагании и планировании; распределение функций и их выполнение; активность контроля своих действий.</a:t>
            </a:r>
          </a:p>
          <a:p>
            <a:r>
              <a:rPr lang="ru-RU" dirty="0" smtClean="0"/>
              <a:t>Коммуникативные действия: участие в презентации; активность и инициативность ученика при взаимодействии в группе; партнерство; лидерство.</a:t>
            </a:r>
          </a:p>
          <a:p>
            <a:r>
              <a:rPr lang="ru-RU" dirty="0" smtClean="0"/>
              <a:t>В 17 образовательных учреждениях 25 выпускников 4-х классов имеют уровень ниже базового по групповому проекту, т.е. не освоены регулятивные и коммуникативные действия (в 2018-2019 </a:t>
            </a:r>
            <a:r>
              <a:rPr lang="ru-RU" dirty="0" err="1" smtClean="0"/>
              <a:t>уч.году</a:t>
            </a:r>
            <a:r>
              <a:rPr lang="ru-RU" dirty="0" smtClean="0"/>
              <a:t> 34 выпускника имели уровень ниже базового).</a:t>
            </a:r>
          </a:p>
          <a:p>
            <a:r>
              <a:rPr lang="ru-RU" dirty="0" smtClean="0"/>
              <a:t>Есть над чем работать, к чему стремиться.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3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изучите обряд чайной церемонии, – сказал учитель и дал своим ученикам свиток, в котором были описаны тонкости чайной церемонии. Ученики погрузились в чтение, а учитель ушел в парк и сидел там весь день, молясь и размышляя. Ученики успели обсудить и выучить все, что было записано на свитке. Наконец, учитель вернулся и спросил учеников о том, что они узнали. — Вот что мы узнали о чае, напитке богов: - Белый журавль моет голову – это значит, прополощи чайник кипятком, – с гордостью сказал первый ученик. — Бодхисаттва входит во дворец, – это значит, положи чай в чайник, – добавил второй. — Струя греет чайник, – это значит, кипящей водой залей чайник, – подхватил третий. Так ученики один за другим рассказали учителю все подробности чайной церемонии. Только последний ученик ничего не сказал. Он взял чайник, заварил в нем чай по всем правилам чайной церемонии и напоил учителя чаем. — Твой рассказ был лучшим, – похвалил учитель последнего ученика. – Ты порадовал меня вкусным чаем, и тем, что постиг важное правило: «Говори не о том, что прочел, а о том, что понял». — Учитель, но этот ученик вообще ничего не говорил, – заметил кто-то. — Дела всегда говорят громче, чем слова, – ответил учитель.</a:t>
            </a:r>
          </a:p>
          <a:p>
            <a:endParaRPr lang="ru-RU" dirty="0" smtClean="0"/>
          </a:p>
          <a:p>
            <a:r>
              <a:rPr lang="ru-RU" dirty="0" smtClean="0"/>
              <a:t>Молодцы, вижу, что догадались сразу.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07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на самом деле есть много инструментов, для формирования ФГ учащихся начальной школы, необходимо только выбрать из них самые эффективные.</a:t>
            </a:r>
          </a:p>
          <a:p>
            <a:r>
              <a:rPr lang="ru-RU" dirty="0" smtClean="0"/>
              <a:t>Так, например, когда только появилось понятие УУД многие из нас в  добавок к работе над </a:t>
            </a:r>
            <a:r>
              <a:rPr lang="ru-RU" dirty="0" err="1" smtClean="0"/>
              <a:t>ууд</a:t>
            </a:r>
            <a:r>
              <a:rPr lang="ru-RU" dirty="0" smtClean="0"/>
              <a:t> в урочное и внеурочное время упорно пытались вовлечь детей в дистанционные конкурсы, которые развивают у детей какие-либо </a:t>
            </a:r>
            <a:r>
              <a:rPr lang="ru-RU" dirty="0" err="1" smtClean="0"/>
              <a:t>ууд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Мне довелось познакомиться с Автономной некоммерческой организацией «Центр развития молодёжи» в 2008 году.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9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Они предложили учащимся поучаствовать в проекте ЭМУ, который состоял из 3 блоков ЭМУ-Эрудит, ЭМУ- Специалист и Конкурс творческих команд. Вот уже тогда они учили и проверяли у участников УУД. </a:t>
            </a:r>
          </a:p>
          <a:p>
            <a:r>
              <a:rPr lang="ru-RU" dirty="0" smtClean="0"/>
              <a:t>Коллеги, кто знаком с этой организацией, поставьте +, а кому понравилось работать с ними ++.</a:t>
            </a:r>
          </a:p>
          <a:p>
            <a:r>
              <a:rPr lang="ru-RU" dirty="0" smtClean="0"/>
              <a:t>Ребята выполняют задания в системно-</a:t>
            </a:r>
            <a:r>
              <a:rPr lang="ru-RU" dirty="0" err="1" smtClean="0"/>
              <a:t>деятельностном</a:t>
            </a:r>
            <a:r>
              <a:rPr lang="ru-RU" dirty="0" smtClean="0"/>
              <a:t> подход в  увлекательной форме. После проведения результаты участников анализируются, мы получаем информацию об уровне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 каждого ученика, класса в целом и рекомендации. Если ученик принимает участие несколько лет, то можно увидеть динамику развития УУД.</a:t>
            </a:r>
          </a:p>
          <a:p>
            <a:r>
              <a:rPr lang="ru-RU" dirty="0" smtClean="0"/>
              <a:t>Сейчас это образовательная платформа, в ней представлено еще больше материалов для большей возрастной группы учащихся. Есть обучение для учителей: семинары, мастерские, конференции.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53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прошлом году, я приняла участие в «Форуме  Лидеров Образования, г. Красноярск», который был организован этим центром. На форуме были освещены проблемы и вопросы ФГ. Там же принимала участие </a:t>
            </a:r>
            <a:r>
              <a:rPr lang="ru-RU" dirty="0" err="1" smtClean="0"/>
              <a:t>Раицкая</a:t>
            </a:r>
            <a:r>
              <a:rPr lang="ru-RU" dirty="0" smtClean="0"/>
              <a:t> Галина Викторовна</a:t>
            </a:r>
          </a:p>
          <a:p>
            <a:r>
              <a:rPr lang="ru-RU" dirty="0" smtClean="0"/>
              <a:t>Заведующая кафедрой начального образования.  </a:t>
            </a:r>
          </a:p>
          <a:p>
            <a:r>
              <a:rPr lang="ru-RU" dirty="0" smtClean="0"/>
              <a:t>информацию для сегодняшнего выступления в большей степени брала из материалов форума,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90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так же из материалов бесплатного курса по функциональной грамотности ИПК под руководством </a:t>
            </a:r>
            <a:r>
              <a:rPr lang="ru-RU" dirty="0" err="1" smtClean="0"/>
              <a:t>Раицкой</a:t>
            </a:r>
            <a:r>
              <a:rPr lang="ru-RU" dirty="0" smtClean="0"/>
              <a:t> Галины Викторовны для учителей </a:t>
            </a:r>
            <a:r>
              <a:rPr lang="ru-RU" dirty="0" err="1" smtClean="0"/>
              <a:t>Курагинского</a:t>
            </a:r>
            <a:r>
              <a:rPr lang="ru-RU" dirty="0" smtClean="0"/>
              <a:t> района. Этот курс лично мне дался очень тяжело, так как команда </a:t>
            </a:r>
            <a:r>
              <a:rPr lang="ru-RU" dirty="0" err="1" smtClean="0"/>
              <a:t>ипк</a:t>
            </a:r>
            <a:r>
              <a:rPr lang="ru-RU" dirty="0" smtClean="0"/>
              <a:t> тестировала работу по курсу на новой образовательной платформе, многое было не понятно по </a:t>
            </a:r>
            <a:r>
              <a:rPr lang="ru-RU" dirty="0" err="1" smtClean="0"/>
              <a:t>подгрузке</a:t>
            </a:r>
            <a:r>
              <a:rPr lang="ru-RU" dirty="0" smtClean="0"/>
              <a:t> выполненных заданий, в чатах было много вопросов и возмущений, поэтому курс прошли самые упертые и настойчивые. Посмотрим сколько нас, ставьте +, кто получил за этот курс сертификат.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49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 вас за участие. Поздравляю с началом учебного года, желаю творческой плодотворной работы по плану без потрясений. Удачи всем!</a:t>
            </a:r>
          </a:p>
          <a:p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9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функциональной грамотности младших школьников</a:t>
            </a:r>
          </a:p>
          <a:p>
            <a:r>
              <a:rPr lang="ru-RU" dirty="0" smtClean="0"/>
              <a:t>Что такое функциональная грамотность?  Это способность человека вступать в отношения с внешней средой и максимально быстро адаптироваться и функционировать в ней.</a:t>
            </a:r>
          </a:p>
          <a:p>
            <a:r>
              <a:rPr lang="ru-RU" dirty="0" smtClean="0"/>
              <a:t>Я уверена, что вы все уже не только слышали об этом, но и познакомились с материалами по этой теме, некоторые прошли курсы.</a:t>
            </a:r>
          </a:p>
          <a:p>
            <a:r>
              <a:rPr lang="ru-RU" dirty="0" smtClean="0"/>
              <a:t>Почему же эта тема актуальна? Зачем нужна функциональная грамотность?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9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Многим может показаться, что эта компетенция появилась в образовательной программе «банальным образом», вслед за мировым мониторингом PISA. На самом же деле процессы куда более глобальны и объясняются происходящими во всем мире изменениями. И чтобы жить в этой сложной и быстрой реальности, сегодняшним школьникам потребуются новые навыки, знания и умения. Разберем подробнее причины для необходимых изменений. </a:t>
            </a:r>
          </a:p>
          <a:p>
            <a:r>
              <a:rPr lang="ru-RU" dirty="0" smtClean="0"/>
              <a:t>Меняющийся мир: нестабильность, неопределенность, сложность, неординарность. </a:t>
            </a:r>
          </a:p>
          <a:p>
            <a:r>
              <a:rPr lang="ru-RU" dirty="0" smtClean="0"/>
              <a:t>Экологические изменения. Изменение климата и истощение природных ресурсов требуют срочных действий. </a:t>
            </a:r>
          </a:p>
          <a:p>
            <a:r>
              <a:rPr lang="ru-RU" dirty="0" smtClean="0"/>
              <a:t>Экономические изменения. Научные знания создают новые возможности и решения проблем. Но они же создают разрушительные волны перемен во всех сферах.</a:t>
            </a:r>
          </a:p>
          <a:p>
            <a:r>
              <a:rPr lang="ru-RU" dirty="0" smtClean="0"/>
              <a:t> Инновации в науке и технике, например, создание искусственного интеллекта, поднимают фундаментальные вопросы метафизики и морали: «что значит быть человеком?», «что есть человеческое?». </a:t>
            </a:r>
          </a:p>
          <a:p>
            <a:r>
              <a:rPr lang="ru-RU" dirty="0" smtClean="0"/>
              <a:t>Финансовые изменения. Взаимозависимость на местном, национальном и региональном уровнях создала глобальную экономику. </a:t>
            </a:r>
          </a:p>
          <a:p>
            <a:r>
              <a:rPr lang="ru-RU" dirty="0" smtClean="0"/>
              <a:t>Данные создаются, используются и распространяются в широких масштабах. Возникают новые вопросы о защите конфиденциальности и </a:t>
            </a:r>
            <a:r>
              <a:rPr lang="ru-RU" dirty="0" err="1" smtClean="0"/>
              <a:t>кибербезопасности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Социальные изменения. По мере того, как населения планеты продолжает расти, миграция, урбанизация и растущее культурное, социальное, национальное многообразие меняет сообщества, связи в них, сами страны и их культурный код. В мире увеличивается неравенство. </a:t>
            </a:r>
          </a:p>
          <a:p>
            <a:r>
              <a:rPr lang="ru-RU" dirty="0" smtClean="0"/>
              <a:t>Мы не можем предсказать, какие профессии будут нужны в будущем, какие профессиональные и прикладные навыки потребуются сегодняшним школьникам для построения успешной траектории своего развития. Но для укрепления их позиции в будущем мире нестабильности мы однозначно можем и должны обучить их функциональной грамотности.</a:t>
            </a:r>
          </a:p>
          <a:p>
            <a:r>
              <a:rPr lang="ru-RU" dirty="0" smtClean="0"/>
              <a:t>«Функциональная грамотность сегодня — это базовое образование личности. Ребенку важно обладать: Готовностью успешно взаимодействовать с изменяющимся окружающим миром; Возможностью решать различные (в том числе нестандартные) учебные и жизненные задачи; Способностью строить социальные отношения; Совокупностью рефлексивных умений, обеспечивающих оценку своей грамотности, стремление к дальнейшему образованию».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6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национальном проекте «Образование»  по указу  ВВ Путина поставлены цели:</a:t>
            </a:r>
          </a:p>
          <a:p>
            <a:r>
              <a:rPr lang="ru-RU" dirty="0" smtClean="0"/>
              <a:t>  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</a:p>
          <a:p>
            <a:r>
              <a:rPr lang="ru-RU" dirty="0" smtClean="0"/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1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В.В. сказал о необходимости повышения  качества общего образования. Почему возникла такая необходимость? </a:t>
            </a:r>
          </a:p>
          <a:p>
            <a:r>
              <a:rPr lang="ru-RU" dirty="0" smtClean="0"/>
              <a:t>По результатам международных исследований качества образования Россия занимает далеко не лидирующие позиции.  В.В. Путин, болея за престиж нашей страны и понимая, что для успешного развития государства необходимы именно образованные, творческие, физические и духовно здоровые люди, которые станут главной силой России этого и последующих веков, считает необходимым адаптировать, приспособить нашу систему образования к современным условиям, сохранив при этом лучшие традиции отечественного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4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PIRLS – международный проект «Изучение качества чтения и понимания текста» (4 </a:t>
            </a:r>
            <a:r>
              <a:rPr lang="ru-RU" dirty="0" err="1" smtClean="0"/>
              <a:t>кл</a:t>
            </a:r>
            <a:r>
              <a:rPr lang="ru-RU" dirty="0" smtClean="0"/>
              <a:t>.) проводится 1 раз в 5 лет</a:t>
            </a:r>
          </a:p>
          <a:p>
            <a:r>
              <a:rPr lang="ru-RU" dirty="0" smtClean="0"/>
              <a:t>Цель участия нашей страны в этом исследовании - получить ответы на ряд вопросов:</a:t>
            </a:r>
          </a:p>
          <a:p>
            <a:r>
              <a:rPr lang="ru-RU" dirty="0" smtClean="0"/>
              <a:t>•  Насколько хорошо читают российские выпускники начальной школы по сравнению со своими сверстниками в других странах?</a:t>
            </a:r>
          </a:p>
          <a:p>
            <a:r>
              <a:rPr lang="ru-RU" dirty="0" smtClean="0"/>
              <a:t>•  Какими уровнями читательской грамотности владеют российские школьники?</a:t>
            </a:r>
          </a:p>
          <a:p>
            <a:r>
              <a:rPr lang="ru-RU" dirty="0" smtClean="0"/>
              <a:t>•  Произошли ли какие-либо изменения по сравнению с предыдущими циклами исследования?</a:t>
            </a:r>
          </a:p>
          <a:p>
            <a:r>
              <a:rPr lang="ru-RU" dirty="0" smtClean="0"/>
              <a:t>•  Любят ли читать учащиеся четвертого класса?</a:t>
            </a:r>
          </a:p>
          <a:p>
            <a:r>
              <a:rPr lang="ru-RU" dirty="0" smtClean="0"/>
              <a:t>•  Как семья способствует развитию грамотности?</a:t>
            </a:r>
          </a:p>
          <a:p>
            <a:r>
              <a:rPr lang="ru-RU" dirty="0" smtClean="0"/>
              <a:t>•  Как на сегодняшний день организован процесс обучения чтению в школах нашей страны?</a:t>
            </a:r>
          </a:p>
          <a:p>
            <a:r>
              <a:rPr lang="ru-RU" dirty="0" smtClean="0"/>
              <a:t>•  Имеет ли процесс обучения чтению в России особенности по сравнению с другими странами и, если да, в чем заключаются эти особенности? Отличаются ли методы обучения, которые используют наши учителя в начальной школе, от методов, используемых учителями в других странах?</a:t>
            </a:r>
          </a:p>
          <a:p>
            <a:r>
              <a:rPr lang="ru-RU" dirty="0" smtClean="0"/>
              <a:t>В исследовании оцениваются два вида чтения, которые чаще других используются учащимися во время учебных занятий и вне школы:</a:t>
            </a:r>
          </a:p>
          <a:p>
            <a:r>
              <a:rPr lang="ru-RU" dirty="0" smtClean="0"/>
              <a:t>- чтение с целью приобретения читательского литературного опыта;</a:t>
            </a:r>
          </a:p>
          <a:p>
            <a:r>
              <a:rPr lang="ru-RU" dirty="0" smtClean="0"/>
              <a:t>- чтение с целью освоения и использования информации.</a:t>
            </a:r>
          </a:p>
          <a:p>
            <a:r>
              <a:rPr lang="ru-RU" dirty="0" smtClean="0"/>
              <a:t>При чтении литературных и информационных (научно-популярных) текстов в исследовании оцениваются четыре группы читательских умений:</a:t>
            </a:r>
          </a:p>
          <a:p>
            <a:r>
              <a:rPr lang="ru-RU" dirty="0" smtClean="0"/>
              <a:t>- нахождение информации, заданной в явном виде;</a:t>
            </a:r>
          </a:p>
          <a:p>
            <a:r>
              <a:rPr lang="ru-RU" dirty="0" smtClean="0"/>
              <a:t>- формулирование выводов;</a:t>
            </a:r>
          </a:p>
          <a:p>
            <a:r>
              <a:rPr lang="ru-RU" dirty="0" smtClean="0"/>
              <a:t>- интерпретация и обобщение информации;</a:t>
            </a:r>
          </a:p>
          <a:p>
            <a:r>
              <a:rPr lang="ru-RU" dirty="0" smtClean="0"/>
              <a:t>- анализ и оценка содержания, языковых особенностей и структуры текста.</a:t>
            </a:r>
          </a:p>
          <a:p>
            <a:r>
              <a:rPr lang="ru-RU" dirty="0" smtClean="0"/>
              <a:t>Для сбора информации о состоянии факторов, позволяющих интерпретировать результаты исследования, в инструментарий включены:</a:t>
            </a:r>
          </a:p>
          <a:p>
            <a:r>
              <a:rPr lang="ru-RU" dirty="0" smtClean="0"/>
              <a:t>•  Анкета для учащегося;</a:t>
            </a:r>
          </a:p>
          <a:p>
            <a:r>
              <a:rPr lang="ru-RU" dirty="0" smtClean="0"/>
              <a:t>•  Анкета для учителя;</a:t>
            </a:r>
          </a:p>
          <a:p>
            <a:r>
              <a:rPr lang="ru-RU" dirty="0" smtClean="0"/>
              <a:t>•  Анкета для родителей;</a:t>
            </a:r>
          </a:p>
          <a:p>
            <a:r>
              <a:rPr lang="ru-RU" dirty="0" smtClean="0"/>
              <a:t>•  Анкета для администрации школы.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3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Тетрадь содержит 2 текста: научно-популярный и художественный. </a:t>
            </a:r>
          </a:p>
          <a:p>
            <a:r>
              <a:rPr lang="ru-RU" dirty="0" smtClean="0"/>
              <a:t>В первом тексте 12 заданий, во втором 13 заданий.</a:t>
            </a:r>
          </a:p>
          <a:p>
            <a:r>
              <a:rPr lang="ru-RU" dirty="0" smtClean="0"/>
              <a:t>Рассмотрите примеры заданий, они очень нам напоминают краевые контрольные работы, которые мы проводим уже много лет с 1по 4 класс по читательской грамотности.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7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нет ничего нового для детей, представление о выполнении таких заданий они имеют.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9613-1DB3-400E-ACF2-9B78DEFDE2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6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r="12120" b="22381"/>
          <a:stretch/>
        </p:blipFill>
        <p:spPr>
          <a:xfrm>
            <a:off x="0" y="19270"/>
            <a:ext cx="9144000" cy="153851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620" y="1916832"/>
            <a:ext cx="6840760" cy="44644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айонная августовская 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педагогическая конференция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РМО учителей начальных классов</a:t>
            </a:r>
          </a:p>
          <a:p>
            <a:endParaRPr lang="ru-RU" sz="4400" dirty="0">
              <a:solidFill>
                <a:srgbClr val="002060"/>
              </a:solidFill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2020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5243"/>
            <a:ext cx="2520280" cy="12265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Управление образования администрации </a:t>
            </a:r>
            <a:r>
              <a:rPr lang="ru-RU" sz="1600" b="1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" y="64131"/>
            <a:ext cx="1187534" cy="14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6335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Диагностическая работа по читательской грамотности</a:t>
            </a:r>
            <a:br>
              <a:rPr lang="ru-RU" sz="2800" dirty="0"/>
            </a:br>
            <a:r>
              <a:rPr lang="ru-RU" sz="2800" dirty="0"/>
              <a:t>обучающихся 4-го класса в Красноярском крае в 2019 </a:t>
            </a:r>
            <a:r>
              <a:rPr lang="ru-RU" sz="2800" dirty="0" smtClean="0"/>
              <a:t>году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7174" r="13359" b="44254"/>
          <a:stretch/>
        </p:blipFill>
        <p:spPr bwMode="auto">
          <a:xfrm>
            <a:off x="179512" y="2636912"/>
            <a:ext cx="87633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3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Выявленные трудности при выполнении КДР 2017 – 2019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366" y="105273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ЕЖЕГОДНО…:</a:t>
            </a:r>
          </a:p>
          <a:p>
            <a:r>
              <a:rPr lang="ru-RU" dirty="0">
                <a:solidFill>
                  <a:srgbClr val="002060"/>
                </a:solidFill>
              </a:rPr>
              <a:t>обобщать в одной фразе фрагменты информации, данные в разных предложениях, в разных частях текста;</a:t>
            </a:r>
          </a:p>
          <a:p>
            <a:r>
              <a:rPr lang="ru-RU" dirty="0">
                <a:solidFill>
                  <a:srgbClr val="002060"/>
                </a:solidFill>
              </a:rPr>
              <a:t>переформулировать вопрос и информацию из текста;</a:t>
            </a:r>
          </a:p>
          <a:p>
            <a:r>
              <a:rPr lang="ru-RU" dirty="0">
                <a:solidFill>
                  <a:srgbClr val="002060"/>
                </a:solidFill>
              </a:rPr>
              <a:t>письменно выразить свою мысль;</a:t>
            </a:r>
          </a:p>
          <a:p>
            <a:r>
              <a:rPr lang="ru-RU" dirty="0">
                <a:solidFill>
                  <a:srgbClr val="002060"/>
                </a:solidFill>
              </a:rPr>
              <a:t>использовать при работе с текстом средства, освоенные на разных предметах.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880" y="3051122"/>
            <a:ext cx="8743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ПЕРИОДИЧЕСКИ…:</a:t>
            </a:r>
          </a:p>
          <a:p>
            <a:r>
              <a:rPr lang="ru-RU" dirty="0">
                <a:solidFill>
                  <a:srgbClr val="002060"/>
                </a:solidFill>
              </a:rPr>
              <a:t>преобразовывать информацию, записывая ответ в нужной форме (в нужном числе, падеже и т.д.);</a:t>
            </a:r>
          </a:p>
          <a:p>
            <a:r>
              <a:rPr lang="ru-RU" dirty="0">
                <a:solidFill>
                  <a:srgbClr val="002060"/>
                </a:solidFill>
              </a:rPr>
              <a:t>находить в тексте синонимы и синонимические ряды, помогающие понять незнакомые слова;</a:t>
            </a:r>
          </a:p>
          <a:p>
            <a:r>
              <a:rPr lang="ru-RU" dirty="0">
                <a:solidFill>
                  <a:srgbClr val="002060"/>
                </a:solidFill>
              </a:rPr>
              <a:t>видеть в тексте информацию, которую можно преобразовать с помощью простейших математических вычислений;</a:t>
            </a:r>
          </a:p>
          <a:p>
            <a:r>
              <a:rPr lang="ru-RU" dirty="0">
                <a:solidFill>
                  <a:srgbClr val="002060"/>
                </a:solidFill>
              </a:rPr>
              <a:t>осознанно выбирать и упорядочивать информацию;</a:t>
            </a:r>
          </a:p>
          <a:p>
            <a:r>
              <a:rPr lang="ru-RU" dirty="0">
                <a:solidFill>
                  <a:srgbClr val="002060"/>
                </a:solidFill>
              </a:rPr>
              <a:t>работать с иллюстрацией как с источником данных, учить учиться с помощью рисунка, схемы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понимать суть вопроса и отвечать именно на поставленный вопрос;</a:t>
            </a:r>
          </a:p>
          <a:p>
            <a:r>
              <a:rPr lang="ru-RU" dirty="0">
                <a:solidFill>
                  <a:srgbClr val="002060"/>
                </a:solidFill>
              </a:rPr>
              <a:t>отвечать по сути, своими словами, не выписывая весь фрагмент текста, содержащий ключевые слова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TIMSS – международное мониторинговое</a:t>
            </a:r>
            <a:br>
              <a:rPr lang="ru-RU" sz="2800" dirty="0"/>
            </a:br>
            <a:r>
              <a:rPr lang="ru-RU" sz="2800" dirty="0"/>
              <a:t>исследование качества </a:t>
            </a:r>
            <a:r>
              <a:rPr lang="ru-RU" sz="2800" dirty="0" smtClean="0"/>
              <a:t>математического 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естественнонаучного образования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524547" cy="52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696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50197" cy="388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8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t="21365" r="21661" b="29235"/>
          <a:stretch/>
        </p:blipFill>
        <p:spPr bwMode="auto">
          <a:xfrm>
            <a:off x="179512" y="1124744"/>
            <a:ext cx="868116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0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3" y="-6261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Международная программа по оценке качества обучения PISA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3"/>
          <a:stretch/>
        </p:blipFill>
        <p:spPr bwMode="auto">
          <a:xfrm>
            <a:off x="899592" y="980727"/>
            <a:ext cx="7488832" cy="539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13084" cy="27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8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696"/>
            <a:ext cx="9036495" cy="641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Виды функциональной грамотности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Естественно-научная </a:t>
            </a:r>
            <a:r>
              <a:rPr lang="ru-RU" b="1" dirty="0">
                <a:solidFill>
                  <a:srgbClr val="002060"/>
                </a:solidFill>
              </a:rPr>
              <a:t>грамотность </a:t>
            </a:r>
            <a:r>
              <a:rPr lang="ru-RU" dirty="0">
                <a:solidFill>
                  <a:srgbClr val="002060"/>
                </a:solidFill>
              </a:rPr>
  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454" y="4725144"/>
            <a:ext cx="8574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Глобальные компетенции </a:t>
            </a:r>
            <a:r>
              <a:rPr lang="ru-RU" dirty="0">
                <a:solidFill>
                  <a:srgbClr val="002060"/>
                </a:solidFill>
              </a:rPr>
              <a:t>– способность эффективно действовать индивидуально или в группе в различных ситуациях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Креативное мышление </a:t>
            </a:r>
            <a:r>
              <a:rPr lang="ru-RU" dirty="0" smtClean="0">
                <a:solidFill>
                  <a:srgbClr val="002060"/>
                </a:solidFill>
              </a:rPr>
              <a:t>- способность </a:t>
            </a:r>
            <a:r>
              <a:rPr lang="ru-RU" dirty="0">
                <a:solidFill>
                  <a:srgbClr val="002060"/>
                </a:solidFill>
              </a:rPr>
              <a:t>продуктивно участвовать в процессе выработки</a:t>
            </a:r>
            <a:r>
              <a:rPr lang="ru-RU" dirty="0" smtClean="0">
                <a:solidFill>
                  <a:srgbClr val="002060"/>
                </a:solidFill>
              </a:rPr>
              <a:t>, оценки </a:t>
            </a:r>
            <a:r>
              <a:rPr lang="ru-RU" dirty="0">
                <a:solidFill>
                  <a:srgbClr val="002060"/>
                </a:solidFill>
              </a:rPr>
              <a:t>и совершенствовании идей, направленных на получение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инновационных </a:t>
            </a:r>
            <a:r>
              <a:rPr lang="ru-RU" dirty="0">
                <a:solidFill>
                  <a:srgbClr val="002060"/>
                </a:solidFill>
              </a:rPr>
              <a:t>(новых, </a:t>
            </a:r>
            <a:r>
              <a:rPr lang="ru-RU" dirty="0" smtClean="0">
                <a:solidFill>
                  <a:srgbClr val="002060"/>
                </a:solidFill>
              </a:rPr>
              <a:t>нестандартных и </a:t>
            </a:r>
            <a:r>
              <a:rPr lang="ru-RU" dirty="0">
                <a:solidFill>
                  <a:srgbClr val="002060"/>
                </a:solidFill>
              </a:rPr>
              <a:t>т.п.) и </a:t>
            </a:r>
            <a:r>
              <a:rPr lang="ru-RU" dirty="0" smtClean="0">
                <a:solidFill>
                  <a:srgbClr val="002060"/>
                </a:solidFill>
              </a:rPr>
              <a:t>эффективных (результативных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экономичных и </a:t>
            </a:r>
            <a:r>
              <a:rPr lang="ru-RU" dirty="0">
                <a:solidFill>
                  <a:srgbClr val="002060"/>
                </a:solidFill>
              </a:rPr>
              <a:t>т.п</a:t>
            </a:r>
            <a:r>
              <a:rPr lang="ru-RU" dirty="0" smtClean="0">
                <a:solidFill>
                  <a:srgbClr val="002060"/>
                </a:solidFill>
              </a:rPr>
              <a:t>.) решений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и/или  </a:t>
            </a:r>
            <a:r>
              <a:rPr lang="ru-RU" dirty="0">
                <a:solidFill>
                  <a:srgbClr val="002060"/>
                </a:solidFill>
              </a:rPr>
              <a:t>нового знания, </a:t>
            </a:r>
            <a:r>
              <a:rPr lang="ru-RU" dirty="0" smtClean="0">
                <a:solidFill>
                  <a:srgbClr val="002060"/>
                </a:solidFill>
              </a:rPr>
              <a:t>и/или  </a:t>
            </a:r>
            <a:r>
              <a:rPr lang="ru-RU" dirty="0">
                <a:solidFill>
                  <a:srgbClr val="002060"/>
                </a:solidFill>
              </a:rPr>
              <a:t>эффектного (впечатляющего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удивительного и т.п.) </a:t>
            </a:r>
            <a:r>
              <a:rPr lang="ru-RU" dirty="0" smtClean="0">
                <a:solidFill>
                  <a:srgbClr val="002060"/>
                </a:solidFill>
              </a:rPr>
              <a:t>выражения воображения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553" y="1412776"/>
            <a:ext cx="8175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Математическая </a:t>
            </a:r>
            <a:r>
              <a:rPr lang="ru-RU" b="1" dirty="0">
                <a:solidFill>
                  <a:srgbClr val="002060"/>
                </a:solidFill>
              </a:rPr>
              <a:t>грамотность </a:t>
            </a:r>
            <a:r>
              <a:rPr lang="ru-RU" dirty="0">
                <a:solidFill>
                  <a:srgbClr val="002060"/>
                </a:solidFill>
              </a:rPr>
              <a:t>– это способность индивидуума проводить математические рассуждения  и формулировать, применять, интерпретировать математику для решения проблем в разнообразных контекстах реального мира.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92192"/>
            <a:ext cx="849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Читательская грамотность </a:t>
            </a:r>
            <a:r>
              <a:rPr lang="ru-RU" dirty="0">
                <a:solidFill>
                  <a:srgbClr val="002060"/>
                </a:solidFill>
              </a:rPr>
              <a:t>– 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199" y="363974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Финансовая </a:t>
            </a:r>
            <a:r>
              <a:rPr lang="ru-RU" b="1" dirty="0" smtClean="0">
                <a:solidFill>
                  <a:srgbClr val="002060"/>
                </a:solidFill>
              </a:rPr>
              <a:t>грамотность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благополучия...</a:t>
            </a:r>
          </a:p>
        </p:txBody>
      </p:sp>
    </p:spTree>
    <p:extLst>
      <p:ext uri="{BB962C8B-B14F-4D97-AF65-F5344CB8AC3E}">
        <p14:creationId xmlns:p14="http://schemas.microsoft.com/office/powerpoint/2010/main" val="4628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31936" r="9956" b="24794"/>
          <a:stretch/>
        </p:blipFill>
        <p:spPr bwMode="auto">
          <a:xfrm>
            <a:off x="144256" y="3034287"/>
            <a:ext cx="891252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31056" r="10141" b="30355"/>
          <a:stretch/>
        </p:blipFill>
        <p:spPr bwMode="auto">
          <a:xfrm>
            <a:off x="213311" y="446037"/>
            <a:ext cx="888493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1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14909" cy="62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10302" r="12921"/>
          <a:stretch/>
        </p:blipFill>
        <p:spPr bwMode="auto">
          <a:xfrm>
            <a:off x="179512" y="692696"/>
            <a:ext cx="853509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64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9700" r="7015"/>
          <a:stretch/>
        </p:blipFill>
        <p:spPr bwMode="auto">
          <a:xfrm>
            <a:off x="107504" y="188640"/>
            <a:ext cx="5778920" cy="3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8209"/>
            <a:ext cx="4608513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Форум лидеров образования</a:t>
            </a:r>
            <a:br>
              <a:rPr lang="ru-RU" sz="2800" dirty="0" smtClean="0"/>
            </a:br>
            <a:r>
              <a:rPr lang="ru-RU" sz="2800" dirty="0" smtClean="0"/>
              <a:t>г. Красноярск 2019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6" b="2513"/>
          <a:stretch/>
        </p:blipFill>
        <p:spPr>
          <a:xfrm>
            <a:off x="2699792" y="1196752"/>
            <a:ext cx="3892077" cy="5163628"/>
          </a:xfrm>
        </p:spPr>
      </p:pic>
    </p:spTree>
    <p:extLst>
      <p:ext uri="{BB962C8B-B14F-4D97-AF65-F5344CB8AC3E}">
        <p14:creationId xmlns:p14="http://schemas.microsoft.com/office/powerpoint/2010/main" val="71532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1978" r="23029" b="1099"/>
          <a:stretch/>
        </p:blipFill>
        <p:spPr bwMode="auto">
          <a:xfrm>
            <a:off x="827584" y="548680"/>
            <a:ext cx="714102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31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551"/>
            <a:ext cx="8124056" cy="66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Формирование функциональной грамотности 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2860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Термин «функциональная грамотность» введен ЮНЕСКО в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1957 году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Функциональная грамотность понималась как «совокупность умений читать и писать для использования в повседневной жизни и удовлетворения житейских проблем».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Особенности </a:t>
            </a:r>
            <a:r>
              <a:rPr lang="ru-RU" dirty="0">
                <a:solidFill>
                  <a:schemeClr val="tx1"/>
                </a:solidFill>
              </a:rPr>
              <a:t>понятия: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Направленность </a:t>
            </a:r>
            <a:r>
              <a:rPr lang="ru-RU" dirty="0">
                <a:solidFill>
                  <a:schemeClr val="tx1"/>
                </a:solidFill>
              </a:rPr>
              <a:t>на решение бытовых проблем;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Основа </a:t>
            </a:r>
            <a:r>
              <a:rPr lang="ru-RU" dirty="0">
                <a:solidFill>
                  <a:schemeClr val="tx1"/>
                </a:solidFill>
              </a:rPr>
              <a:t>– базовый уровень навыков чтения и письма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Цель </a:t>
            </a:r>
            <a:r>
              <a:rPr lang="ru-RU" dirty="0">
                <a:solidFill>
                  <a:schemeClr val="tx1"/>
                </a:solidFill>
              </a:rPr>
              <a:t>– возможность решения </a:t>
            </a:r>
            <a:r>
              <a:rPr lang="ru-RU" dirty="0" smtClean="0">
                <a:solidFill>
                  <a:schemeClr val="tx1"/>
                </a:solidFill>
              </a:rPr>
              <a:t>стандартных стереотипных </a:t>
            </a:r>
            <a:r>
              <a:rPr lang="ru-RU" dirty="0">
                <a:solidFill>
                  <a:schemeClr val="tx1"/>
                </a:solidFill>
              </a:rPr>
              <a:t>задач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Применялось </a:t>
            </a:r>
            <a:r>
              <a:rPr lang="ru-RU" dirty="0">
                <a:solidFill>
                  <a:schemeClr val="tx1"/>
                </a:solidFill>
              </a:rPr>
              <a:t>в основном ко взрослому </a:t>
            </a:r>
            <a:r>
              <a:rPr lang="ru-RU" dirty="0" smtClean="0">
                <a:solidFill>
                  <a:schemeClr val="tx1"/>
                </a:solidFill>
              </a:rPr>
              <a:t>населению, которое </a:t>
            </a:r>
            <a:r>
              <a:rPr lang="ru-RU" dirty="0">
                <a:solidFill>
                  <a:schemeClr val="tx1"/>
                </a:solidFill>
              </a:rPr>
              <a:t>нуждалось в формировании </a:t>
            </a:r>
            <a:r>
              <a:rPr lang="ru-RU" dirty="0" smtClean="0">
                <a:solidFill>
                  <a:schemeClr val="tx1"/>
                </a:solidFill>
              </a:rPr>
              <a:t>элементарной грамотности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2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190656" cy="1312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Цели национального проекта «Образование» до 2024 г.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r="15772"/>
          <a:stretch/>
        </p:blipFill>
        <p:spPr>
          <a:xfrm>
            <a:off x="395536" y="1916832"/>
            <a:ext cx="3480626" cy="3163119"/>
          </a:xfrm>
        </p:spPr>
      </p:pic>
      <p:sp>
        <p:nvSpPr>
          <p:cNvPr id="5" name="Прямоугольник 4"/>
          <p:cNvSpPr/>
          <p:nvPr/>
        </p:nvSpPr>
        <p:spPr>
          <a:xfrm>
            <a:off x="4485040" y="2348880"/>
            <a:ext cx="43935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20446"/>
                </a:solidFill>
              </a:rPr>
              <a:t>Обеспечение глобальной конкурентоспособности российского образования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вхождение Российской Федерации </a:t>
            </a:r>
            <a:r>
              <a:rPr lang="ru-RU" sz="1600" dirty="0">
                <a:solidFill>
                  <a:srgbClr val="FF0000"/>
                </a:solidFill>
                <a:latin typeface="+mj-lt"/>
              </a:rPr>
              <a:t>в число 10 ведущих стран мира по качеству общего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образования.</a:t>
            </a:r>
          </a:p>
          <a:p>
            <a:r>
              <a:rPr lang="ru-RU" sz="1600" dirty="0">
                <a:solidFill>
                  <a:srgbClr val="020446"/>
                </a:solidFill>
                <a:latin typeface="+mj-lt"/>
              </a:rPr>
              <a:t>воспитание гармонично развитой и социально ответственной личности на основе духовно-нравственных ценностей народов России, исторических и национально-культурных традиций.</a:t>
            </a:r>
            <a:endParaRPr lang="ru-RU" sz="1600" dirty="0" smtClean="0">
              <a:solidFill>
                <a:srgbClr val="020446"/>
              </a:solidFill>
              <a:latin typeface="+mj-lt"/>
            </a:endParaRPr>
          </a:p>
          <a:p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5104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0204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Качество образования  (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общее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образование)</a:t>
            </a:r>
          </a:p>
          <a:p>
            <a:pPr marL="4572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Сохранение лидирующих позиций </a:t>
            </a:r>
            <a:r>
              <a:rPr lang="ru-RU" sz="1800" b="1" dirty="0">
                <a:solidFill>
                  <a:srgbClr val="002060"/>
                </a:solidFill>
              </a:rPr>
              <a:t>РФ в международном исследовании качества чтения и понимания текста (PIRLS), а также в международном исследовании качества математического и естественно - научного образования (TIMSS);</a:t>
            </a:r>
          </a:p>
          <a:p>
            <a:pPr marL="4572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Повышение позиций </a:t>
            </a:r>
            <a:r>
              <a:rPr lang="ru-RU" sz="1800" b="1" dirty="0">
                <a:solidFill>
                  <a:srgbClr val="002060"/>
                </a:solidFill>
              </a:rPr>
              <a:t>РФ в международной программе по оценке образовательных достижений учащихся (PISA) не ниже 20-го места в 2025 году.</a:t>
            </a:r>
            <a:endParaRPr lang="ru-RU" sz="1800" dirty="0" smtClean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91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Международное исследование качества чтения и понимания текста PIRLS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0"/>
          <a:stretch/>
        </p:blipFill>
        <p:spPr bwMode="auto">
          <a:xfrm>
            <a:off x="1763688" y="1196752"/>
            <a:ext cx="572028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0480"/>
            <a:ext cx="3998304" cy="55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6" t="21841" r="31918" b="4190"/>
          <a:stretch/>
        </p:blipFill>
        <p:spPr bwMode="auto">
          <a:xfrm>
            <a:off x="4283968" y="116632"/>
            <a:ext cx="2868495" cy="305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27461" r="32552" b="11276"/>
          <a:stretch/>
        </p:blipFill>
        <p:spPr bwMode="auto">
          <a:xfrm>
            <a:off x="5826351" y="3459424"/>
            <a:ext cx="3107919" cy="31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7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 t="21016" r="35854" b="4602"/>
          <a:stretch/>
        </p:blipFill>
        <p:spPr bwMode="auto">
          <a:xfrm>
            <a:off x="179512" y="620688"/>
            <a:ext cx="4099873" cy="515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8853"/>
            <a:ext cx="3528392" cy="55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824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3074</Words>
  <Application>Microsoft Office PowerPoint</Application>
  <PresentationFormat>Экран (4:3)</PresentationFormat>
  <Paragraphs>169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Управление образования администрации Курагинского района</vt:lpstr>
      <vt:lpstr>Презентация PowerPoint</vt:lpstr>
      <vt:lpstr>Формирование функциональной грамотности младших школьников</vt:lpstr>
      <vt:lpstr>Презентация PowerPoint</vt:lpstr>
      <vt:lpstr>Цели национального проекта «Образование» до 2024 г. </vt:lpstr>
      <vt:lpstr>Презентация PowerPoint</vt:lpstr>
      <vt:lpstr>Международное исследование качества чтения и понимания текста PIRLS</vt:lpstr>
      <vt:lpstr>Презентация PowerPoint</vt:lpstr>
      <vt:lpstr>Презентация PowerPoint</vt:lpstr>
      <vt:lpstr>Диагностическая работа по читательской грамотности обучающихся 4-го класса в Красноярском крае в 2019 году</vt:lpstr>
      <vt:lpstr>Выявленные трудности при выполнении КДР 2017 – 2019</vt:lpstr>
      <vt:lpstr>TIMSS – международное мониторинговое исследование качества математического и  естественнонаучного образования </vt:lpstr>
      <vt:lpstr>Презентация PowerPoint</vt:lpstr>
      <vt:lpstr>Презентация PowerPoint</vt:lpstr>
      <vt:lpstr>Международная программа по оценке качества обучения PISA  </vt:lpstr>
      <vt:lpstr>Презентация PowerPoint</vt:lpstr>
      <vt:lpstr>Презентация PowerPoint</vt:lpstr>
      <vt:lpstr>Виды функциональной грамотности</vt:lpstr>
      <vt:lpstr>Презентация PowerPoint</vt:lpstr>
      <vt:lpstr>Презентация PowerPoint</vt:lpstr>
      <vt:lpstr>Презентация PowerPoint</vt:lpstr>
      <vt:lpstr>Форум лидеров образования г. Красноярск 2019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Курагинского района</dc:title>
  <dc:creator>User</dc:creator>
  <cp:lastModifiedBy>User</cp:lastModifiedBy>
  <cp:revision>68</cp:revision>
  <dcterms:created xsi:type="dcterms:W3CDTF">2020-08-24T09:54:59Z</dcterms:created>
  <dcterms:modified xsi:type="dcterms:W3CDTF">2020-08-26T13:48:12Z</dcterms:modified>
</cp:coreProperties>
</file>