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30"/>
  </p:notesMasterIdLst>
  <p:sldIdLst>
    <p:sldId id="256" r:id="rId2"/>
    <p:sldId id="257" r:id="rId3"/>
    <p:sldId id="269" r:id="rId4"/>
    <p:sldId id="258" r:id="rId5"/>
    <p:sldId id="279" r:id="rId6"/>
    <p:sldId id="259" r:id="rId7"/>
    <p:sldId id="260" r:id="rId8"/>
    <p:sldId id="261" r:id="rId9"/>
    <p:sldId id="262" r:id="rId10"/>
    <p:sldId id="280" r:id="rId11"/>
    <p:sldId id="263" r:id="rId12"/>
    <p:sldId id="264" r:id="rId13"/>
    <p:sldId id="265" r:id="rId14"/>
    <p:sldId id="266" r:id="rId15"/>
    <p:sldId id="267" r:id="rId16"/>
    <p:sldId id="277" r:id="rId17"/>
    <p:sldId id="281" r:id="rId18"/>
    <p:sldId id="276" r:id="rId19"/>
    <p:sldId id="282" r:id="rId20"/>
    <p:sldId id="268" r:id="rId21"/>
    <p:sldId id="270" r:id="rId22"/>
    <p:sldId id="271" r:id="rId23"/>
    <p:sldId id="273" r:id="rId24"/>
    <p:sldId id="274" r:id="rId25"/>
    <p:sldId id="283" r:id="rId26"/>
    <p:sldId id="278" r:id="rId27"/>
    <p:sldId id="285" r:id="rId28"/>
    <p:sldId id="284" r:id="rId2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154" autoAdjust="0"/>
  </p:normalViewPr>
  <p:slideViewPr>
    <p:cSldViewPr>
      <p:cViewPr varScale="1">
        <p:scale>
          <a:sx n="55" d="100"/>
          <a:sy n="55" d="100"/>
        </p:scale>
        <p:origin x="-96" y="-4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Начало учебного года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27866646602648448"/>
          <c:w val="0.99780046425176228"/>
          <c:h val="0.697012619334247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учебного года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149010560114266E-3"/>
                  <c:y val="5.0256237971459589E-2"/>
                </c:manualLayout>
              </c:layout>
              <c:spPr>
                <a:solidFill>
                  <a:schemeClr val="accent1"/>
                </a:solidFill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0.11390296480864526"/>
                  <c:y val="-1.786951622385845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1031975431416966"/>
                  <c:y val="-9.60806923486099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</c:v>
                </c:pt>
                <c:pt idx="1">
                  <c:v>0.49</c:v>
                </c:pt>
                <c:pt idx="2">
                  <c:v>0.51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8627012538692722"/>
          <c:y val="0.35974892339852182"/>
          <c:w val="0.25252812715678052"/>
          <c:h val="0.4111852235504913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Середина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учебного года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24533336599568856"/>
          <c:w val="1"/>
          <c:h val="0.730345719365043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Середина учебного года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9.2810183838342039E-2"/>
                  <c:y val="-9.4187004815364378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dirty="0" smtClean="0"/>
                      <a:t>57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>
                <a:solidFill>
                  <a:schemeClr val="accent1"/>
                </a:solidFill>
              </c:spPr>
              <c:showVal val="1"/>
            </c:dLbl>
            <c:dLbl>
              <c:idx val="1"/>
              <c:layout>
                <c:manualLayout>
                  <c:x val="8.2424163488680369E-2"/>
                  <c:y val="-6.28976350121783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5.5275173242349401E-2"/>
                  <c:y val="9.8361953722108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0.33</c:v>
                </c:pt>
                <c:pt idx="2">
                  <c:v>0.1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86270125386927"/>
          <c:y val="0.35974892339852182"/>
          <c:w val="0.25252812715678052"/>
          <c:h val="0.4111852235504913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06914-A287-41E6-8DD8-18DAEE4BC54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4A8B6-0F09-4383-8578-C91CAF61B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последнее время статистика показывает, что заболеваемость детей дошкольного возраста с каждым годом растет. Увеличивается количество детей страдающих ожирением, сердечно - сосудистыми заболеваниями, нарушением осанки, речи, зрения, координации движений, деятельности органов дыхания.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В нашем ДОУ большое внимание уделяется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здоровьесберегающим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технологиям.  Активно используются такие технологии не только на занятиях в спортивном зале, но и в группах. Все это делается для того, чтобы беречь и поддерживать в оптимальном состоянии важнейшую ценность человечества – здоровье.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В настоящее время появилось много разных форм физкультурно-оздоровительной работы, позволяющих организовать спортивную деятельность ребенка посредством воспринимаемых с интересом для него форм деятельности. Мое внимание привлекла методика игрового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стретчинга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4A8B6-0F09-4383-8578-C91CAF61BA1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Задачи: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снизить постепенно нагрузки и обеспечить постепенный переход от возбуждённого к спокойному состоянию детей и переход к другим видам деятельности.</a:t>
            </a:r>
          </a:p>
          <a:p>
            <a:r>
              <a:rPr lang="ru-RU" sz="1200" b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Содержание: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релаксация в игровой форме;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игровые танцы;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музыкально-подвижные игры;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пальчиковая гимнастика;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игровой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подведение итогов занятия.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4A8B6-0F09-4383-8578-C91CAF61BA1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Задачи: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снизить постепенно нагрузки и обеспечить постепенный переход от возбуждённого к спокойному состоянию детей и переход к другим видам деятельности.</a:t>
            </a:r>
          </a:p>
          <a:p>
            <a:r>
              <a:rPr lang="ru-RU" sz="1200" b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Содержание: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релаксация в игровой форме;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игровые танцы;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музыкально-подвижные игры;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пальчиковая гимнастика;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игровой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подведение итогов занятия</a:t>
            </a: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4A8B6-0F09-4383-8578-C91CAF61BA1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Использование элементов игрового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стретчинга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других видах деятельности: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физкультминутки;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совместная деятельность;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самостоятельная деятельность;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гимнастика пробуждения.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4A8B6-0F09-4383-8578-C91CAF61BA1E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0"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Подвижность плечевого сустава.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ИП: ноги в свободной позиции (на ширине плеч).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Увести руки за спину и сцепить в замок, выпрямить в локтях и, не наклоняя корпус вперед, начать поднимать вверх.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Низкий уровень: руки не выпрямлены в локтях и практически не поднимаются вверх.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Средний уровень: руки выпрямлены в локтях и поднимаются на 45 градусов от спины.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Высокий уровень: руки выпрямлены в локтях и поднимаются на 90 и больше градусов.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Подвижность тазобедренного сустава, эластичность мышц спины.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ИП: позиция – сидя на полу, ноги сведены вместе.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Наклониться вперед и достать руками до пальцев ног.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Низкий уровень: ноги не выпрямлены полностью в коленях, спина согнута, корпус не касается ног, а руки не достают до пальцев ног.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Средний уровень: ноги выпрямлены в коленях, спина согнута, корпус не касается ног, но руки с трудом дотягиваются до пальцев ног.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Высокий уровень: ноги выпрямлены полностью в коленях, спина прямая, корпус касается ног, а руки достают до пальцев ног.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Эластичность мышц ног.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Упражнение: продольный и поперечный шпагаты.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Низкий уровень: ноги с трудом разведены чуть больше, чем 2 позиция.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Средний уровень: ноги разведены широко, но бедра не касаются пола.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- Высокий уровень: ноги разведены в единую линию, бедра касаются   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пола.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Гибкость спины.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Упражнение: мостик с позиции, лежа на спине.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Низкий уровень: учащийся не может поднять корпус вверх.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Средний уровень: учащийся поднимает корпус вверх, стопы и кисти рук находятся на исходных своих позициях.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-Высокий уровень: учащийся поднимает корпус вверх, свободно пододвигает кисти рук к стопам.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Данный комплекс упражнений служит контрольным для всех групп, независимо от уровня обучения и позволяет увидеть основной прогресс ребенка, занимающегося по данной программе.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4A8B6-0F09-4383-8578-C91CAF61BA1E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Стретчинг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– это система упражнений, основная цель которых растяжка связок и мышц, а также повышение гибкости тела. Название этой системы упражнений позаимствовано из английского языка: слово «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Stretch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 в переводе на русский язык означает «эластичность, растяжение». Растяжка (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стретчинг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)- важнейшая часть  тренировки для человека любого возраста, в том числе и для ребенка. Только эластичные, хорошо растянутые мышцы позволят ему легко двигаться, получать удовольствие от занятий физической культурой.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Игровой </a:t>
            </a:r>
            <a:r>
              <a:rPr lang="ru-RU" sz="1200" b="1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стретчинг</a:t>
            </a: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– это творческая деятельность , при которой дети живут в мире  образов, не менее реальных для них, чем окружающая  действительность.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Реализация игровых возможностей в целях оздоровления и развития ребёнка  составляет суть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стретчинга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Все занятия проводятся в виде сюжетно-ролевой или тематической игры, состоящей из взаимосвязанных ситуаций, заданий, упражнений.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Игровой метод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придаёт учебно-воспитательному процессу привлекательную форму, облегчает процесс запоминания и освоение упражнений, повышает эмоциональный фон занятий, способствует развитию мышления, воображения и творческих способностей ребёнка.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Эмоциональность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достигается не только музыкальным сопровождением, входящими в упражнения игрового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стретчинга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но и образными упражнениями, сюжетными композициями, которые отвечают возрастным особенностям дошкольников, склонных к подражанию, копированию действий человека и животных.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4A8B6-0F09-4383-8578-C91CAF61BA1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Цель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применения методики игрового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стретчинга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в оздоровительной работе с детьми - создание условий для всестороннего развития личности дошкольника, укрепления его здоровья, развития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опорно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двигательного аппарата, активизации и развития двигательной деятельности детей средствами игры.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Задачи.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Укрепление здоровья: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способствовать оптимизации роста и развития опорно-двигательного аппарата;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формировать правильную осанку;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содействовать профилактике плоскостопия;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содействовать развитию и функциональному совершенствованию органов дыхания, кровообращения, сердечнососудистой и нервной системы организма.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Совершенствование психомоторных способностей: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развивать мышечную силу, гибкость, выносливость,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проприоцептивную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чувствительность, скоростно-силовые и координационные способности;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содействовать развитию чувства ритма, музыкального слуха, памяти, внимания, умения согласовывать движения с музыкой;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формировать навыки выразительности, пластичности, грациозности и изящества движений;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развивать ручную умелость и мелкую моторику.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Развитие творческих и созидательных способностей занимающихся: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развивать мышление, воображение, находчивость и познавательную активность, расширять кругозор;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формировать навыки самостоятельного выражения движений под музыку;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воспитывать умения эмоционального выражения,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раскрепощённости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творчества в движениях;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развивать лидерство, инициативу, чувство товарищества, взаимопомощи и трудолюбия.</a:t>
            </a:r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4A8B6-0F09-4383-8578-C91CAF61BA1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4A8B6-0F09-4383-8578-C91CAF61BA1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Структура занятий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разработана в соответствии с требованиями  физиологии  и  гигиены  физических упражнений  и обусловлена закономерностями работоспособности и утомляемости организма ребёнка при физических нагрузках.      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4A8B6-0F09-4383-8578-C91CAF61BA1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Вводная часть (подготовительная)</a:t>
            </a:r>
            <a:endParaRPr lang="ru-RU" sz="105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Задачи: </a:t>
            </a:r>
            <a:endParaRPr lang="ru-RU" sz="105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подготовить организм ребёнка, его центральную нервную систему, различные функции к работе: разогреть мышцы, связки и суставы, создать психологический и эмоциональный настрой, сосредоточить внимание.</a:t>
            </a:r>
          </a:p>
          <a:p>
            <a:r>
              <a:rPr lang="ru-RU" sz="1200" b="1" i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Содержание подготовительной части: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игрогимнастика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(строевые,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общеразвивающие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упражнения);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-игровая ритмика, музыкально-подвижные игры малой интенсивности, игры на внимание;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игротанцы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(танцевальные шаги, элементы хореографии, ритмические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танцы-несложные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координации или хорошо изученные).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4A8B6-0F09-4383-8578-C91CAF61BA1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4A8B6-0F09-4383-8578-C91CAF61BA1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Основная часть.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Переходим к игровому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стретчигу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Задачи: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формировать двигательные умения и навыки (обучать новым упражнениям, закреплять старые); развивать двигательные способности: гибкость, мышечная сила, быстрота движений, ловкость, выносливость и др.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Содержание основной части - сюжетно-ролевая игра в виде: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b="1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заранее подготовленному на основе сказки сценарию (дети изображают сказочных персонажей, помогают героям сказок);</a:t>
            </a:r>
          </a:p>
          <a:p>
            <a:pPr algn="just"/>
            <a:r>
              <a:rPr lang="ru-RU" sz="1200" b="1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сказочных путешествий (в зоопарк, в лес, в джунгли, на необитаемый остров, в морское царство, на луну и т. д.);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фантазий, когда дети сами придумывают встречи с животными, насекомыми, людьми и т. д.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	Каждый сюжетный материал распределяется на два занятия.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первом – знакомство детей с новыми движениями, закрепление уже знакомых. На втором – совершенствование и точность выполнения упражнений, передача характерных особенностей образов. Все упражнения выполняются под соответствующую музыку. Музыкальное сопровождение при выполнении упражнений целесообразно исполнять на втором занятии.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4A8B6-0F09-4383-8578-C91CAF61BA1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одном занятии дети делают 4-6 упражнений (в первый год обучения), 8-10 упражнений (во второй и третий год) на различные группы мышц под спокойную музыку с включением мимических упражнений (удивление, страх, гнев, радость и т. д.).  Сюжет игры строится так, чтобы упражнения чередовались, была равномерная нагрузка на всё тело ребёнка.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упражнения выполняются ритмично, без рывков и чрезмерных усилий. Нагрузка регулируется количеством повторений упражнения, амплитудой движения.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каждом занятии используется  игра, сюжет, с точно рассчитанным временем  чередования упражнений и слушания сказки.   Дети учатся быстро переключать внимание, сделав упражнение, быстро садятся в позу для слушания. (Обязательно с прямой спиной). </a:t>
            </a:r>
          </a:p>
          <a:p>
            <a:pPr algn="just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одно занятие дети делают:   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4A8B6-0F09-4383-8578-C91CAF61BA1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246888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7" y="325621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00053"/>
            <a:ext cx="1981200" cy="394334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246888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246888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246888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246888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1571618"/>
            <a:ext cx="60297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ИГРОВОЙ СТРЕТЧИНГ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РАБОТЕ С ДЕТЬМИ 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СТАРШЕГО ДОШКОЛЬНОГО ВОЗРАСТА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14282" y="428611"/>
            <a:ext cx="86439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Курагинский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детский сад №7 «Рябинка» комбинированного вида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3857635"/>
            <a:ext cx="600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Подготовил: воспитатель по физической культуре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Гудкова Наталья Сергеевна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0210315_161647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000114"/>
            <a:ext cx="3920593" cy="3214710"/>
          </a:xfrm>
          <a:prstGeom prst="rect">
            <a:avLst/>
          </a:prstGeom>
        </p:spPr>
      </p:pic>
      <p:pic>
        <p:nvPicPr>
          <p:cNvPr id="8" name="Рисунок 7" descr="20210315_1617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8102" y="1000114"/>
            <a:ext cx="4062552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72"/>
            <a:ext cx="8001056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Основная часть.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Переходим к игровому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стретчигу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 algn="just">
              <a:lnSpc>
                <a:spcPct val="9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Содержание – сюжетно – ролевая игра в виде:</a:t>
            </a:r>
          </a:p>
          <a:p>
            <a:pPr marL="0" lvl="1" algn="just">
              <a:lnSpc>
                <a:spcPct val="9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Сказочных путешествий ( в зоопарк, в лес, в джунгли, на необитаемый остров, в морское царство, на Луну и т. д.).</a:t>
            </a:r>
          </a:p>
          <a:p>
            <a:pPr algn="just">
              <a:lnSpc>
                <a:spcPct val="9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Фантазий, когда дети сами придумывают встречи с животными, насекомыми, людьми и т. д.</a:t>
            </a:r>
          </a:p>
          <a:p>
            <a:pPr algn="just">
              <a:lnSpc>
                <a:spcPct val="9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заранее подготовленному на основе сказки сценарию  (дети изображают сказочных персонажей, помогают героям сказок).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72"/>
            <a:ext cx="37862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одном занятии дети делают 4-6 упражнений (в первый год обучения), 8-10 упражнений (во второй и третий год) на различные группы мышц под спокойную музыку с включением мимических упражнений (удивление, страх, гнев, радость и т. д.).</a:t>
            </a:r>
          </a:p>
        </p:txBody>
      </p:sp>
      <p:pic>
        <p:nvPicPr>
          <p:cNvPr id="3" name="Рисунок 2" descr="20210215_1622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428610"/>
            <a:ext cx="4286248" cy="1785950"/>
          </a:xfrm>
          <a:prstGeom prst="rect">
            <a:avLst/>
          </a:prstGeom>
        </p:spPr>
      </p:pic>
      <p:pic>
        <p:nvPicPr>
          <p:cNvPr id="5" name="Рисунок 4" descr="20210215_1549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357436"/>
            <a:ext cx="4314820" cy="17145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14612" y="4214824"/>
            <a:ext cx="4251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одно занятие дети делают: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28596" y="357172"/>
            <a:ext cx="8401080" cy="93979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2-3 упражнения для мышц живота путем прогиба назад;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2-3 упражнения для мышц спины путем наклона вперед</a:t>
            </a:r>
          </a:p>
        </p:txBody>
      </p:sp>
      <p:pic>
        <p:nvPicPr>
          <p:cNvPr id="3" name="Рисунок 2" descr="20210215_1535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14493"/>
            <a:ext cx="1857388" cy="2450121"/>
          </a:xfrm>
          <a:prstGeom prst="rect">
            <a:avLst/>
          </a:prstGeom>
        </p:spPr>
      </p:pic>
      <p:pic>
        <p:nvPicPr>
          <p:cNvPr id="4" name="Рисунок 3" descr="20210215_1533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214428"/>
            <a:ext cx="3045392" cy="1785950"/>
          </a:xfrm>
          <a:prstGeom prst="rect">
            <a:avLst/>
          </a:prstGeom>
        </p:spPr>
      </p:pic>
      <p:pic>
        <p:nvPicPr>
          <p:cNvPr id="6" name="Рисунок 5" descr="20210310_1557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3143254"/>
            <a:ext cx="3000396" cy="1617883"/>
          </a:xfrm>
          <a:prstGeom prst="rect">
            <a:avLst/>
          </a:prstGeom>
        </p:spPr>
      </p:pic>
      <p:pic>
        <p:nvPicPr>
          <p:cNvPr id="8" name="Рисунок 7" descr="20210303_1330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3132451"/>
            <a:ext cx="2744372" cy="1691257"/>
          </a:xfrm>
          <a:prstGeom prst="rect">
            <a:avLst/>
          </a:prstGeom>
        </p:spPr>
      </p:pic>
      <p:pic>
        <p:nvPicPr>
          <p:cNvPr id="9" name="Рисунок 8" descr="20210303_1328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94" y="1214428"/>
            <a:ext cx="3214678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34"/>
            <a:ext cx="46434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упражнение для укрепления позвоночника путем его поворотов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85734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2-3 упражнения для укрепления мышц спины и тазового пояса</a:t>
            </a:r>
          </a:p>
        </p:txBody>
      </p:sp>
      <p:pic>
        <p:nvPicPr>
          <p:cNvPr id="4" name="Рисунок 3" descr="20210224_161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1214428"/>
            <a:ext cx="2499858" cy="1750189"/>
          </a:xfrm>
          <a:prstGeom prst="rect">
            <a:avLst/>
          </a:prstGeom>
        </p:spPr>
      </p:pic>
      <p:pic>
        <p:nvPicPr>
          <p:cNvPr id="5" name="Рисунок 4" descr="20210301_1546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143254"/>
            <a:ext cx="3519249" cy="1671673"/>
          </a:xfrm>
          <a:prstGeom prst="rect">
            <a:avLst/>
          </a:prstGeom>
        </p:spPr>
      </p:pic>
      <p:pic>
        <p:nvPicPr>
          <p:cNvPr id="7" name="Рисунок 6" descr="20210310_1549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177425"/>
            <a:ext cx="3071834" cy="1601759"/>
          </a:xfrm>
          <a:prstGeom prst="rect">
            <a:avLst/>
          </a:prstGeom>
        </p:spPr>
      </p:pic>
      <p:pic>
        <p:nvPicPr>
          <p:cNvPr id="8" name="Рисунок 7" descr="20210315_1503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1214428"/>
            <a:ext cx="2323907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6"/>
            <a:ext cx="4071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1-2 упражнения для укрепления мышц ног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29190" y="357172"/>
            <a:ext cx="3422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1-2 упражнения для развития стоп</a:t>
            </a:r>
          </a:p>
        </p:txBody>
      </p:sp>
      <p:pic>
        <p:nvPicPr>
          <p:cNvPr id="5" name="Рисунок 4" descr="20210215_163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214428"/>
            <a:ext cx="3066708" cy="1754390"/>
          </a:xfrm>
          <a:prstGeom prst="rect">
            <a:avLst/>
          </a:prstGeom>
        </p:spPr>
      </p:pic>
      <p:pic>
        <p:nvPicPr>
          <p:cNvPr id="6" name="Рисунок 5" descr="20210301_161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071816"/>
            <a:ext cx="3051139" cy="1779933"/>
          </a:xfrm>
          <a:prstGeom prst="rect">
            <a:avLst/>
          </a:prstGeom>
        </p:spPr>
      </p:pic>
      <p:pic>
        <p:nvPicPr>
          <p:cNvPr id="7" name="Рисунок 6" descr="20210315_1512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214428"/>
            <a:ext cx="3430476" cy="1749517"/>
          </a:xfrm>
          <a:prstGeom prst="rect">
            <a:avLst/>
          </a:prstGeom>
        </p:spPr>
      </p:pic>
      <p:pic>
        <p:nvPicPr>
          <p:cNvPr id="8" name="Рисунок 7" descr="20210315_1513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3071816"/>
            <a:ext cx="3429024" cy="1766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428610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упражнение для развития плечевого пояса 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на равновесие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210303_1324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3" y="1285866"/>
            <a:ext cx="2343957" cy="3286148"/>
          </a:xfrm>
          <a:prstGeom prst="rect">
            <a:avLst/>
          </a:prstGeom>
        </p:spPr>
      </p:pic>
      <p:pic>
        <p:nvPicPr>
          <p:cNvPr id="5" name="Рисунок 4" descr="20210215_1617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285866"/>
            <a:ext cx="2709329" cy="1713380"/>
          </a:xfrm>
          <a:prstGeom prst="rect">
            <a:avLst/>
          </a:prstGeom>
        </p:spPr>
      </p:pic>
      <p:pic>
        <p:nvPicPr>
          <p:cNvPr id="6" name="Рисунок 5" descr="20210215_1539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0236" y="1285866"/>
            <a:ext cx="2260978" cy="3286148"/>
          </a:xfrm>
          <a:prstGeom prst="rect">
            <a:avLst/>
          </a:prstGeom>
        </p:spPr>
      </p:pic>
      <p:pic>
        <p:nvPicPr>
          <p:cNvPr id="7" name="Рисунок 6" descr="20210215_1545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3143254"/>
            <a:ext cx="3289033" cy="1648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0210301_1549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00048"/>
            <a:ext cx="6469902" cy="2786082"/>
          </a:xfrm>
          <a:prstGeom prst="rect">
            <a:avLst/>
          </a:prstGeom>
        </p:spPr>
      </p:pic>
      <p:pic>
        <p:nvPicPr>
          <p:cNvPr id="11" name="Рисунок 10" descr="20210315_151530(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293793"/>
            <a:ext cx="3865921" cy="2436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72"/>
            <a:ext cx="80010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Заключительная часть.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не решается задача восстановления организма после физических нагрузок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постепенный переход ребёнка к другим видам деятельности.</a:t>
            </a:r>
          </a:p>
          <a:p>
            <a:pPr marL="0" lvl="1" algn="just"/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Содержание: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релаксация в игровой форме;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игровые танцы;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музыкально-подвижные игры;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пальчиковая гимнастика;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игровой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подведение итогов занятия.</a:t>
            </a:r>
          </a:p>
        </p:txBody>
      </p:sp>
      <p:pic>
        <p:nvPicPr>
          <p:cNvPr id="3" name="Рисунок 2" descr="20210315_1519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000246"/>
            <a:ext cx="3794253" cy="2091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10315_1626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285866"/>
            <a:ext cx="4452969" cy="2428892"/>
          </a:xfrm>
          <a:prstGeom prst="rect">
            <a:avLst/>
          </a:prstGeom>
        </p:spPr>
      </p:pic>
      <p:pic>
        <p:nvPicPr>
          <p:cNvPr id="6" name="Рисунок 5" descr="20210315_1622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785800"/>
            <a:ext cx="3645513" cy="3429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34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Стретчинг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в переводе с английского языка - комплекс упражнений, основанный на растягивании связок и мышц, а также повышении гибкости тела.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00011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Игровой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стретчинг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специально подобранные упражнения на растяжку мышц, проводимые с детьми в игровой форме.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3071816"/>
            <a:ext cx="72152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Растяжка сопутствует нам всю жизнь. Рождение – это растяжка. Глубокий вдох, улыбка, любое движение тела – растяжка.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Растяжка – это гибкость, гибкость – это молодость, 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молодость – это здоровье, активность, хорошее настроение,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раскрепощенность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уверенность в себе.</a:t>
            </a:r>
          </a:p>
          <a:p>
            <a:pPr algn="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Е. И. Зуев</a:t>
            </a:r>
          </a:p>
        </p:txBody>
      </p:sp>
      <p:pic>
        <p:nvPicPr>
          <p:cNvPr id="6" name="Рисунок 5" descr="20210301_161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7" y="1643056"/>
            <a:ext cx="4271143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28610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принципы занятий игрового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стретчинга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28596" y="857238"/>
            <a:ext cx="4038600" cy="4000528"/>
          </a:xfrm>
          <a:prstGeom prst="rect">
            <a:avLst/>
          </a:prstGeom>
        </p:spPr>
        <p:txBody>
          <a:bodyPr/>
          <a:lstStyle/>
          <a:p>
            <a:pPr marL="6350" marR="0" lvl="0" indent="-6350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Наглядность.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Показ физических упражнений, образный рассказ, подражание, имитация известных детям движений.</a:t>
            </a:r>
          </a:p>
          <a:p>
            <a:pPr marL="6350" marR="0" lvl="0" indent="-6350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Доступность.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Обучение упражнениям от простого к сложному, от известного к неизвестному, учитывая степень подготовленности ребенка.</a:t>
            </a:r>
          </a:p>
          <a:p>
            <a:pPr marL="6350" marR="0" lvl="0" indent="-6350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Системность.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Регулярность занятий, повышение нагрузки, увеличение количества упражнений, усложнение техники их выполнения.  </a:t>
            </a:r>
          </a:p>
        </p:txBody>
      </p:sp>
      <p:pic>
        <p:nvPicPr>
          <p:cNvPr id="4" name="Рисунок 3" descr="P3140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1" y="928676"/>
            <a:ext cx="3357585" cy="1774716"/>
          </a:xfrm>
          <a:prstGeom prst="rect">
            <a:avLst/>
          </a:prstGeom>
        </p:spPr>
      </p:pic>
      <p:pic>
        <p:nvPicPr>
          <p:cNvPr id="5" name="Рисунок 4" descr="20210215_1537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786064"/>
            <a:ext cx="3362378" cy="2084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857238"/>
            <a:ext cx="4429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4.Закрепление навыков.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Многократное выполнение упражнений. Умение выполнять их самостоятельно, вне занятий.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Индивидуальный подход.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Учет особенностей возраста, особенностей каждого ребенка. Воспитание интереса к занятиям, активности ребенка.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Сознательность.       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Понимание пользы упражнений, потребность их выполнения в домашних условиях.</a:t>
            </a:r>
          </a:p>
        </p:txBody>
      </p:sp>
      <p:pic>
        <p:nvPicPr>
          <p:cNvPr id="3" name="Рисунок 2" descr="20210303_1308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6075" y="428610"/>
            <a:ext cx="3355108" cy="2071702"/>
          </a:xfrm>
          <a:prstGeom prst="rect">
            <a:avLst/>
          </a:prstGeom>
        </p:spPr>
      </p:pic>
      <p:pic>
        <p:nvPicPr>
          <p:cNvPr id="4" name="Рисунок 3" descr="20210310_1554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5" y="2816993"/>
            <a:ext cx="3357554" cy="1753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10301_155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72"/>
            <a:ext cx="3698245" cy="2087797"/>
          </a:xfrm>
          <a:prstGeom prst="rect">
            <a:avLst/>
          </a:prstGeom>
        </p:spPr>
      </p:pic>
      <p:pic>
        <p:nvPicPr>
          <p:cNvPr id="3" name="Рисунок 2" descr="20210301_1551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2500312"/>
            <a:ext cx="6494217" cy="2327054"/>
          </a:xfrm>
          <a:prstGeom prst="rect">
            <a:avLst/>
          </a:prstGeom>
        </p:spPr>
      </p:pic>
      <p:pic>
        <p:nvPicPr>
          <p:cNvPr id="4" name="Рисунок 3" descr="20210215_1534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57172"/>
            <a:ext cx="3803394" cy="2086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357172"/>
            <a:ext cx="6500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элементов игрового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стретчинга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других видах деятельности: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1442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физкультминутки;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совместная деятельность;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самостоятельная деятельность;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гимнастика после сна.</a:t>
            </a:r>
          </a:p>
        </p:txBody>
      </p:sp>
      <p:pic>
        <p:nvPicPr>
          <p:cNvPr id="4" name="Рисунок 3" descr="20210310_1457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3000378"/>
            <a:ext cx="2714644" cy="1653328"/>
          </a:xfrm>
          <a:prstGeom prst="rect">
            <a:avLst/>
          </a:prstGeom>
        </p:spPr>
      </p:pic>
      <p:pic>
        <p:nvPicPr>
          <p:cNvPr id="5" name="Рисунок 4" descr="20210310_1458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928940"/>
            <a:ext cx="2714644" cy="1731217"/>
          </a:xfrm>
          <a:prstGeom prst="rect">
            <a:avLst/>
          </a:prstGeom>
        </p:spPr>
      </p:pic>
      <p:pic>
        <p:nvPicPr>
          <p:cNvPr id="6" name="Рисунок 5" descr="20210310_1457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1142990"/>
            <a:ext cx="3464075" cy="1648161"/>
          </a:xfrm>
          <a:prstGeom prst="rect">
            <a:avLst/>
          </a:prstGeom>
        </p:spPr>
      </p:pic>
      <p:pic>
        <p:nvPicPr>
          <p:cNvPr id="7" name="Рисунок 6" descr="20210310_1459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3000378"/>
            <a:ext cx="2857520" cy="164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24"/>
            <a:ext cx="8143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pPr algn="ctr"/>
            <a:endParaRPr lang="ru-RU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Родительские собрания.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Консультации в информационном уголке.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Индивидуальные беседы.</a:t>
            </a:r>
          </a:p>
          <a:p>
            <a:pPr>
              <a:buFont typeface="Wingdings" pitchFamily="2" charset="2"/>
              <a:buChar char="ü"/>
            </a:pPr>
            <a:endParaRPr lang="ru-RU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педагогами</a:t>
            </a:r>
          </a:p>
          <a:p>
            <a:pPr algn="ctr"/>
            <a:endParaRPr lang="ru-RU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Индивидуальные и групповые консультации.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Открытые занятия.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029790"/>
            <a:ext cx="714380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Эффективность занятий игрового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стретчинга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определяется показателем общего состояния ребенка в конце года, его адаптацией к нагрузке, координацией движений, тонусом мышечной системы. Величина физической нагрузки каждого ребенка определяется врачом, а уровень физической подготовленности определяется тестами-заданиями руководителем физического воспитания.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34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</a:t>
            </a:r>
          </a:p>
          <a:p>
            <a:pPr algn="just">
              <a:tabLst>
                <a:tab pos="263525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практических навыков детей проводится в соответствии с ожидаемыми результатами программы. </a:t>
            </a:r>
          </a:p>
          <a:p>
            <a:pPr algn="just">
              <a:tabLst>
                <a:tab pos="26352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Форма проведения: выполнение контрольного комплекса упражнений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стретченгого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характера.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1857370"/>
          <a:ext cx="8093849" cy="3053456"/>
        </p:xfrm>
        <a:graphic>
          <a:graphicData uri="http://schemas.openxmlformats.org/drawingml/2006/table">
            <a:tbl>
              <a:tblPr/>
              <a:tblGrid>
                <a:gridCol w="1161309"/>
                <a:gridCol w="727452"/>
                <a:gridCol w="872942"/>
                <a:gridCol w="872942"/>
                <a:gridCol w="872942"/>
                <a:gridCol w="872942"/>
                <a:gridCol w="872942"/>
                <a:gridCol w="1018528"/>
                <a:gridCol w="821850"/>
              </a:tblGrid>
              <a:tr h="95944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Уровень развития (%)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Подвижность плечевого сустава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Подвижность тазобедренного сустава, эластичность мышц спины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Эластичность мышц ног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Гибкость спины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8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Н.г.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С.г.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Н.г.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С.г.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Н.г.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С.г.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Н.г.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С.г.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996">
                <a:tc>
                  <a:txBody>
                    <a:bodyPr/>
                    <a:lstStyle/>
                    <a:p>
                      <a:pPr marR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Высокий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69%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63%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25%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69%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996">
                <a:tc>
                  <a:txBody>
                    <a:bodyPr/>
                    <a:lstStyle/>
                    <a:p>
                      <a:pPr marR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Средний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56%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28%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45%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21%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30%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65%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71%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18%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836">
                <a:tc>
                  <a:txBody>
                    <a:bodyPr/>
                    <a:lstStyle/>
                    <a:p>
                      <a:pPr marR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Низкий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44%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55%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16%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70%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29%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13%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428596" y="214296"/>
          <a:ext cx="8215370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57158" y="2571750"/>
          <a:ext cx="842968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2214560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14480" y="500048"/>
            <a:ext cx="5678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игрового </a:t>
            </a:r>
            <a:r>
              <a:rPr lang="ru-RU" sz="2400" b="1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стретчинга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928676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основана на статичных растяжках мышц и суставно-связочного аппарата рук, ног, позвоночника, позволяющих предотвратить нарушение осанки и исправить её, оказывающих глубокое воздействие на весь организм.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Игра - ведущий вид деятельности дошкольника. Упражнения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стретчинга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носят имитационный   характер и выполняются по ходу сюжетно-ролевой игры, состоящей из взаимосвязанных игровых ситуаций, заданий, упражнений, подобранных таким образом, чтобы содействовать решению оздоровительных и развивающих задач.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00034" y="535768"/>
            <a:ext cx="821537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 для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всестороннего развития личности дошкольника, укрепления его здоровья, развития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опорно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двигательного аппарата, активизации и развития двигательной деятельности детей средствами игры.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F:\сегодня\Фото к педсовету\SAM_4769.JPG"/>
          <p:cNvPicPr>
            <a:picLocks noChangeAspect="1" noChangeArrowheads="1"/>
          </p:cNvPicPr>
          <p:nvPr/>
        </p:nvPicPr>
        <p:blipFill>
          <a:blip r:embed="rId3" cstate="print"/>
          <a:srcRect l="21004" b="8000"/>
          <a:stretch>
            <a:fillRect/>
          </a:stretch>
        </p:blipFill>
        <p:spPr bwMode="auto">
          <a:xfrm>
            <a:off x="1000100" y="2214560"/>
            <a:ext cx="2577047" cy="1875824"/>
          </a:xfrm>
          <a:prstGeom prst="rect">
            <a:avLst/>
          </a:prstGeom>
          <a:noFill/>
        </p:spPr>
      </p:pic>
      <p:pic>
        <p:nvPicPr>
          <p:cNvPr id="5" name="Рисунок 4" descr="SAM_41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3214692"/>
            <a:ext cx="2635563" cy="1513046"/>
          </a:xfrm>
          <a:prstGeom prst="rect">
            <a:avLst/>
          </a:prstGeom>
        </p:spPr>
      </p:pic>
      <p:pic>
        <p:nvPicPr>
          <p:cNvPr id="6" name="Picture 5" descr="F:\сегодня\Фото к педсовету\SAM_4772.JPG"/>
          <p:cNvPicPr>
            <a:picLocks noChangeAspect="1" noChangeArrowheads="1"/>
          </p:cNvPicPr>
          <p:nvPr/>
        </p:nvPicPr>
        <p:blipFill>
          <a:blip r:embed="rId5" cstate="print"/>
          <a:srcRect l="19035" b="8333"/>
          <a:stretch>
            <a:fillRect/>
          </a:stretch>
        </p:blipFill>
        <p:spPr bwMode="auto">
          <a:xfrm>
            <a:off x="6072198" y="2000246"/>
            <a:ext cx="2357454" cy="1694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00034" y="535768"/>
            <a:ext cx="82153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428610"/>
            <a:ext cx="828680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Укрепление осанки, улучшение физических качеств: координации, силы, общей выносливости, ловкости, гибкости, скорости, сочетания скорости и силы, равновесия.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Улучшение техники выполнения различных видов основных движений, оптимально возрастным нормам.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креативных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способностей в двигательной сфере.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чувства ритма и темпа, эмоциональной отзывчивости на музыку, согласования характера движений с настроением музыки.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Улучшение умственных способностей: внимания, быстроты реакции, памяти, воображения.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эмоциональной сферы, нравственно-волевых черт, коммуникативных способностей.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1604" y="535767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ЗНАЧЕНИЕ ИГРОВОГО СТРЕТЧИНГА</a:t>
            </a:r>
            <a:endParaRPr lang="ru-RU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214414" y="928676"/>
            <a:ext cx="6429420" cy="21431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увеличивается подвижность суставов;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мышцы становятся более эластичными и гибкими;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повышается общая двигательная активность;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упражнения направлены на формирование правильной осанки;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воспитываются выносливость и старательность.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imes New Roman" pitchFamily="18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imes New Roman" pitchFamily="18" charset="0"/>
              <a:cs typeface="Arial" charset="0"/>
            </a:endParaRPr>
          </a:p>
        </p:txBody>
      </p:sp>
      <p:pic>
        <p:nvPicPr>
          <p:cNvPr id="5" name="Рисунок 4" descr="20210215_1633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3" y="3000378"/>
            <a:ext cx="3860951" cy="1714512"/>
          </a:xfrm>
          <a:prstGeom prst="rect">
            <a:avLst/>
          </a:prstGeom>
        </p:spPr>
      </p:pic>
      <p:pic>
        <p:nvPicPr>
          <p:cNvPr id="7" name="Рисунок 6" descr="20210215_1542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5357818" y="2928940"/>
            <a:ext cx="3214678" cy="1808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357172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87313" algn="l"/>
                <a:tab pos="176213" algn="l"/>
              </a:tabLst>
            </a:pP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занятий по игровому </a:t>
            </a:r>
            <a:r>
              <a:rPr lang="ru-RU" sz="24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стретчингу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tabLst>
                <a:tab pos="87313" algn="l"/>
                <a:tab pos="176213" algn="l"/>
              </a:tabLst>
            </a:pP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 А. И. Назаровой) </a:t>
            </a:r>
            <a:endParaRPr lang="ru-RU" sz="2400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57158" y="1500180"/>
            <a:ext cx="828680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Упражнениями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стретчинга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можно заниматься индивидуально или в группе.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групповых занятиях учитываются возрастные особенности детей.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 проведения одного занятия составляет: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младшей группе – от 15-25 минут;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средней группе – от 20-30 минут;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старшем дошкольном возрасте – от 25-35 минут.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10301_1602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28610"/>
            <a:ext cx="3326302" cy="4258797"/>
          </a:xfrm>
          <a:prstGeom prst="rect">
            <a:avLst/>
          </a:prstGeom>
        </p:spPr>
      </p:pic>
      <p:pic>
        <p:nvPicPr>
          <p:cNvPr id="3" name="Рисунок 2" descr="20210224_1622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857238"/>
            <a:ext cx="4500594" cy="3373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34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 игрового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стретчинга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состоят из трех частей, сочетающие динамические и статические формы работы мышц под музыкальное сопровождение.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500180"/>
            <a:ext cx="42148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1" indent="11113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Вводная часть (подготовительная)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82563" lvl="1" indent="11113"/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Содержание: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Упражнения игровой ритмики</a:t>
            </a:r>
          </a:p>
          <a:p>
            <a:pPr marL="533400" indent="-5334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Танцевальные упражнения</a:t>
            </a:r>
          </a:p>
          <a:p>
            <a:pPr marL="533400" indent="-5334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Упражнения на внимание и координацию движений</a:t>
            </a:r>
          </a:p>
          <a:p>
            <a:pPr marL="182563" lvl="1" indent="11113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82563" lvl="1" indent="11113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210315_1607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1785932"/>
            <a:ext cx="4669536" cy="2320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1243</TotalTime>
  <Words>1731</Words>
  <PresentationFormat>Экран (16:9)</PresentationFormat>
  <Paragraphs>271</Paragraphs>
  <Slides>28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147</cp:revision>
  <dcterms:created xsi:type="dcterms:W3CDTF">2021-02-07T09:46:40Z</dcterms:created>
  <dcterms:modified xsi:type="dcterms:W3CDTF">2021-03-16T03:38:24Z</dcterms:modified>
</cp:coreProperties>
</file>