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1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3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86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8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90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3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88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7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4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0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9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6159A9-4383-476B-B08E-38E75EA0B099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BF5E3D-433D-4AE6-83BA-D7F47730A6B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2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0;&#1072;&#1083;&#1077;&#1085;&#1076;&#1072;&#1088;&#1100;%20&#1089;&#1086;&#1073;&#1099;&#1090;&#1080;&#1081;%20&#1080;%20&#1102;&#1073;&#1080;&#1083;&#1077;&#1081;&#1085;&#1099;&#1093;%20&#1076;&#1072;&#1090;%2023-24.pdf" TargetMode="External"/><Relationship Id="rId2" Type="http://schemas.openxmlformats.org/officeDocument/2006/relationships/hyperlink" Target="&#1050;&#1072;&#1083;&#1077;&#1085;&#1076;&#1072;&#1088;&#1100;%2023-2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stur.ru/guide/kraevedenie/geroi_nashego_vremen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8;&#1080;&#1090;&#1077;&#1088;&#1080;&#1080;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РМО педагогов-организаторов и </a:t>
            </a:r>
            <a:r>
              <a:rPr lang="ru-RU" dirty="0" err="1" smtClean="0"/>
              <a:t>зам.директоров</a:t>
            </a:r>
            <a:r>
              <a:rPr lang="ru-RU" dirty="0" smtClean="0"/>
              <a:t> по ВР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25.08.2023 </a:t>
            </a:r>
            <a:r>
              <a:rPr lang="ru-RU" dirty="0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193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Календарно-тематический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</a:t>
            </a:r>
            <a:r>
              <a:rPr lang="ru-RU" sz="2400" dirty="0" smtClean="0"/>
              <a:t>Календарный </a:t>
            </a:r>
            <a:r>
              <a:rPr lang="ru-RU" sz="2400" dirty="0"/>
              <a:t>план составляется на каждый уровень. </a:t>
            </a:r>
            <a:endParaRPr lang="ru-RU" sz="2400" dirty="0" smtClean="0"/>
          </a:p>
          <a:p>
            <a:r>
              <a:rPr lang="ru-RU" sz="2400" dirty="0" smtClean="0"/>
              <a:t>- Календарь </a:t>
            </a:r>
            <a:r>
              <a:rPr lang="ru-RU" sz="2400" dirty="0"/>
              <a:t>памятных дат и событий представлен в ФОП. </a:t>
            </a:r>
            <a:r>
              <a:rPr lang="ru-RU" sz="2400" dirty="0" smtClean="0"/>
              <a:t>(</a:t>
            </a:r>
            <a:r>
              <a:rPr lang="ru-RU" sz="2400" dirty="0" smtClean="0">
                <a:hlinkClick r:id="rId2" action="ppaction://hlinkfile"/>
              </a:rPr>
              <a:t>перечень мероприятий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3" action="ppaction://hlinkfile"/>
              </a:rPr>
              <a:t>календарь событий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- При </a:t>
            </a:r>
            <a:r>
              <a:rPr lang="ru-RU" sz="2400" dirty="0"/>
              <a:t>составлении плана ориентироваться на событийный подход. </a:t>
            </a:r>
            <a:endParaRPr lang="ru-RU" sz="2400" dirty="0" smtClean="0"/>
          </a:p>
          <a:p>
            <a:r>
              <a:rPr lang="ru-RU" sz="2400" dirty="0" smtClean="0"/>
              <a:t>- Предусмотреть </a:t>
            </a:r>
            <a:r>
              <a:rPr lang="ru-RU" sz="2400" dirty="0"/>
              <a:t>мероприятия по обучению информационной безопасности, мероприятия по краеведению. </a:t>
            </a:r>
            <a:endParaRPr lang="ru-RU" sz="2400" dirty="0" smtClean="0"/>
          </a:p>
          <a:p>
            <a:r>
              <a:rPr lang="ru-RU" sz="2400" dirty="0" smtClean="0"/>
              <a:t>- Обязательно </a:t>
            </a:r>
            <a:r>
              <a:rPr lang="ru-RU" sz="2400" dirty="0"/>
              <a:t>на сайте публиковать документы, подтверждающие проведение мероприятий. </a:t>
            </a:r>
            <a:endParaRPr lang="ru-RU" sz="2400" dirty="0" smtClean="0"/>
          </a:p>
          <a:p>
            <a:r>
              <a:rPr lang="ru-RU" sz="2400" dirty="0" smtClean="0"/>
              <a:t>- Среди </a:t>
            </a:r>
            <a:r>
              <a:rPr lang="ru-RU" sz="2400" dirty="0"/>
              <a:t>обязательных мероприятий будут классные часы «Разговоры о важном», церемония поднятия флага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 Включить в раздел «Профилактика и безопасность» мероприятия, разъясняющие опасность приобретения в интернет-магазинах </a:t>
            </a:r>
            <a:r>
              <a:rPr lang="ru-RU" sz="2400" dirty="0" err="1" smtClean="0"/>
              <a:t>БАДов</a:t>
            </a:r>
            <a:r>
              <a:rPr lang="ru-RU" sz="240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66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549" y="211202"/>
            <a:ext cx="10409170" cy="1356342"/>
          </a:xfrm>
        </p:spPr>
        <p:txBody>
          <a:bodyPr/>
          <a:lstStyle/>
          <a:p>
            <a:r>
              <a:rPr lang="ru-RU" dirty="0" smtClean="0"/>
              <a:t>Ключевые показатели системы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4549" y="1718268"/>
            <a:ext cx="9615349" cy="4572000"/>
          </a:xfrm>
        </p:spPr>
        <p:txBody>
          <a:bodyPr>
            <a:noAutofit/>
          </a:bodyPr>
          <a:lstStyle/>
          <a:p>
            <a:r>
              <a:rPr lang="ru-RU" sz="2400" dirty="0"/>
              <a:t>в 100 % школ есть школьный театр (15)</a:t>
            </a:r>
          </a:p>
          <a:p>
            <a:r>
              <a:rPr lang="ru-RU" sz="2400" dirty="0"/>
              <a:t>- в 100 % школ есть школьный музей (2)</a:t>
            </a:r>
          </a:p>
          <a:p>
            <a:r>
              <a:rPr lang="ru-RU" sz="2400" dirty="0"/>
              <a:t>- в 100 % школ есть школьный спортивный клуб</a:t>
            </a:r>
          </a:p>
          <a:p>
            <a:r>
              <a:rPr lang="ru-RU" sz="2400" dirty="0"/>
              <a:t>- в 100% школ актуализирована рабочая программа воспитания с учетом личностных результатов и ценностно-событийного подхода.</a:t>
            </a:r>
          </a:p>
          <a:p>
            <a:r>
              <a:rPr lang="ru-RU" sz="2400" dirty="0"/>
              <a:t>- в школах развиваются детские общественные объединения</a:t>
            </a:r>
          </a:p>
          <a:p>
            <a:r>
              <a:rPr lang="ru-RU" sz="2400" dirty="0"/>
              <a:t>- в школах введены ставки советника по воспитанию, созданы центры детских инициатив и штабы воспитательной работы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04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789005"/>
              </p:ext>
            </p:extLst>
          </p:nvPr>
        </p:nvGraphicFramePr>
        <p:xfrm>
          <a:off x="3146162" y="0"/>
          <a:ext cx="5656193" cy="7611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DF" r:id="rId3" imgW="0" imgH="360" progId="FoxitPhantomPDF.Document">
                  <p:embed/>
                </p:oleObj>
              </mc:Choice>
              <mc:Fallback>
                <p:oleObj name="PDF" r:id="rId3" imgW="0" imgH="360" progId="FoxitPhantomPDF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6162" y="0"/>
                        <a:ext cx="5656193" cy="7611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732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599" y="307218"/>
            <a:ext cx="8534400" cy="1507067"/>
          </a:xfrm>
        </p:spPr>
        <p:txBody>
          <a:bodyPr/>
          <a:lstStyle/>
          <a:p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599" y="1814286"/>
            <a:ext cx="8534400" cy="44156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Целевые показатели в соответствии с ФГОС, ФООП, актуальными задачами воспитательной системы школы. </a:t>
            </a:r>
          </a:p>
          <a:p>
            <a:r>
              <a:rPr lang="ru-RU" sz="3200" dirty="0" smtClean="0"/>
              <a:t>Учитывать результаты диагностики личностных результатов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424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97170"/>
            <a:ext cx="8534400" cy="1059358"/>
          </a:xfrm>
        </p:spPr>
        <p:txBody>
          <a:bodyPr/>
          <a:lstStyle/>
          <a:p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175657"/>
            <a:ext cx="9735929" cy="52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Обязательные модули:</a:t>
            </a:r>
          </a:p>
          <a:p>
            <a:r>
              <a:rPr lang="ru-RU" dirty="0"/>
              <a:t>- урочная деятельность</a:t>
            </a:r>
          </a:p>
          <a:p>
            <a:r>
              <a:rPr lang="ru-RU" dirty="0"/>
              <a:t>- внеурочная деятельность</a:t>
            </a:r>
          </a:p>
          <a:p>
            <a:r>
              <a:rPr lang="ru-RU" dirty="0"/>
              <a:t>- классное </a:t>
            </a:r>
            <a:r>
              <a:rPr lang="ru-RU" dirty="0" smtClean="0"/>
              <a:t>руководство (курс «Разговоры о важном»)</a:t>
            </a:r>
            <a:endParaRPr lang="ru-RU" dirty="0"/>
          </a:p>
          <a:p>
            <a:r>
              <a:rPr lang="ru-RU" dirty="0"/>
              <a:t>- основные школьные дела</a:t>
            </a:r>
          </a:p>
          <a:p>
            <a:r>
              <a:rPr lang="ru-RU" dirty="0"/>
              <a:t>- внешкольные мероприятия</a:t>
            </a:r>
          </a:p>
          <a:p>
            <a:r>
              <a:rPr lang="ru-RU" dirty="0"/>
              <a:t>- организация предметно-пространственной среды</a:t>
            </a:r>
          </a:p>
          <a:p>
            <a:r>
              <a:rPr lang="ru-RU" dirty="0"/>
              <a:t>- взаимодействие с родителями</a:t>
            </a:r>
          </a:p>
          <a:p>
            <a:r>
              <a:rPr lang="ru-RU" dirty="0"/>
              <a:t>- самоуправление</a:t>
            </a:r>
          </a:p>
          <a:p>
            <a:r>
              <a:rPr lang="ru-RU" dirty="0"/>
              <a:t>- профилактика и безопасность</a:t>
            </a:r>
          </a:p>
          <a:p>
            <a:r>
              <a:rPr lang="ru-RU" dirty="0"/>
              <a:t>- социальное партнерство</a:t>
            </a:r>
          </a:p>
          <a:p>
            <a:r>
              <a:rPr lang="ru-RU" dirty="0"/>
              <a:t>- </a:t>
            </a:r>
            <a:r>
              <a:rPr lang="ru-RU" dirty="0" smtClean="0"/>
              <a:t>профориентация (курс «Россия – мои горизонты», проект «Билет в будущее», «</a:t>
            </a:r>
            <a:r>
              <a:rPr lang="ru-RU" dirty="0" err="1" smtClean="0"/>
              <a:t>Проектория</a:t>
            </a:r>
            <a:r>
              <a:rPr lang="ru-RU" dirty="0" smtClean="0"/>
              <a:t>»).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9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Содержательный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443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Обратить внимание:</a:t>
            </a:r>
          </a:p>
          <a:p>
            <a:r>
              <a:rPr lang="ru-RU" dirty="0" smtClean="0"/>
              <a:t>- уклад школы именно своей школы;</a:t>
            </a:r>
          </a:p>
          <a:p>
            <a:r>
              <a:rPr lang="ru-RU" dirty="0" smtClean="0"/>
              <a:t>- включить в программу модули: «школьный театр», «школьный музей», «школьный спортивный клуб», «детские общественные объединения»;</a:t>
            </a:r>
          </a:p>
          <a:p>
            <a:r>
              <a:rPr lang="ru-RU" dirty="0" smtClean="0"/>
              <a:t>- сделать акцент на воспитательные практики;</a:t>
            </a:r>
          </a:p>
          <a:p>
            <a:r>
              <a:rPr lang="ru-RU" dirty="0" smtClean="0"/>
              <a:t>- в модуль «Классное руководство» включить курс «Разговоры о важном» (</a:t>
            </a:r>
            <a:r>
              <a:rPr lang="en-US" dirty="0"/>
              <a:t>https://razgovor.edsoo.ru/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в модуле «Детские общественные объединения»  прописать РДДМ, «Орлята России», «Юнармия»;</a:t>
            </a:r>
          </a:p>
          <a:p>
            <a:r>
              <a:rPr lang="ru-RU" dirty="0" smtClean="0"/>
              <a:t>- в модуле «Ключевые общешкольные дела» указать церемонию поднятия флага, курс «Разговоры о важном»;</a:t>
            </a:r>
          </a:p>
          <a:p>
            <a:r>
              <a:rPr lang="ru-RU" dirty="0" smtClean="0"/>
              <a:t>- В модуле «Организация предметно-пространственной среды» предусмотреть экспозиции и выставки, посвященные СВО (</a:t>
            </a:r>
            <a:r>
              <a:rPr lang="en-US" dirty="0" smtClean="0">
                <a:hlinkClick r:id="rId2"/>
              </a:rPr>
              <a:t>https://www.krstur.ru/guide/kraevedenie/geroi_nashego_vremeni/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Наполнение модуля «Профориентация» в связи с введением единой профориентационной модели.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65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Обратить внимание на: </a:t>
            </a:r>
          </a:p>
          <a:p>
            <a:pPr>
              <a:buFontTx/>
              <a:buChar char="-"/>
            </a:pPr>
            <a:r>
              <a:rPr lang="ru-RU" sz="2400" dirty="0" smtClean="0"/>
              <a:t>Требования к условиям работы с обучающимися с особыми образовательными потребностями;</a:t>
            </a:r>
          </a:p>
          <a:p>
            <a:pPr>
              <a:buFontTx/>
              <a:buChar char="-"/>
            </a:pPr>
            <a:r>
              <a:rPr lang="ru-RU" sz="2400" dirty="0" smtClean="0"/>
              <a:t>Систему поощрения социальной успешности обучающихся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848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воспитательного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 Результаты воспитания, социализации и саморазвития обучающихся</a:t>
            </a:r>
          </a:p>
          <a:p>
            <a:r>
              <a:rPr lang="ru-RU" sz="2800" dirty="0"/>
              <a:t>2. Состояние совместной деятельности обучающихся и взрослых</a:t>
            </a:r>
          </a:p>
          <a:p>
            <a:r>
              <a:rPr lang="ru-RU" sz="2800" dirty="0"/>
              <a:t>3. Самодиагностика по критериям школы </a:t>
            </a:r>
            <a:r>
              <a:rPr lang="ru-RU" sz="2800" dirty="0" err="1" smtClean="0"/>
              <a:t>Минпросвещения</a:t>
            </a:r>
            <a:r>
              <a:rPr lang="ru-RU" sz="2800" dirty="0" smtClean="0"/>
              <a:t> России (</a:t>
            </a:r>
            <a:r>
              <a:rPr lang="ru-RU" sz="2800" dirty="0" smtClean="0">
                <a:hlinkClick r:id="rId2" action="ppaction://hlinkfile"/>
              </a:rPr>
              <a:t>критерии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279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</a:t>
            </a:r>
            <a:r>
              <a:rPr lang="ru-RU" dirty="0" smtClean="0"/>
              <a:t>ля диагностики результатов </a:t>
            </a:r>
            <a:r>
              <a:rPr lang="ru-RU" dirty="0"/>
              <a:t>воспитания, социализации и саморазвития </a:t>
            </a:r>
            <a:r>
              <a:rPr lang="ru-RU" dirty="0" smtClean="0"/>
              <a:t>обучающихся </a:t>
            </a:r>
          </a:p>
          <a:p>
            <a:r>
              <a:rPr lang="ru-RU" dirty="0" smtClean="0"/>
              <a:t>- взять </a:t>
            </a:r>
            <a:r>
              <a:rPr lang="ru-RU" dirty="0"/>
              <a:t>для начальной школы </a:t>
            </a:r>
            <a:r>
              <a:rPr lang="ru-RU" dirty="0" smtClean="0"/>
              <a:t>методику </a:t>
            </a:r>
            <a:r>
              <a:rPr lang="ru-RU" dirty="0"/>
              <a:t>Капустиной по оценке уровня воспитанности школьников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</a:t>
            </a:r>
            <a:r>
              <a:rPr lang="ru-RU" dirty="0"/>
              <a:t>для 5-11 классов взять методику диагностики личностных результатов, разработанную специалистами </a:t>
            </a:r>
            <a:r>
              <a:rPr lang="ru-RU" dirty="0" smtClean="0"/>
              <a:t>ИПК:</a:t>
            </a:r>
          </a:p>
          <a:p>
            <a:r>
              <a:rPr lang="ru-RU" dirty="0" smtClean="0"/>
              <a:t>Мотивация – 5, 7, 9, 11 класс</a:t>
            </a:r>
          </a:p>
          <a:p>
            <a:r>
              <a:rPr lang="ru-RU" dirty="0" smtClean="0"/>
              <a:t>Профориентация – 7-11 классы</a:t>
            </a:r>
          </a:p>
          <a:p>
            <a:r>
              <a:rPr lang="ru-RU" dirty="0" smtClean="0"/>
              <a:t>Самооценка – 5-11 классы</a:t>
            </a:r>
          </a:p>
          <a:p>
            <a:r>
              <a:rPr lang="ru-RU" dirty="0" smtClean="0"/>
              <a:t>Ценностные ориентации – 6-11 классы</a:t>
            </a:r>
          </a:p>
          <a:p>
            <a:r>
              <a:rPr lang="ru-RU" dirty="0" smtClean="0"/>
              <a:t>Периодичность проведения диагностики: 2 раза в год (сентябрь, апрель)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96975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603</TotalTime>
  <Words>526</Words>
  <Application>Microsoft Office PowerPoint</Application>
  <PresentationFormat>Широкоэкранный</PresentationFormat>
  <Paragraphs>60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Ретро</vt:lpstr>
      <vt:lpstr>PDF</vt:lpstr>
      <vt:lpstr>РМО педагогов-организаторов и зам.директоров по ВР</vt:lpstr>
      <vt:lpstr>Ключевые показатели системы воспитания</vt:lpstr>
      <vt:lpstr>Презентация PowerPoint</vt:lpstr>
      <vt:lpstr>Целевой раздел</vt:lpstr>
      <vt:lpstr>Содержательный раздел</vt:lpstr>
      <vt:lpstr>Содержательный раздел</vt:lpstr>
      <vt:lpstr>Организационный раздел</vt:lpstr>
      <vt:lpstr>Анализ воспитательного процесса</vt:lpstr>
      <vt:lpstr>Предложения:</vt:lpstr>
      <vt:lpstr>Календарно-тематический план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РМО педагогов-организаторов и зам.директоров по ВР</dc:title>
  <dc:creator>Berezina</dc:creator>
  <cp:lastModifiedBy>Berezina</cp:lastModifiedBy>
  <cp:revision>20</cp:revision>
  <dcterms:created xsi:type="dcterms:W3CDTF">2023-08-21T02:39:43Z</dcterms:created>
  <dcterms:modified xsi:type="dcterms:W3CDTF">2023-08-25T01:30:15Z</dcterms:modified>
</cp:coreProperties>
</file>