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9.jpeg" ContentType="image/jpeg"/>
  <Override PartName="/ppt/media/image11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13.png" ContentType="image/png"/>
  <Override PartName="/ppt/media/image7.jpeg" ContentType="image/jpeg"/>
  <Override PartName="/ppt/media/image20.png" ContentType="image/png"/>
  <Override PartName="/ppt/media/image6.jpeg" ContentType="image/jpeg"/>
  <Override PartName="/ppt/media/image22.jpeg" ContentType="image/jpeg"/>
  <Override PartName="/ppt/media/image17.jpeg" ContentType="image/jpeg"/>
  <Override PartName="/ppt/media/image21.jpeg" ContentType="image/jpeg"/>
  <Override PartName="/ppt/media/image16.jpeg" ContentType="image/jpeg"/>
  <Override PartName="/ppt/media/image19.jpeg" ContentType="image/jpeg"/>
  <Override PartName="/ppt/media/image18.jpeg" ContentType="image/jpeg"/>
  <Override PartName="/ppt/media/image15.jpeg" ContentType="image/jpeg"/>
  <Override PartName="/ppt/media/image14.jpeg" ContentType="image/jpeg"/>
  <Override PartName="/ppt/media/image1.png" ContentType="image/png"/>
  <Override PartName="/ppt/media/image3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1C7FEC8-AA99-4DA3-8BB6-D32019412D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4F3175-F017-4978-9B36-FBD1F08C97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7E8597-28AE-489B-88BA-FCEF44A1920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355678-D351-4D2B-AD5E-8C5D454D543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E671C9-0D66-4B10-99AE-3EBC6AB8B7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D65F3BE-626F-446E-A62B-E5799747C0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46C54B-297C-4151-94DD-FB03849F664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EA3FED-4EE6-41A2-BC9F-7F5EBFC8B2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B9AECCF-070B-4B08-9AE6-775611DE11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5D637F-52C0-4FA3-BFF7-4F5D4FAD9C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D1E53E0-F3B4-4E4C-A093-12CD08BC1F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52CAFA-6CE6-4ED3-92B9-B457E5BFA7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17E48F8-9F01-46DA-868A-77E36D046E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BB4894-D2A7-46C0-85CC-E21366F2FB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F9CFEFD-0560-44D1-AF4B-779E465C68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8634B17-5E22-480B-827C-211AAA35988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85C5458-063B-4271-8BF6-F16FCD6E63F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64B6DD-B05E-49EE-B386-393B64EA16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3A31DA-A4DE-48F7-83E4-3CC431F8F66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DB2A45-9AB2-4274-8BFC-8B10C55038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749767-3B62-40EF-95A6-AF078395E25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A099F85-F69F-408F-B99D-62F1C3602B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16B186-96FC-4026-8CA6-56EA34CDAF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E07E57-7673-439F-98FA-209D9838C6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000000"/>
                </a:solidFill>
                <a:latin typeface="Lucida Sans"/>
              </a:rPr>
              <a:t>Образец заголовка</a:t>
            </a:r>
            <a:endParaRPr b="0" lang="ru-RU" sz="4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6D7438-8D89-45B4-BA54-B0E0643C6579}" type="slidenum"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Click to edit the outline text format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</a:rPr>
              <a:t>Second Outline Level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Third Outline Level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Fourth Outline Level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Fifth Outline Level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Sixth Outline Level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Seventh Outline Level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Образец заголовка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-41148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Образец текста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8680" indent="-2833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b="0" lang="ru-RU" sz="2400" spc="-1" strike="noStrike">
                <a:solidFill>
                  <a:srgbClr val="ffffff"/>
                </a:solidFill>
                <a:latin typeface="Book Antiqua"/>
              </a:rPr>
              <a:t>Второй уровень</a:t>
            </a: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lvl="2" marL="1134000" indent="-22860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</a:rPr>
              <a:t>Третий уровень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lvl="3" marL="1353240" indent="-1828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 3" charset="2"/>
              <a:buChar char="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Четвертый уровень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1545480" indent="-1828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 2" charset="2"/>
              <a:buChar char="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Пятый уровень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bcbcbc"/>
                </a:solidFill>
                <a:latin typeface="Book Antiqu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C74D964-5469-4537-8B14-D7C788F95BA9}" type="slidenum"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95640" y="2277000"/>
            <a:ext cx="8229240" cy="18284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b">
            <a:normAutofit fontScale="81000"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800" spc="-1" strike="noStrike" cap="all">
                <a:solidFill>
                  <a:srgbClr val="000000"/>
                </a:solidFill>
                <a:latin typeface="Lucida Sans"/>
              </a:rPr>
              <a:t>Секреты говорящей среды. </a:t>
            </a:r>
            <a:br>
              <a:rPr sz="4800"/>
            </a:br>
            <a:r>
              <a:rPr b="1" lang="ru-RU" sz="4800" spc="-1" strike="noStrike" cap="all">
                <a:solidFill>
                  <a:srgbClr val="000000"/>
                </a:solidFill>
                <a:latin typeface="Lucida Sans"/>
              </a:rPr>
              <a:t>Новый взгляд на РППС детского сада</a:t>
            </a:r>
            <a:endParaRPr b="0" lang="ru-RU" sz="4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0" y="5229360"/>
            <a:ext cx="4168080" cy="12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6000"/>
          </a:bodyPr>
          <a:p>
            <a:pPr indent="0" algn="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Калачёва В.Н.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МБДОУ Курагинский детский сад № 15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Игровые маркеры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04" name="Picture 2" descr="C:\Users\Хамзат\Desktop\АОП 2022\эмоционалка\20220414_170224.jpg"/>
          <p:cNvPicPr/>
          <p:nvPr/>
        </p:nvPicPr>
        <p:blipFill>
          <a:blip r:embed="rId1"/>
          <a:stretch/>
        </p:blipFill>
        <p:spPr>
          <a:xfrm>
            <a:off x="763560" y="1600200"/>
            <a:ext cx="7616520" cy="470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 rot="10958400">
            <a:off x="457560" y="2103480"/>
            <a:ext cx="8229240" cy="370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1" lang="ru-RU" sz="4100" spc="-1" strike="noStrike">
              <a:solidFill>
                <a:srgbClr val="ffbf90"/>
              </a:solidFill>
              <a:latin typeface="Lucida Sans"/>
            </a:endParaRPr>
          </a:p>
        </p:txBody>
      </p:sp>
      <p:pic>
        <p:nvPicPr>
          <p:cNvPr id="107" name="Picture 6" descr="http://xn---15-5cdph0an4akcq2bj.xn--p1ai/img/17441676_1600/image.jpg"/>
          <p:cNvPicPr/>
          <p:nvPr/>
        </p:nvPicPr>
        <p:blipFill>
          <a:blip r:embed="rId1"/>
          <a:stretch/>
        </p:blipFill>
        <p:spPr>
          <a:xfrm>
            <a:off x="539640" y="1412640"/>
            <a:ext cx="3531600" cy="487620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2" descr="http://xn---15-5cdph0an4akcq2bj.xn--p1ai/img/17441674_1600/image.jpg"/>
          <p:cNvPicPr/>
          <p:nvPr/>
        </p:nvPicPr>
        <p:blipFill>
          <a:blip r:embed="rId2"/>
          <a:stretch/>
        </p:blipFill>
        <p:spPr>
          <a:xfrm>
            <a:off x="5004000" y="1412640"/>
            <a:ext cx="3659400" cy="487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Творчество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10" name="Picture 2" descr="C:\Users\Хамзат\Desktop\ОТЧЕТ ПРОдеей\image (11).jpg"/>
          <p:cNvPicPr/>
          <p:nvPr/>
        </p:nvPicPr>
        <p:blipFill>
          <a:blip r:embed="rId1"/>
          <a:stretch/>
        </p:blipFill>
        <p:spPr>
          <a:xfrm>
            <a:off x="179640" y="1340640"/>
            <a:ext cx="3240000" cy="518436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3" descr=""/>
          <p:cNvPicPr/>
          <p:nvPr/>
        </p:nvPicPr>
        <p:blipFill>
          <a:blip r:embed="rId2"/>
          <a:stretch/>
        </p:blipFill>
        <p:spPr>
          <a:xfrm rot="10800000">
            <a:off x="3564360" y="1341000"/>
            <a:ext cx="5325840" cy="309600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4" descr=""/>
          <p:cNvPicPr/>
          <p:nvPr/>
        </p:nvPicPr>
        <p:blipFill>
          <a:blip r:embed="rId3"/>
          <a:stretch/>
        </p:blipFill>
        <p:spPr>
          <a:xfrm>
            <a:off x="4068720" y="4581000"/>
            <a:ext cx="4316040" cy="211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Деловые хлопоты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14" name="Picture 2" descr="C:\Users\Хамзат\Desktop\АОП 2022\эмоционалка\14-04-2022_19-57-31\Screenshot_20220414-235544_Drive.jpg"/>
          <p:cNvPicPr/>
          <p:nvPr/>
        </p:nvPicPr>
        <p:blipFill>
          <a:blip r:embed="rId1"/>
          <a:srcRect l="3990" t="27331" r="-3990" b="44478"/>
          <a:stretch/>
        </p:blipFill>
        <p:spPr>
          <a:xfrm>
            <a:off x="1143000" y="1806840"/>
            <a:ext cx="6857640" cy="429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Линейный календарь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16" name="Picture 2" descr="C:\Users\Хамзат\Desktop\ОТЧЕТ ПРОдеей\image (10).jpg"/>
          <p:cNvPicPr/>
          <p:nvPr/>
        </p:nvPicPr>
        <p:blipFill>
          <a:blip r:embed="rId1"/>
          <a:srcRect l="0" t="510" r="0" b="57024"/>
          <a:stretch/>
        </p:blipFill>
        <p:spPr>
          <a:xfrm>
            <a:off x="251640" y="1296000"/>
            <a:ext cx="8424720" cy="223164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3" descr=""/>
          <p:cNvPicPr/>
          <p:nvPr/>
        </p:nvPicPr>
        <p:blipFill>
          <a:blip r:embed="rId2"/>
          <a:stretch/>
        </p:blipFill>
        <p:spPr>
          <a:xfrm rot="10800000">
            <a:off x="1165320" y="3717720"/>
            <a:ext cx="6386400" cy="287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Детские доклады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19" name="Picture 2" descr="http://xn---15-5cdph0an4akcq2bj.xn--p1ai/img/24238599_1600/image.jpg"/>
          <p:cNvPicPr/>
          <p:nvPr/>
        </p:nvPicPr>
        <p:blipFill>
          <a:blip r:embed="rId1"/>
          <a:stretch/>
        </p:blipFill>
        <p:spPr>
          <a:xfrm>
            <a:off x="467640" y="1314000"/>
            <a:ext cx="3240000" cy="496836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4" descr=""/>
          <p:cNvPicPr/>
          <p:nvPr/>
        </p:nvPicPr>
        <p:blipFill>
          <a:blip r:embed="rId2"/>
          <a:srcRect l="-30243" t="3097" r="33032" b="-5564"/>
          <a:stretch/>
        </p:blipFill>
        <p:spPr>
          <a:xfrm rot="5400000">
            <a:off x="2893320" y="931320"/>
            <a:ext cx="7245720" cy="345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Графическая практика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22" name="Picture 3" descr=""/>
          <p:cNvPicPr/>
          <p:nvPr/>
        </p:nvPicPr>
        <p:blipFill>
          <a:blip r:embed="rId1"/>
          <a:stretch/>
        </p:blipFill>
        <p:spPr>
          <a:xfrm rot="10800000">
            <a:off x="108000" y="1484640"/>
            <a:ext cx="4690440" cy="211068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4" descr=""/>
          <p:cNvPicPr/>
          <p:nvPr/>
        </p:nvPicPr>
        <p:blipFill>
          <a:blip r:embed="rId2"/>
          <a:stretch/>
        </p:blipFill>
        <p:spPr>
          <a:xfrm>
            <a:off x="2054160" y="3174840"/>
            <a:ext cx="6486120" cy="368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"/>
          <p:cNvPicPr/>
          <p:nvPr/>
        </p:nvPicPr>
        <p:blipFill>
          <a:blip r:embed="rId1"/>
          <a:srcRect l="-14480" t="-1452" r="13975" b="422"/>
          <a:stretch/>
        </p:blipFill>
        <p:spPr>
          <a:xfrm rot="5400000">
            <a:off x="-1494000" y="1142280"/>
            <a:ext cx="7163640" cy="352764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3" descr=""/>
          <p:cNvPicPr/>
          <p:nvPr/>
        </p:nvPicPr>
        <p:blipFill>
          <a:blip r:embed="rId2"/>
          <a:stretch/>
        </p:blipFill>
        <p:spPr>
          <a:xfrm rot="11019600">
            <a:off x="3654360" y="532440"/>
            <a:ext cx="5065560" cy="299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467640" y="2061000"/>
            <a:ext cx="8229240" cy="312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37160"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ru-RU" sz="6000" spc="-1" strike="noStrike">
                <a:solidFill>
                  <a:srgbClr val="ffffff"/>
                </a:solidFill>
                <a:latin typeface="Book Antiqua"/>
              </a:rPr>
              <a:t>БЛАГОДАРЮ ЗА ВНИМАНИЕ!</a:t>
            </a:r>
            <a:endParaRPr b="0" lang="ru-RU" sz="6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Говорящая среда - это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0" algn="just">
              <a:lnSpc>
                <a:spcPct val="115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  <a:ea typeface="Calibri"/>
              </a:rPr>
              <a:t>способ организовать самостоятельную деятельность детей.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Говорящая среда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548640" indent="450360" algn="just">
              <a:lnSpc>
                <a:spcPct val="115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1" lang="ru-RU" sz="2800" spc="-1" strike="noStrike">
                <a:solidFill>
                  <a:srgbClr val="ffffff"/>
                </a:solidFill>
                <a:latin typeface="Book Antiqua"/>
                <a:ea typeface="Calibri"/>
              </a:rPr>
              <a:t>Цель:</a:t>
            </a:r>
            <a:r>
              <a:rPr b="0" lang="ru-RU" sz="2800" spc="-1" strike="noStrike">
                <a:solidFill>
                  <a:srgbClr val="ffffff"/>
                </a:solidFill>
                <a:latin typeface="Book Antiqua"/>
                <a:ea typeface="Calibri"/>
              </a:rPr>
              <a:t> Создание условий для полноценного развития дошкольников по всем образовательным областям ФГОС в соответствии с конкретными особенностями и требованиями образовательной программы детского сада.</a:t>
            </a:r>
            <a:r>
              <a:rPr b="0" lang="ru-RU" sz="2000" spc="-1" strike="noStrike">
                <a:solidFill>
                  <a:srgbClr val="ffffff"/>
                </a:solidFill>
                <a:latin typeface="Book Antiqua"/>
                <a:ea typeface="Calibri"/>
              </a:rPr>
              <a:t> 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Задачи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just">
              <a:lnSpc>
                <a:spcPct val="115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Symbol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  <a:ea typeface="Calibri"/>
              </a:rPr>
              <a:t>Создать атмосферу эмоционального комфорта.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3080" algn="just">
              <a:lnSpc>
                <a:spcPct val="115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Symbol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  <a:ea typeface="Calibri"/>
              </a:rPr>
              <a:t>Создать условия для творческого самовыражения.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3080" algn="just">
              <a:lnSpc>
                <a:spcPct val="115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Symbol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  <a:ea typeface="Calibri"/>
              </a:rPr>
              <a:t>Создать условия для проявления познавательной активности детей.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3080" algn="just">
              <a:lnSpc>
                <a:spcPct val="115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Symbol"/>
              <a:buChar char="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  <a:ea typeface="Calibri"/>
              </a:rPr>
              <a:t>Создать благоприятные условия для восприятия и созерцания, обращать внимание детей на красоту природы, живописи, предметов декоративно-прикладного искусства, книжных иллюстраций.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13716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Признаки говорящей среды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5000"/>
          </a:bodyPr>
          <a:p>
            <a:pPr marL="548640" indent="228600" algn="just">
              <a:lnSpc>
                <a:spcPct val="100000"/>
              </a:lnSpc>
              <a:spcBef>
                <a:spcPts val="1270"/>
              </a:spcBef>
              <a:spcAft>
                <a:spcPts val="1270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111111"/>
                </a:solidFill>
                <a:latin typeface="Book Antiqua"/>
                <a:ea typeface="Times New Roman"/>
              </a:rPr>
              <a:t>1. </a:t>
            </a:r>
            <a:r>
              <a:rPr b="0" lang="ru-RU" sz="2800" spc="-1" strike="noStrike">
                <a:solidFill>
                  <a:srgbClr val="ffffff"/>
                </a:solidFill>
                <a:latin typeface="Book Antiqua"/>
                <a:ea typeface="Times New Roman"/>
              </a:rPr>
              <a:t>Наличие значимых для детей элементов: творческие и исследовательские работы, рисунки, коллективные и индивидуальные коллажи, стенгазеты, макеты, поделки, «Тема проекта», «Новые слова», «Интересные факты» и др.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228600" algn="just">
              <a:lnSpc>
                <a:spcPct val="100000"/>
              </a:lnSpc>
              <a:spcBef>
                <a:spcPts val="1270"/>
              </a:spcBef>
              <a:spcAft>
                <a:spcPts val="1270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  <a:ea typeface="Times New Roman"/>
              </a:rPr>
              <a:t>2. Визуализация скрытых элементов среды. Центры организованы таким образом, чтобы в них было все необходимое для самостоятельной деятельности ребенка в зависимости от задуманного. Чтобы избежать переполнения центров, все материалы убраны в контейнеры и подписаны.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84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spcBef>
                <a:spcPts val="1270"/>
              </a:spcBef>
              <a:spcAft>
                <a:spcPts val="1270"/>
              </a:spcAft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Постоянно действующие элементы</a:t>
            </a:r>
            <a:br>
              <a:rPr sz="2800"/>
            </a:br>
            <a:r>
              <a:rPr b="1" lang="ru-RU" sz="28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«говорящей среды»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179640" y="1196640"/>
            <a:ext cx="8784720" cy="547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6000"/>
          </a:bodyPr>
          <a:p>
            <a:pPr marL="548640" indent="228600" algn="just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111111"/>
                </a:solidFill>
                <a:latin typeface="Book Antiqua"/>
                <a:ea typeface="Times New Roman"/>
              </a:rPr>
              <a:t>. </a:t>
            </a:r>
            <a:r>
              <a:rPr b="0" lang="ru-RU" sz="2200" spc="-1" strike="noStrike">
                <a:solidFill>
                  <a:srgbClr val="ffffff"/>
                </a:solidFill>
                <a:latin typeface="Book Antiqua"/>
                <a:ea typeface="Times New Roman"/>
              </a:rPr>
              <a:t>Информационная доска с названием реализуемого в данный момент проекта, иллюстрации.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228600" algn="just">
              <a:lnSpc>
                <a:spcPct val="100000"/>
              </a:lnSpc>
              <a:spcBef>
                <a:spcPts val="1270"/>
              </a:spcBef>
              <a:spcAft>
                <a:spcPts val="1270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  <a:ea typeface="Times New Roman"/>
              </a:rPr>
              <a:t>2. Опорные слова реализуемого в данный момент проекта, как зрительные опоры, находятся повсюду в группе и используются педагогами для развития предпосылок грамотности у детей.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228600" algn="just">
              <a:lnSpc>
                <a:spcPct val="100000"/>
              </a:lnSpc>
              <a:spcBef>
                <a:spcPts val="1270"/>
              </a:spcBef>
              <a:spcAft>
                <a:spcPts val="1270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  <a:ea typeface="Times New Roman"/>
              </a:rPr>
              <a:t>3. Тематические задания, карточки/схемы для образовательной деятельности в «Центрах активности». 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228600" algn="just">
              <a:lnSpc>
                <a:spcPct val="100000"/>
              </a:lnSpc>
              <a:spcBef>
                <a:spcPts val="1270"/>
              </a:spcBef>
              <a:spcAft>
                <a:spcPts val="1270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  <a:ea typeface="Times New Roman"/>
              </a:rPr>
              <a:t>4. </a:t>
            </a:r>
            <a:r>
              <a:rPr b="0" i="1" lang="ru-RU" sz="2200" spc="-1" strike="noStrike">
                <a:solidFill>
                  <a:srgbClr val="ffffff"/>
                </a:solidFill>
                <a:latin typeface="Book Antiqua"/>
                <a:ea typeface="Times New Roman"/>
              </a:rPr>
              <a:t>«Интересные факты»</a:t>
            </a:r>
            <a:r>
              <a:rPr b="0" lang="ru-RU" sz="2200" spc="-1" strike="noStrike">
                <a:solidFill>
                  <a:srgbClr val="ffffff"/>
                </a:solidFill>
                <a:latin typeface="Book Antiqua"/>
                <a:ea typeface="Times New Roman"/>
              </a:rPr>
              <a:t>. Доклады детей, которые они готовят дома вместе с родителями, дополненные иллюстрациями/рисунками.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228600" algn="just">
              <a:lnSpc>
                <a:spcPct val="100000"/>
              </a:lnSpc>
              <a:spcBef>
                <a:spcPts val="1270"/>
              </a:spcBef>
              <a:spcAft>
                <a:spcPts val="1270"/>
              </a:spcAft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  <a:ea typeface="Times New Roman"/>
              </a:rPr>
              <a:t>5. Поделки детей  по изучаемому проекту используются в оформлении группы или в игровой деятельности.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0" algn="just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3000"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Чем полезна «говорящая среда»</a:t>
            </a:r>
            <a:br>
              <a:rPr sz="4100"/>
            </a:b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179640" y="1600200"/>
            <a:ext cx="8506800" cy="506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7000"/>
          </a:bodyPr>
          <a:p>
            <a:pPr marL="548640" indent="-411480" algn="just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1. Детям «рассказывает» о теме проекта. Значительная часть демонстрационного материала и результатов деятельности детей и родителей соответствуют теме реализуемого в данное время проекта. Благодаря «говорящей» среде дети знают, что и где лежит; чувствуют себя хозяевами группы; могут воплощать все ими задуманное.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 algn="just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2. Родителям «рассказывает», чем наполнена жизнь детей в детском саду.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480" algn="just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3. Педагогам «рассказывает» об интересах и приоритетах воспитанников в выборе вида и содержания деятельности. Это помогает эффективно планировать дальнейшее взаимодействие с детьми</a:t>
            </a:r>
            <a:r>
              <a:rPr b="0" lang="ru-RU" sz="2800" spc="-1" strike="noStrike">
                <a:solidFill>
                  <a:srgbClr val="000000"/>
                </a:solidFill>
                <a:latin typeface="Book Antiqua"/>
              </a:rPr>
              <a:t>.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Мое настроение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97" name="Picture 2" descr="C:\Users\Хамзат\Desktop\АОП 2022\эмоционалка\14-04-2022_19-57-31\Screenshot_20220414-235551_Drive.jpg"/>
          <p:cNvPicPr/>
          <p:nvPr/>
        </p:nvPicPr>
        <p:blipFill>
          <a:blip r:embed="rId1"/>
          <a:srcRect l="0" t="24399" r="0" b="31852"/>
          <a:stretch/>
        </p:blipFill>
        <p:spPr>
          <a:xfrm>
            <a:off x="539640" y="1412640"/>
            <a:ext cx="3888000" cy="511236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2" descr="C:\Users\Хамзат\Desktop\ОТЧЕТ ПРОдеей\image (7).jpg"/>
          <p:cNvPicPr/>
          <p:nvPr/>
        </p:nvPicPr>
        <p:blipFill>
          <a:blip r:embed="rId2"/>
          <a:stretch/>
        </p:blipFill>
        <p:spPr>
          <a:xfrm>
            <a:off x="4788000" y="1412640"/>
            <a:ext cx="3784680" cy="504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4100" spc="-1" strike="noStrike">
                <a:solidFill>
                  <a:srgbClr val="000000"/>
                </a:solidFill>
                <a:latin typeface="Lucida Sans"/>
              </a:rPr>
              <a:t>Правила группы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100" name="Picture 2" descr="C:\Users\Хамзат\Desktop\АОП 2022\эмоционалка\20220414_163622.jpg"/>
          <p:cNvPicPr/>
          <p:nvPr/>
        </p:nvPicPr>
        <p:blipFill>
          <a:blip r:embed="rId1"/>
          <a:srcRect l="0" t="0" r="27296" b="0"/>
          <a:stretch/>
        </p:blipFill>
        <p:spPr>
          <a:xfrm rot="5400000">
            <a:off x="-432000" y="2168640"/>
            <a:ext cx="4968360" cy="345600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3" descr="C:\Users\Хамзат\Desktop\АОП 2022\эмоционалка\20220414_163637.jpg"/>
          <p:cNvPicPr/>
          <p:nvPr/>
        </p:nvPicPr>
        <p:blipFill>
          <a:blip r:embed="rId2"/>
          <a:srcRect l="28063" t="50003" r="34189" b="0"/>
          <a:stretch/>
        </p:blipFill>
        <p:spPr>
          <a:xfrm rot="10800000">
            <a:off x="4462200" y="4077360"/>
            <a:ext cx="4559760" cy="267552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4" descr="C:\Users\Хамзат\Desktop\АОП 2022\эмоционалка\20220414_163835.jpg"/>
          <p:cNvPicPr/>
          <p:nvPr/>
        </p:nvPicPr>
        <p:blipFill>
          <a:blip r:embed="rId3"/>
          <a:stretch/>
        </p:blipFill>
        <p:spPr>
          <a:xfrm>
            <a:off x="4428000" y="1268640"/>
            <a:ext cx="4559760" cy="266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Апекс">
  <a:themeElements>
    <a:clrScheme name="Кнопка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Апекс">
  <a:themeElements>
    <a:clrScheme name="Кнопка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310</Words>
  <Paragraphs>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2022-08-30T01:03:49Z</dcterms:created>
  <dc:creator>User</dc:creator>
  <dc:description/>
  <dc:language>en-US</dc:language>
  <cp:lastModifiedBy>User</cp:lastModifiedBy>
  <dcterms:modified xsi:type="dcterms:W3CDTF">2022-08-30T02:24:41Z</dcterms:modified>
  <cp:revision>7</cp:revision>
  <dc:subject/>
  <dc:title>Секреты говорящей среды.  Новый взгляд на РППС детского сада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19</vt:r8>
  </property>
</Properties>
</file>