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60" r:id="rId4"/>
    <p:sldId id="259" r:id="rId5"/>
    <p:sldId id="262" r:id="rId6"/>
    <p:sldId id="261" r:id="rId7"/>
    <p:sldId id="270" r:id="rId8"/>
    <p:sldId id="271" r:id="rId9"/>
    <p:sldId id="272" r:id="rId10"/>
    <p:sldId id="273" r:id="rId11"/>
    <p:sldId id="274" r:id="rId12"/>
    <p:sldId id="275" r:id="rId13"/>
    <p:sldId id="263" r:id="rId14"/>
    <p:sldId id="264" r:id="rId15"/>
    <p:sldId id="265" r:id="rId16"/>
    <p:sldId id="267" r:id="rId17"/>
    <p:sldId id="266" r:id="rId18"/>
    <p:sldId id="269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77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D4EF4-CE44-4A4F-A62E-C613D6FA2A5D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4FFA5-DCB6-4037-9C76-A519AE577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0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4FFA5-DCB6-4037-9C76-A519AE577E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800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4FFA5-DCB6-4037-9C76-A519AE577EC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94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53FA-CF1D-48CA-AEB4-192E8BE3D193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00CB309-B921-411D-A675-C990F2B3CC5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53FA-CF1D-48CA-AEB4-192E8BE3D193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B309-B921-411D-A675-C990F2B3C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53FA-CF1D-48CA-AEB4-192E8BE3D193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B309-B921-411D-A675-C990F2B3C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53FA-CF1D-48CA-AEB4-192E8BE3D193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B309-B921-411D-A675-C990F2B3C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53FA-CF1D-48CA-AEB4-192E8BE3D193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B309-B921-411D-A675-C990F2B3CC5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53FA-CF1D-48CA-AEB4-192E8BE3D193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B309-B921-411D-A675-C990F2B3C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53FA-CF1D-48CA-AEB4-192E8BE3D193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B309-B921-411D-A675-C990F2B3C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53FA-CF1D-48CA-AEB4-192E8BE3D193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B309-B921-411D-A675-C990F2B3C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53FA-CF1D-48CA-AEB4-192E8BE3D193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B309-B921-411D-A675-C990F2B3C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53FA-CF1D-48CA-AEB4-192E8BE3D193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B309-B921-411D-A675-C990F2B3CC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53FA-CF1D-48CA-AEB4-192E8BE3D193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B309-B921-411D-A675-C990F2B3CC5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41F53FA-CF1D-48CA-AEB4-192E8BE3D193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00CB309-B921-411D-A675-C990F2B3CC5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2996951"/>
            <a:ext cx="6847616" cy="1449283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Алгоритм работы с геохронологической таблицей при подготовке к ОГЭ И ЕГЭ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09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789040"/>
            <a:ext cx="9144000" cy="292494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3. Делаем шкалу, на которой располагаем все эры по порядку (см. рисунок). Отрезок между двумя датами будет показывать время начала и окончания эры. Например, </a:t>
            </a:r>
            <a:r>
              <a:rPr lang="ru-RU" b="1" dirty="0"/>
              <a:t>Палеозойская эра началась 541 млн. лет назад, а завершилась 252 млн. лет назад</a:t>
            </a:r>
            <a:r>
              <a:rPr lang="ru-RU" dirty="0" smtClean="0"/>
              <a:t>.</a:t>
            </a:r>
          </a:p>
          <a:p>
            <a:r>
              <a:rPr lang="ru-RU" dirty="0"/>
              <a:t>4. Определяем эру, в которой обитало животное из задания. Используем стандартную математику. Где на нашей шкале будет располагаться искомый временной интервал? 150-147, очевидно лежит между 252 и 66, значит, </a:t>
            </a:r>
            <a:r>
              <a:rPr lang="ru-RU" b="1" dirty="0"/>
              <a:t>эра Мезозойская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344"/>
            <a:ext cx="9194771" cy="381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3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12" y="3872805"/>
            <a:ext cx="9134088" cy="298519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5</a:t>
            </a:r>
            <a:r>
              <a:rPr lang="ru-RU" dirty="0"/>
              <a:t>. Определяем время начала каждого периода. Смотрим на последний столбик. Берем самый верхний период: стоящая рядом с ним цифра – время его начала. К этому значению прибавим продолжительность следующего периода и получим время его начала. Для нашего задания: </a:t>
            </a:r>
            <a:r>
              <a:rPr lang="ru-RU" b="1" dirty="0"/>
              <a:t>время начала Четвертичного периода – 2,58 млн. лет назад</a:t>
            </a:r>
            <a:r>
              <a:rPr lang="ru-RU" dirty="0"/>
              <a:t>. </a:t>
            </a:r>
            <a:r>
              <a:rPr lang="ru-RU" b="1" dirty="0"/>
              <a:t>Время начала Неогена</a:t>
            </a:r>
            <a:r>
              <a:rPr lang="ru-RU" dirty="0"/>
              <a:t>: 2,58 + 20,45 = </a:t>
            </a:r>
            <a:r>
              <a:rPr lang="ru-RU" b="1" dirty="0"/>
              <a:t>23,03</a:t>
            </a:r>
            <a:r>
              <a:rPr lang="ru-RU" dirty="0"/>
              <a:t>. </a:t>
            </a:r>
            <a:r>
              <a:rPr lang="ru-RU" b="1" dirty="0"/>
              <a:t>Время начала Палеогена</a:t>
            </a:r>
            <a:r>
              <a:rPr lang="ru-RU" dirty="0"/>
              <a:t>: 23 + 43 = </a:t>
            </a:r>
            <a:r>
              <a:rPr lang="ru-RU" b="1" dirty="0"/>
              <a:t>66</a:t>
            </a:r>
            <a:r>
              <a:rPr lang="ru-RU" dirty="0"/>
              <a:t>. И т.д. Все полученные цифры расположим по порядку на новой шкале (см. рисунок).</a:t>
            </a:r>
          </a:p>
          <a:p>
            <a:endParaRPr lang="ru-RU" dirty="0"/>
          </a:p>
        </p:txBody>
      </p:sp>
      <p:pic>
        <p:nvPicPr>
          <p:cNvPr id="4098" name="Picture 2" descr="Алгоритм решения заданий с геохронологическими таблицами, изображение №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375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	6</a:t>
            </a:r>
            <a:r>
              <a:rPr lang="ru-RU" dirty="0"/>
              <a:t>. Определяем период, в котором обитало животное из задания. По аналогии с тем, как мы определяли эру по шкале. В нашем задании это </a:t>
            </a:r>
            <a:r>
              <a:rPr lang="ru-RU" b="1" dirty="0"/>
              <a:t>Юрский период</a:t>
            </a:r>
            <a:r>
              <a:rPr lang="ru-RU" dirty="0"/>
              <a:t>, так как 150-147 находится в интервале между 201 и 145.</a:t>
            </a:r>
          </a:p>
          <a:p>
            <a:pPr marL="114300" indent="0">
              <a:buNone/>
            </a:pPr>
            <a:endParaRPr lang="ru-RU" b="1" dirty="0" smtClean="0"/>
          </a:p>
          <a:p>
            <a:pPr marL="114300" indent="0">
              <a:buNone/>
            </a:pPr>
            <a:r>
              <a:rPr lang="ru-RU" b="1" dirty="0" smtClean="0"/>
              <a:t>Ответ</a:t>
            </a:r>
            <a:r>
              <a:rPr lang="ru-RU" dirty="0"/>
              <a:t>: Мезозойская эра, Юрский период.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666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рисунке изображён медуллоза Ноэ  — семенной папоротник  — вымершее около 270 млн лет назад растение.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311751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1859340"/>
            <a:ext cx="43204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Используя фрагмент геохронологической таблицы, установите эру и период, в который вымирает данный организм, а также его возможного «близкого родственника» в современной флоре (ответ  — на уровне отдела).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черты строения характеризуют растение медуллоза Ноэ как высшее семенное растение?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6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627232"/>
              </p:ext>
            </p:extLst>
          </p:nvPr>
        </p:nvGraphicFramePr>
        <p:xfrm>
          <a:off x="891" y="24408"/>
          <a:ext cx="9143108" cy="6846319"/>
        </p:xfrm>
        <a:graphic>
          <a:graphicData uri="http://schemas.openxmlformats.org/drawingml/2006/table">
            <a:tbl>
              <a:tblPr/>
              <a:tblGrid>
                <a:gridCol w="1911451"/>
                <a:gridCol w="2389315"/>
                <a:gridCol w="1019440"/>
                <a:gridCol w="3822902"/>
              </a:tblGrid>
              <a:tr h="23622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ЭРА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и продолжительность</a:t>
                      </a:r>
                      <a:b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млн лет)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Животный и растительный мир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</a:tr>
              <a:tr h="69179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и продолжи-</a:t>
                      </a:r>
                      <a:b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тельность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млн лет)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(млн лет назад)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557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Кайнозойская, 67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Антропоген, 1,5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Появление и развитие человека. Животный мир принял современный облик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1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Неоген, 23,5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Господство млекопитающих и птиц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5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Палеоген, 42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Появление хвостатых лемуров, позднее  — парапитеков, дриопитеков. Бурный расцвет насекомых. Продолжается вымирание крупных пресмыкающихся. Исчезают многие группы головоногих моллюсков. Господство покрытосеменных растений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5480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Мезозойская, 163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Меловой, 70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Появление высших млекопитающих и настоящих птиц, хотя зубастые птицы ещё распространены. Преобладают костистые рыбы. Сокращение папоротников и голосеменных растений. Появление и распространение покрытосеменных растений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92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Юрский, 58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Появление первых птиц, примитивных млекопитающих, расцвет динозавров. Господство голосеменных. Процветание головоногих моллюсков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1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Триасовый, 35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расцвета пресмыкающихся. Появление костистых рыб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055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Палеозой,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Возможно, 570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Пермский, 55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Вымирание трилобитов. Возникновение зверозубых пресмыкающихся. Исчезновение каменноугольных лесов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0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Каменноугольный,</a:t>
                      </a:r>
                      <a:b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75–65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Расцвет земноводных. Появление первых пресмыкающихся. Характерно разнообразие насекомых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7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b="1" dirty="0" smtClean="0"/>
              <a:t>	Пояснение. </a:t>
            </a:r>
            <a:r>
              <a:rPr lang="ru-RU" dirty="0" smtClean="0"/>
              <a:t>Воспользуемся </a:t>
            </a:r>
            <a:r>
              <a:rPr lang="ru-RU" dirty="0"/>
              <a:t>таблицей, ВЫСЧИТАЕМ период, ориентируемся на указанную дату вымирания - 270 млн лет назад. Находим самую близкую дату - 230 млн лет назад - мезозой, здесь семенных папоротников уже нет, значит, вымерли в предыдущей эре - ПАЛЕОЗОЙСКАЯ, к 230 +55 (Продолжительность Пермского периода) = 285 млн лет назад</a:t>
            </a:r>
          </a:p>
          <a:p>
            <a:pPr marL="114300" indent="0">
              <a:buNone/>
            </a:pPr>
            <a:r>
              <a:rPr lang="ru-RU" dirty="0" smtClean="0"/>
              <a:t>	в </a:t>
            </a:r>
            <a:r>
              <a:rPr lang="ru-RU" dirty="0"/>
              <a:t>четвертой колонке найдем вымирание папоротников - правильно!; определяем по первой и третьей колонкам эру и период, когда вымирают семенные папоротники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2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/>
              <a:t>	</a:t>
            </a:r>
            <a:r>
              <a:rPr lang="ru-RU" dirty="0" smtClean="0"/>
              <a:t>Семенные </a:t>
            </a:r>
            <a:r>
              <a:rPr lang="ru-RU" dirty="0"/>
              <a:t>папоротники  — группа наиболее примитивная среди голосеменных растений. Одни ученые приходят к выводу, что они занимают промежуточное положение между настоящими папоротниками и голосеменными, в то время как другие считают эти группы возникшими и эволюционировавшими параллельно.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8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224136"/>
          </a:xfrm>
        </p:spPr>
        <p:txBody>
          <a:bodyPr>
            <a:noAutofit/>
          </a:bodyPr>
          <a:lstStyle/>
          <a:p>
            <a:r>
              <a:rPr lang="ru-RU" sz="2800" dirty="0"/>
              <a:t>На рисунке изображен Платибелодон  — вымершее животное, обитавшее 22—16 млн лет назад.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664633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797152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Используя </a:t>
            </a:r>
            <a:r>
              <a:rPr lang="ru-RU" dirty="0"/>
              <a:t>фрагмент геохронологической таблицы, установите эру и период, в который обитал данный организм, а также «близких родственников» данного животного в современной фауне (ответ  — на уровне рода).</a:t>
            </a:r>
          </a:p>
          <a:p>
            <a:r>
              <a:rPr lang="ru-RU" dirty="0" smtClean="0"/>
              <a:t>	К </a:t>
            </a:r>
            <a:r>
              <a:rPr lang="ru-RU" dirty="0"/>
              <a:t>какому классу относится данное животное?  — укажите признаки по которым Вы определили класс.</a:t>
            </a:r>
          </a:p>
        </p:txBody>
      </p:sp>
    </p:spTree>
    <p:extLst>
      <p:ext uri="{BB962C8B-B14F-4D97-AF65-F5344CB8AC3E}">
        <p14:creationId xmlns:p14="http://schemas.microsoft.com/office/powerpoint/2010/main" val="27786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539980"/>
              </p:ext>
            </p:extLst>
          </p:nvPr>
        </p:nvGraphicFramePr>
        <p:xfrm>
          <a:off x="891" y="24408"/>
          <a:ext cx="9143108" cy="6846319"/>
        </p:xfrm>
        <a:graphic>
          <a:graphicData uri="http://schemas.openxmlformats.org/drawingml/2006/table">
            <a:tbl>
              <a:tblPr/>
              <a:tblGrid>
                <a:gridCol w="1911451"/>
                <a:gridCol w="2389315"/>
                <a:gridCol w="1019440"/>
                <a:gridCol w="3822902"/>
              </a:tblGrid>
              <a:tr h="23622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ЭРА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и продолжительность</a:t>
                      </a:r>
                      <a:b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млн лет)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Животный и растительный мир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</a:tr>
              <a:tr h="69179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и продолжи-</a:t>
                      </a:r>
                      <a:b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тельность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млн лет)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(млн лет назад)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557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Кайнозойская, 67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Антропоген, 1,5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Появление и развитие человека. Животный мир принял современный облик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1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Неоген, 23,5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Господство млекопитающих и птиц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5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Палеоген, 42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Появление хвостатых лемуров, позднее  — парапитеков, дриопитеков. Бурный расцвет насекомых. Продолжается вымирание крупных пресмыкающихся. Исчезают многие группы головоногих моллюсков. Господство покрытосеменных растений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5480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Мезозойская, 163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Меловой, 70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Появление высших млекопитающих и настоящих птиц, хотя зубастые птицы ещё распространены. Преобладают костистые рыбы. Сокращение папоротников и голосеменных растений. Появление и распространение покрытосеменных растений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92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Юрский, 58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Появление первых птиц, примитивных млекопитающих, расцвет динозавров. Господство голосеменных. Процветание головоногих моллюсков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1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Триасовый, 35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расцвета пресмыкающихся. Появление костистых рыб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055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Палеозой,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Возможно, 570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Пермский, 55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Вымирание трилобитов. Возникновение зверозубых пресмыкающихся. Исчезновение каменноугольных лесов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0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Каменноугольный,</a:t>
                      </a:r>
                      <a:b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75–65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Расцвет земноводных. Появление первых пресмыкающихся. Характерно разнообразие насекомых</a:t>
                      </a:r>
                    </a:p>
                  </a:txBody>
                  <a:tcPr marL="26997" marR="26997" marT="26997" marB="269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164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dirty="0"/>
              <a:t>	</a:t>
            </a:r>
            <a:r>
              <a:rPr lang="ru-RU" dirty="0" smtClean="0"/>
              <a:t>=</a:t>
            </a:r>
            <a:r>
              <a:rPr lang="ru-RU" dirty="0"/>
              <a:t> 22—16 миллионов лет назад. Эта фауна названа по имени примитивной небольшой трехпалой листоядной лошадки  — </a:t>
            </a:r>
            <a:r>
              <a:rPr lang="ru-RU" dirty="0" err="1"/>
              <a:t>анхитерия</a:t>
            </a:r>
            <a:r>
              <a:rPr lang="ru-RU" dirty="0"/>
              <a:t>. Среди наиболее крупных животных в фауне были платибелодоны  — родственники слонов и мастодонтов. В Азии эти животные были столь многочисленны, что там </a:t>
            </a:r>
            <a:r>
              <a:rPr lang="ru-RU" dirty="0" err="1"/>
              <a:t>анхитериевую</a:t>
            </a:r>
            <a:r>
              <a:rPr lang="ru-RU" dirty="0"/>
              <a:t> фауну нередко называют </a:t>
            </a:r>
            <a:r>
              <a:rPr lang="ru-RU" dirty="0" err="1"/>
              <a:t>платибелодоновой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pPr marL="114300" indent="0">
              <a:buNone/>
            </a:pPr>
            <a:r>
              <a:rPr lang="ru-RU" dirty="0" smtClean="0"/>
              <a:t>	Элементы </a:t>
            </a:r>
            <a:r>
              <a:rPr lang="ru-RU" dirty="0"/>
              <a:t>ответа</a:t>
            </a:r>
            <a:r>
              <a:rPr lang="ru-RU" dirty="0" smtClean="0"/>
              <a:t>:</a:t>
            </a:r>
            <a:r>
              <a:rPr lang="ru-RU" dirty="0"/>
              <a:t> </a:t>
            </a:r>
          </a:p>
          <a:p>
            <a:pPr marL="114300" indent="0">
              <a:buNone/>
            </a:pPr>
            <a:r>
              <a:rPr lang="ru-RU" dirty="0"/>
              <a:t>ЭРА: Кайнозойская</a:t>
            </a:r>
          </a:p>
          <a:p>
            <a:pPr marL="114300" indent="0">
              <a:buNone/>
            </a:pPr>
            <a:r>
              <a:rPr lang="ru-RU" dirty="0"/>
              <a:t>Период: </a:t>
            </a:r>
            <a:r>
              <a:rPr lang="ru-RU" dirty="0" smtClean="0"/>
              <a:t>Неоген</a:t>
            </a:r>
          </a:p>
          <a:p>
            <a:pPr marL="114300" indent="0">
              <a:buNone/>
            </a:pPr>
            <a:r>
              <a:rPr lang="ru-RU" dirty="0" smtClean="0"/>
              <a:t>Возможный </a:t>
            </a:r>
            <a:r>
              <a:rPr lang="ru-RU" dirty="0"/>
              <a:t>потомок: слон</a:t>
            </a:r>
          </a:p>
          <a:p>
            <a:pPr marL="114300" indent="0">
              <a:buNone/>
            </a:pPr>
            <a:r>
              <a:rPr lang="ru-RU" dirty="0"/>
              <a:t>Класс: Млекопитающие  — ушные раковины, дифференцированные зубы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8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Геохронологическая шкала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752600"/>
            <a:ext cx="4618856" cy="4844752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ru-RU" dirty="0" smtClean="0"/>
              <a:t>геологическая</a:t>
            </a:r>
            <a:r>
              <a:rPr lang="ru-RU" dirty="0"/>
              <a:t> временная шкала истории Земли, применяемая в геологии и палеонтологии, своеобразный календарь для промежутков времени в сотни тысяч и миллионы </a:t>
            </a:r>
            <a:r>
              <a:rPr lang="ru-RU" dirty="0" smtClean="0"/>
              <a:t>лет.</a:t>
            </a:r>
          </a:p>
          <a:p>
            <a:pPr marL="114300" indent="0">
              <a:buNone/>
            </a:pPr>
            <a:r>
              <a:rPr lang="ru-RU" dirty="0"/>
              <a:t>	</a:t>
            </a:r>
            <a:r>
              <a:rPr lang="ru-RU" dirty="0" smtClean="0"/>
              <a:t>Эти </a:t>
            </a:r>
            <a:r>
              <a:rPr lang="ru-RU" dirty="0"/>
              <a:t>промежутки разделены на эры, периоды, эпохи и века. Каждый из них насыщен важными событиям в развитии живых организмов растительного и животного мира.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5703"/>
            <a:ext cx="3888432" cy="541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Вариант 1.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Мнемофраза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52600"/>
            <a:ext cx="8784976" cy="4988768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Можно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воспользоваться популярной мнемонической фразой: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«Каждый Отличный Студент Должен Курить Папиросы. Ты, Юра, Мал — Принеси Нам Четвертинку».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 акростих: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аждый  —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ембрийский</a:t>
            </a:r>
          </a:p>
          <a:p>
            <a:pPr marL="11430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тличный —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рдовикский</a:t>
            </a:r>
          </a:p>
          <a:p>
            <a:pPr marL="11430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тудент —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илурийский</a:t>
            </a:r>
          </a:p>
          <a:p>
            <a:pPr marL="11430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олжен —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евонский</a:t>
            </a:r>
          </a:p>
          <a:p>
            <a:pPr marL="11430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урить —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аменноугольный</a:t>
            </a:r>
          </a:p>
          <a:p>
            <a:pPr marL="11430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апиросы —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ермский</a:t>
            </a:r>
          </a:p>
          <a:p>
            <a:pPr marL="11430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ы —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риасовый</a:t>
            </a:r>
          </a:p>
          <a:p>
            <a:pPr marL="11430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 —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рский</a:t>
            </a:r>
          </a:p>
          <a:p>
            <a:pPr marL="11430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ал —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еловой</a:t>
            </a:r>
          </a:p>
          <a:p>
            <a:pPr marL="11430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ринеси —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алеогеновый</a:t>
            </a:r>
          </a:p>
          <a:p>
            <a:pPr marL="11430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ам —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еогеновый</a:t>
            </a:r>
          </a:p>
          <a:p>
            <a:pPr marL="11430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етвертинку —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етвертичный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23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435280" cy="82711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Вариант 2. Кодирование информации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помощь приходят ассоциации. Они помогают нам преобразовать непонятную информацию в понятные картинки (образы).</a:t>
            </a:r>
          </a:p>
        </p:txBody>
      </p:sp>
    </p:spTree>
    <p:extLst>
      <p:ext uri="{BB962C8B-B14F-4D97-AF65-F5344CB8AC3E}">
        <p14:creationId xmlns:p14="http://schemas.microsoft.com/office/powerpoint/2010/main" val="11057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Возьмем эры и их периоды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b="1" dirty="0"/>
              <a:t>Палеозой</a:t>
            </a:r>
            <a:r>
              <a:rPr lang="ru-RU" dirty="0"/>
              <a:t> — </a:t>
            </a:r>
            <a:r>
              <a:rPr lang="ru-RU" dirty="0" err="1"/>
              <a:t>ПАЛЕц</a:t>
            </a:r>
            <a:r>
              <a:rPr lang="ru-RU" dirty="0"/>
              <a:t> + </a:t>
            </a:r>
            <a:r>
              <a:rPr lang="ru-RU" dirty="0" err="1"/>
              <a:t>ОЗОнатор</a:t>
            </a:r>
            <a:endParaRPr lang="ru-RU" dirty="0"/>
          </a:p>
          <a:p>
            <a:pPr lvl="1"/>
            <a:r>
              <a:rPr lang="ru-RU" dirty="0"/>
              <a:t>Кембрийский — </a:t>
            </a:r>
            <a:r>
              <a:rPr lang="ru-RU" dirty="0" err="1"/>
              <a:t>КрЕМ</a:t>
            </a:r>
            <a:r>
              <a:rPr lang="ru-RU" dirty="0"/>
              <a:t> + </a:t>
            </a:r>
            <a:r>
              <a:rPr lang="ru-RU" dirty="0" err="1"/>
              <a:t>БРИджи</a:t>
            </a:r>
            <a:endParaRPr lang="ru-RU" dirty="0"/>
          </a:p>
          <a:p>
            <a:pPr lvl="1"/>
            <a:r>
              <a:rPr lang="ru-RU" dirty="0"/>
              <a:t>Ордовикский — </a:t>
            </a:r>
            <a:r>
              <a:rPr lang="ru-RU" dirty="0" err="1"/>
              <a:t>ОРДен</a:t>
            </a:r>
            <a:r>
              <a:rPr lang="ru-RU" dirty="0"/>
              <a:t> + </a:t>
            </a:r>
            <a:r>
              <a:rPr lang="ru-RU" dirty="0" err="1"/>
              <a:t>ВИКинг</a:t>
            </a:r>
            <a:endParaRPr lang="ru-RU" dirty="0"/>
          </a:p>
          <a:p>
            <a:pPr lvl="1"/>
            <a:r>
              <a:rPr lang="ru-RU" dirty="0"/>
              <a:t>Силурийский — </a:t>
            </a:r>
            <a:r>
              <a:rPr lang="ru-RU" dirty="0" err="1"/>
              <a:t>СИЛУэт</a:t>
            </a:r>
            <a:r>
              <a:rPr lang="ru-RU" dirty="0"/>
              <a:t> + РИС</a:t>
            </a:r>
          </a:p>
          <a:p>
            <a:pPr lvl="1"/>
            <a:r>
              <a:rPr lang="ru-RU" dirty="0"/>
              <a:t>Девонский — </a:t>
            </a:r>
            <a:r>
              <a:rPr lang="ru-RU" dirty="0" err="1"/>
              <a:t>ДЕВОчка</a:t>
            </a:r>
            <a:endParaRPr lang="ru-RU" dirty="0"/>
          </a:p>
          <a:p>
            <a:pPr lvl="1"/>
            <a:r>
              <a:rPr lang="ru-RU" dirty="0" err="1"/>
              <a:t>Каменоугольный</a:t>
            </a:r>
            <a:r>
              <a:rPr lang="ru-RU" dirty="0"/>
              <a:t> — камень + уголь</a:t>
            </a:r>
          </a:p>
          <a:p>
            <a:pPr lvl="1"/>
            <a:r>
              <a:rPr lang="ru-RU" dirty="0"/>
              <a:t>Пермский — </a:t>
            </a:r>
            <a:r>
              <a:rPr lang="ru-RU" dirty="0" err="1"/>
              <a:t>ПЕРо</a:t>
            </a:r>
            <a:r>
              <a:rPr lang="ru-RU" dirty="0"/>
              <a:t> + МСК (часы на Спасской башне)</a:t>
            </a:r>
          </a:p>
          <a:p>
            <a:pPr marL="114300" indent="0">
              <a:buNone/>
            </a:pPr>
            <a:r>
              <a:rPr lang="ru-RU" b="1" dirty="0"/>
              <a:t>Мезозой</a:t>
            </a:r>
            <a:r>
              <a:rPr lang="ru-RU" dirty="0"/>
              <a:t> — </a:t>
            </a:r>
            <a:r>
              <a:rPr lang="ru-RU" dirty="0" err="1"/>
              <a:t>МЕЗим</a:t>
            </a:r>
            <a:r>
              <a:rPr lang="ru-RU" dirty="0"/>
              <a:t> (таблетки) + </a:t>
            </a:r>
            <a:r>
              <a:rPr lang="ru-RU" dirty="0" err="1"/>
              <a:t>ОЗОнатор</a:t>
            </a:r>
            <a:endParaRPr lang="ru-RU" dirty="0"/>
          </a:p>
          <a:p>
            <a:pPr lvl="1"/>
            <a:r>
              <a:rPr lang="ru-RU" dirty="0"/>
              <a:t>Триасовый — ТРИ поросенка + </a:t>
            </a:r>
            <a:r>
              <a:rPr lang="ru-RU" dirty="0" err="1"/>
              <a:t>АСОль</a:t>
            </a:r>
            <a:r>
              <a:rPr lang="ru-RU" dirty="0"/>
              <a:t> (из мультика)</a:t>
            </a:r>
          </a:p>
          <a:p>
            <a:pPr lvl="1"/>
            <a:r>
              <a:rPr lang="ru-RU" dirty="0"/>
              <a:t>Юрский — Юрист (весы)</a:t>
            </a:r>
          </a:p>
          <a:p>
            <a:pPr lvl="1"/>
            <a:r>
              <a:rPr lang="ru-RU" dirty="0"/>
              <a:t>Меловой — мел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12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b="1" dirty="0"/>
              <a:t>Кайнозой</a:t>
            </a:r>
            <a:r>
              <a:rPr lang="ru-RU" dirty="0"/>
              <a:t> — КАЙ (из мультика)</a:t>
            </a:r>
          </a:p>
          <a:p>
            <a:pPr lvl="1"/>
            <a:r>
              <a:rPr lang="ru-RU" dirty="0"/>
              <a:t>Палеогеновый — </a:t>
            </a:r>
            <a:r>
              <a:rPr lang="ru-RU" dirty="0" err="1"/>
              <a:t>ПАЛец</a:t>
            </a:r>
            <a:r>
              <a:rPr lang="ru-RU" dirty="0"/>
              <a:t> + </a:t>
            </a:r>
            <a:r>
              <a:rPr lang="ru-RU" dirty="0" err="1"/>
              <a:t>ОГонь</a:t>
            </a:r>
            <a:endParaRPr lang="ru-RU" dirty="0"/>
          </a:p>
          <a:p>
            <a:pPr lvl="1"/>
            <a:r>
              <a:rPr lang="ru-RU" dirty="0"/>
              <a:t>Неогеновый — </a:t>
            </a:r>
            <a:r>
              <a:rPr lang="ru-RU" dirty="0" err="1"/>
              <a:t>НЕОновая</a:t>
            </a:r>
            <a:r>
              <a:rPr lang="ru-RU" dirty="0"/>
              <a:t> лампа + Гена крокодил (из мультика)</a:t>
            </a:r>
          </a:p>
          <a:p>
            <a:pPr lvl="1"/>
            <a:r>
              <a:rPr lang="ru-RU" dirty="0"/>
              <a:t>Четвертичный (антропогеновый) — ЧЕРТ + </a:t>
            </a:r>
            <a:r>
              <a:rPr lang="ru-RU" dirty="0" err="1" smtClean="0"/>
              <a:t>ВЕРТолет</a:t>
            </a:r>
            <a:endParaRPr lang="ru-RU" dirty="0" smtClean="0"/>
          </a:p>
          <a:p>
            <a:pPr marL="411480" lvl="1" indent="0">
              <a:buNone/>
            </a:pPr>
            <a:endParaRPr lang="ru-RU" dirty="0" smtClean="0"/>
          </a:p>
          <a:p>
            <a:pPr marL="411480" lvl="1" indent="0">
              <a:buNone/>
            </a:pPr>
            <a:r>
              <a:rPr lang="ru-RU" dirty="0"/>
              <a:t>	</a:t>
            </a:r>
            <a:r>
              <a:rPr lang="ru-RU" dirty="0" smtClean="0"/>
              <a:t>По </a:t>
            </a:r>
            <a:r>
              <a:rPr lang="ru-RU" dirty="0"/>
              <a:t>аналогии Вы можете создать образы на все данные, которые нужны для запоминания. После этого переходите к следующему этапу.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54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Алгоритм решения заданий с геохронологическими таблицами, изображение №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2" y="22214"/>
            <a:ext cx="9178632" cy="683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346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52600"/>
            <a:ext cx="8964488" cy="4988768"/>
          </a:xfrm>
        </p:spPr>
        <p:txBody>
          <a:bodyPr/>
          <a:lstStyle/>
          <a:p>
            <a:pPr marL="868680" lvl="1" indent="-457200">
              <a:buAutoNum type="arabicPeriod"/>
            </a:pPr>
            <a:r>
              <a:rPr lang="ru-RU" sz="2400" dirty="0" smtClean="0"/>
              <a:t>Внимательно </a:t>
            </a:r>
            <a:r>
              <a:rPr lang="ru-RU" sz="2400" dirty="0"/>
              <a:t>читаем условие. Для нахождения эры и периода нам понадобится временной интервал, в котором обитало животное. В нашем примере это </a:t>
            </a:r>
            <a:r>
              <a:rPr lang="ru-RU" sz="2400" b="1" dirty="0"/>
              <a:t>150-147 млн. лет </a:t>
            </a:r>
            <a:r>
              <a:rPr lang="ru-RU" sz="2400" b="1" dirty="0" smtClean="0"/>
              <a:t>назад</a:t>
            </a:r>
            <a:r>
              <a:rPr lang="ru-RU" sz="2400" dirty="0" smtClean="0"/>
              <a:t>.</a:t>
            </a:r>
          </a:p>
          <a:p>
            <a:pPr marL="868680" lvl="1" indent="-457200">
              <a:buAutoNum type="arabicPeriod"/>
            </a:pPr>
            <a:r>
              <a:rPr lang="ru-RU" sz="2400" dirty="0" smtClean="0"/>
              <a:t>Определяем </a:t>
            </a:r>
            <a:r>
              <a:rPr lang="ru-RU" sz="2400" dirty="0"/>
              <a:t>время начала каждой эры. Для этого смотрим в графу «Возраст». Указанная здесь цифра – время начала соответствующей эры. Например, </a:t>
            </a:r>
            <a:r>
              <a:rPr lang="ru-RU" sz="2400" b="1" dirty="0"/>
              <a:t>Палеозойская эра началась 541 млн. лет назад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334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89" y="0"/>
            <a:ext cx="91792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499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86</TotalTime>
  <Words>456</Words>
  <Application>Microsoft Office PowerPoint</Application>
  <PresentationFormat>Экран (4:3)</PresentationFormat>
  <Paragraphs>119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Аптека</vt:lpstr>
      <vt:lpstr>Алгоритм работы с геохронологической таблицей при подготовке к ОГЭ И ЕГЭ</vt:lpstr>
      <vt:lpstr>Геохронологическая шкала</vt:lpstr>
      <vt:lpstr>Вариант 1. Мнемофраза</vt:lpstr>
      <vt:lpstr>Вариант 2. Кодирование информации </vt:lpstr>
      <vt:lpstr>Возьмем эры и их периоды: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рисунке изображён медуллоза Ноэ  — семенной папоротник  — вымершее около 270 млн лет назад растение.</vt:lpstr>
      <vt:lpstr>Презентация PowerPoint</vt:lpstr>
      <vt:lpstr>Презентация PowerPoint</vt:lpstr>
      <vt:lpstr>Презентация PowerPoint</vt:lpstr>
      <vt:lpstr>На рисунке изображен Платибелодон  — вымершее животное, обитавшее 22—16 млн лет назад.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работы с геохронологической таблицей при подготовке к ОГЭ И ЕГЭ</dc:title>
  <dc:creator>Tanya</dc:creator>
  <cp:lastModifiedBy>Tanya</cp:lastModifiedBy>
  <cp:revision>9</cp:revision>
  <dcterms:created xsi:type="dcterms:W3CDTF">2023-02-07T16:23:40Z</dcterms:created>
  <dcterms:modified xsi:type="dcterms:W3CDTF">2023-03-26T14:04:14Z</dcterms:modified>
</cp:coreProperties>
</file>