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6074-B342-4576-94F8-F4E074D75138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A4FC-FE1E-4D25-B57F-BF58260BB9D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60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6074-B342-4576-94F8-F4E074D75138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A4FC-FE1E-4D25-B57F-BF58260B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6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6074-B342-4576-94F8-F4E074D75138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A4FC-FE1E-4D25-B57F-BF58260B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54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6074-B342-4576-94F8-F4E074D75138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A4FC-FE1E-4D25-B57F-BF58260B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5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6074-B342-4576-94F8-F4E074D75138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A4FC-FE1E-4D25-B57F-BF58260BB9D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37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6074-B342-4576-94F8-F4E074D75138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A4FC-FE1E-4D25-B57F-BF58260B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6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6074-B342-4576-94F8-F4E074D75138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A4FC-FE1E-4D25-B57F-BF58260B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0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6074-B342-4576-94F8-F4E074D75138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A4FC-FE1E-4D25-B57F-BF58260B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0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6074-B342-4576-94F8-F4E074D75138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A4FC-FE1E-4D25-B57F-BF58260B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2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0C6074-B342-4576-94F8-F4E074D75138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62A4FC-FE1E-4D25-B57F-BF58260B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8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6074-B342-4576-94F8-F4E074D75138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A4FC-FE1E-4D25-B57F-BF58260B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0C6074-B342-4576-94F8-F4E074D75138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62A4FC-FE1E-4D25-B57F-BF58260BB9D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87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rstur.ru/" TargetMode="External"/><Relationship Id="rId13" Type="http://schemas.openxmlformats.org/officeDocument/2006/relationships/hyperlink" Target="https://kipk.ru/sveden/struct/kafedra-donctv#&#1082;&#1086;&#1085;&#1092;&#1077;&#1088;&#1077;&#1085;&#1094;&#1080;&#1080;" TargetMode="External"/><Relationship Id="rId3" Type="http://schemas.openxmlformats.org/officeDocument/2006/relationships/hyperlink" Target="https://&#1090;&#1088;&#1072;&#1085;&#1089;&#1083;&#1103;&#1094;&#1080;&#1080;.&#1080;&#1085;&#1089;&#1090;&#1080;&#1090;&#1091;&#1090;&#1074;&#1086;&#1089;&#1087;&#1080;&#1090;&#1072;&#1085;&#1080;&#1103;.&#1088;&#1092;/" TargetMode="External"/><Relationship Id="rId7" Type="http://schemas.openxmlformats.org/officeDocument/2006/relationships/hyperlink" Target="https://fcdtk.ru/" TargetMode="External"/><Relationship Id="rId12" Type="http://schemas.openxmlformats.org/officeDocument/2006/relationships/hyperlink" Target="http://krasdnk.ru/" TargetMode="External"/><Relationship Id="rId2" Type="http://schemas.openxmlformats.org/officeDocument/2006/relationships/hyperlink" Target="https://&#1096;&#1086;&#1091;&#1087;&#1088;&#1086;&#1092;&#1077;&#1089;&#1089;&#1080;&#1081;.&#1088;&#1092;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vbinfo.ru/" TargetMode="External"/><Relationship Id="rId11" Type="http://schemas.openxmlformats.org/officeDocument/2006/relationships/hyperlink" Target="https://kipk.ru/105-main/information/structura/tsentr-vospitaniya-i-grazhdanskogo-obrazovaniya/3057-donctv-act10" TargetMode="External"/><Relationship Id="rId5" Type="http://schemas.openxmlformats.org/officeDocument/2006/relationships/hyperlink" Target="https://uo-kuragino.ru/work/873-metodicheskie-rekomendacii-po-realizacii-proforientacionnogo-minimuma-v-oo.html" TargetMode="External"/><Relationship Id="rId10" Type="http://schemas.openxmlformats.org/officeDocument/2006/relationships/hyperlink" Target="https://uo-kuragino.ru/work/obschee-obrazovanie/vospitatelnaja-rabota" TargetMode="External"/><Relationship Id="rId4" Type="http://schemas.openxmlformats.org/officeDocument/2006/relationships/hyperlink" Target="https://uo-kuragino.ru/work/629-plan-meroprijatii-federalnogo-proekta-patrioticheskoe-vospitanie-grazhdan-rf.html" TargetMode="External"/><Relationship Id="rId9" Type="http://schemas.openxmlformats.org/officeDocument/2006/relationships/hyperlink" Target="http://vcht.center/metodcenter/shkolnye-teatr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o-kuragino.ru/work/629-plan-meroprijatii-federalnogo-proekta-patrioticheskoe-vospitanie-grazhdan-rf.html" TargetMode="External"/><Relationship Id="rId2" Type="http://schemas.openxmlformats.org/officeDocument/2006/relationships/hyperlink" Target="https://docs.google.com/spreadsheets/d/1NABEP_D6YAkSfPkejcf3eVdz0EUyH8Yu_xakd2suMCg/edit#gid=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BYYHdjlTT6a2bJSIOBX5QSXRvrCv4-LNjs9Z7aHCrrc/edit#gid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РМО педагогов-организаторов и </a:t>
            </a:r>
            <a:r>
              <a:rPr lang="ru-RU" dirty="0" err="1" smtClean="0"/>
              <a:t>зам.директоров</a:t>
            </a:r>
            <a:r>
              <a:rPr lang="ru-RU" dirty="0" smtClean="0"/>
              <a:t> по ВР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15.06.2023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79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815" y="1845734"/>
            <a:ext cx="11277600" cy="4023360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sz="2800" dirty="0" smtClean="0"/>
              <a:t>школьные театры – 15;</a:t>
            </a:r>
          </a:p>
          <a:p>
            <a:r>
              <a:rPr lang="ru-RU" sz="2800" dirty="0" smtClean="0"/>
              <a:t>- школьные музеи – 1;</a:t>
            </a:r>
          </a:p>
          <a:p>
            <a:r>
              <a:rPr lang="ru-RU" sz="2800" dirty="0" smtClean="0"/>
              <a:t>- школьные спортивные клубы – 20;</a:t>
            </a:r>
          </a:p>
          <a:p>
            <a:r>
              <a:rPr lang="ru-RU" sz="2800" dirty="0" smtClean="0"/>
              <a:t>- количество участников добровольческих объединений – 328 чел.</a:t>
            </a:r>
          </a:p>
          <a:p>
            <a:r>
              <a:rPr lang="ru-RU" sz="2800" dirty="0" smtClean="0"/>
              <a:t>- количество участников детских общественных объединений – 1064 чел.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6042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300" dirty="0"/>
              <a:t>2. Планирование работы на 2023/24 учебный год.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8174"/>
          </a:xfrm>
        </p:spPr>
        <p:txBody>
          <a:bodyPr>
            <a:noAutofit/>
          </a:bodyPr>
          <a:lstStyle/>
          <a:p>
            <a:r>
              <a:rPr lang="ru-RU" sz="2400" dirty="0"/>
              <a:t>- патриотическое воспитание: мероприятия проекта «Патриотическое воспитание граждан РФ», школьные проекты и программы патриотической направленности;</a:t>
            </a:r>
          </a:p>
          <a:p>
            <a:r>
              <a:rPr lang="ru-RU" sz="2400" dirty="0"/>
              <a:t>- школьные театры;</a:t>
            </a:r>
          </a:p>
          <a:p>
            <a:r>
              <a:rPr lang="ru-RU" sz="2400" dirty="0"/>
              <a:t>- школьные музеи и туристско-краеведческая деятельность (мероприятия по изучению родного края, проекты)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профориентационная</a:t>
            </a:r>
            <a:r>
              <a:rPr lang="ru-RU" sz="2400" dirty="0"/>
              <a:t> деятельность (</a:t>
            </a:r>
            <a:r>
              <a:rPr lang="ru-RU" sz="2400" dirty="0" err="1"/>
              <a:t>профориентационный</a:t>
            </a:r>
            <a:r>
              <a:rPr lang="ru-RU" sz="2400" dirty="0"/>
              <a:t> минимум)</a:t>
            </a:r>
          </a:p>
          <a:p>
            <a:r>
              <a:rPr lang="ru-RU" sz="2400" dirty="0"/>
              <a:t>- детские общественные объединения</a:t>
            </a:r>
          </a:p>
          <a:p>
            <a:r>
              <a:rPr lang="ru-RU" sz="2400" dirty="0"/>
              <a:t>- деятельность педагогического коллектива по развитию воспитательной системы в школе (повышение квалификации, работа по оформлению лучших практик воспитательной работы, участие в конкурсах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9580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Патриотическое воспитание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- Курс внеурочной деятельности «Разговоры о важном»;</a:t>
            </a:r>
          </a:p>
          <a:p>
            <a:r>
              <a:rPr lang="ru-RU" sz="2800" dirty="0" smtClean="0"/>
              <a:t>- Церемония поднятия флага;</a:t>
            </a:r>
          </a:p>
          <a:p>
            <a:r>
              <a:rPr lang="ru-RU" sz="2800" dirty="0" smtClean="0"/>
              <a:t>- Мероприятия, приуроченные к основным государственным и народным праздникам, памятным датам;</a:t>
            </a:r>
          </a:p>
          <a:p>
            <a:r>
              <a:rPr lang="ru-RU" sz="2800" dirty="0" smtClean="0"/>
              <a:t>- Мероприятия из плана по достижению результатов проекта «Патриотическое воспитание граждан РФ»;</a:t>
            </a:r>
          </a:p>
          <a:p>
            <a:r>
              <a:rPr lang="ru-RU" sz="2800" dirty="0" smtClean="0"/>
              <a:t>- Иные проекты и программы патриотической направленности.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494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Школьные театры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- конкурс школьных театров в рамках ежегодного краевого творческого фестиваля «Таланты без границ»;</a:t>
            </a:r>
          </a:p>
          <a:p>
            <a:r>
              <a:rPr lang="ru-RU" sz="2800" dirty="0" smtClean="0"/>
              <a:t>- всероссийское мероприятие «Дни пушкинской поэзии»;</a:t>
            </a:r>
          </a:p>
          <a:p>
            <a:r>
              <a:rPr lang="ru-RU" sz="2800" dirty="0" smtClean="0"/>
              <a:t>- всероссийский проект «Школьная классика»;</a:t>
            </a:r>
          </a:p>
          <a:p>
            <a:r>
              <a:rPr lang="ru-RU" sz="2800" dirty="0" smtClean="0"/>
              <a:t>- использование в образовательном процессе контента с постановкой спектаклей российских театров;</a:t>
            </a:r>
          </a:p>
          <a:p>
            <a:r>
              <a:rPr lang="ru-RU" sz="2800" dirty="0" smtClean="0"/>
              <a:t>- программы дополнительного образования и внеурочной деятельности.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397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Школьные музеи и туристско-краеведческая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- краевой фестиваль школьных музеев;</a:t>
            </a:r>
          </a:p>
          <a:p>
            <a:r>
              <a:rPr lang="ru-RU" sz="2800" dirty="0" smtClean="0"/>
              <a:t>- географический диктант;</a:t>
            </a:r>
          </a:p>
          <a:p>
            <a:r>
              <a:rPr lang="ru-RU" sz="2800" dirty="0" smtClean="0"/>
              <a:t>- этнографический диктант;</a:t>
            </a:r>
          </a:p>
          <a:p>
            <a:r>
              <a:rPr lang="ru-RU" sz="2800" dirty="0" smtClean="0"/>
              <a:t>- краевой конкурс «Символы России. Символы края. Символы семьи»;</a:t>
            </a:r>
          </a:p>
          <a:p>
            <a:r>
              <a:rPr lang="ru-RU" sz="2800" dirty="0" smtClean="0"/>
              <a:t>- программы дополнительного образования и внеурочной деятельности.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2170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40227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Профориентационная</a:t>
            </a:r>
            <a:r>
              <a:rPr lang="ru-RU" dirty="0" smtClean="0"/>
              <a:t>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839726"/>
              </p:ext>
            </p:extLst>
          </p:nvPr>
        </p:nvGraphicFramePr>
        <p:xfrm>
          <a:off x="956602" y="633047"/>
          <a:ext cx="10903641" cy="613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DF" r:id="rId3" imgW="0" imgH="360" progId="FoxitPhantomPDF.Document">
                  <p:embed/>
                </p:oleObj>
              </mc:Choice>
              <mc:Fallback>
                <p:oleObj name="PDF" r:id="rId3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6602" y="633047"/>
                        <a:ext cx="10903641" cy="6131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306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339969"/>
            <a:ext cx="10058400" cy="55291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- проект «Билет в будущее»;</a:t>
            </a:r>
          </a:p>
          <a:p>
            <a:r>
              <a:rPr lang="ru-RU" sz="2800" dirty="0" smtClean="0"/>
              <a:t>- профессиональная психолого-педагогическая диагностика;</a:t>
            </a:r>
          </a:p>
          <a:p>
            <a:r>
              <a:rPr lang="ru-RU" sz="2800" dirty="0" smtClean="0"/>
              <a:t>- онлайн-уроки «Шоу профессий», «</a:t>
            </a:r>
            <a:r>
              <a:rPr lang="ru-RU" sz="2800" dirty="0" err="1" smtClean="0"/>
              <a:t>Проектория</a:t>
            </a:r>
            <a:r>
              <a:rPr lang="ru-RU" sz="2800" dirty="0" smtClean="0"/>
              <a:t>»;</a:t>
            </a:r>
          </a:p>
          <a:p>
            <a:r>
              <a:rPr lang="ru-RU" sz="2800" dirty="0" smtClean="0"/>
              <a:t>- конкурсы </a:t>
            </a:r>
            <a:r>
              <a:rPr lang="ru-RU" sz="2800" dirty="0" err="1" smtClean="0"/>
              <a:t>проф.мастерства</a:t>
            </a:r>
            <a:r>
              <a:rPr lang="ru-RU" sz="2800" dirty="0" smtClean="0"/>
              <a:t> «</a:t>
            </a:r>
            <a:r>
              <a:rPr lang="en-US" sz="2800" dirty="0" err="1" smtClean="0"/>
              <a:t>JuniorSkills</a:t>
            </a:r>
            <a:r>
              <a:rPr lang="ru-RU" sz="2800" dirty="0" smtClean="0"/>
              <a:t>» и «</a:t>
            </a:r>
            <a:r>
              <a:rPr lang="ru-RU" sz="2800" dirty="0" err="1" smtClean="0"/>
              <a:t>Абилимпикс</a:t>
            </a:r>
            <a:r>
              <a:rPr lang="ru-RU" sz="2800" dirty="0" smtClean="0"/>
              <a:t>»;</a:t>
            </a:r>
          </a:p>
          <a:p>
            <a:r>
              <a:rPr lang="ru-RU" sz="2800" dirty="0" smtClean="0"/>
              <a:t>- Ярмарка профессий;</a:t>
            </a:r>
          </a:p>
          <a:p>
            <a:r>
              <a:rPr lang="ru-RU" sz="2800" dirty="0" smtClean="0"/>
              <a:t>- мероприятия «Центра занятости населения </a:t>
            </a:r>
            <a:r>
              <a:rPr lang="ru-RU" sz="2800" dirty="0" err="1" smtClean="0"/>
              <a:t>Курагинского</a:t>
            </a:r>
            <a:r>
              <a:rPr lang="ru-RU" sz="2800" dirty="0" smtClean="0"/>
              <a:t> района»;</a:t>
            </a:r>
          </a:p>
          <a:p>
            <a:r>
              <a:rPr lang="ru-RU" sz="2800" dirty="0" smtClean="0"/>
              <a:t>- программы дополнительного образования и внеурочной деятельности.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91121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Деятельность </a:t>
            </a:r>
            <a:r>
              <a:rPr lang="ru-RU" sz="4000" dirty="0"/>
              <a:t>педагогического коллектива по развитию воспитательной системы в школе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- курсы повышения квалификации;</a:t>
            </a:r>
          </a:p>
          <a:p>
            <a:r>
              <a:rPr lang="ru-RU" sz="2800" dirty="0" smtClean="0"/>
              <a:t>- всероссийский конкурс «Воспитать человека»;</a:t>
            </a:r>
          </a:p>
          <a:p>
            <a:r>
              <a:rPr lang="ru-RU" sz="2800" dirty="0" smtClean="0"/>
              <a:t>- всероссийский дистанционный конкурс среди классных руководителей на лучшие методические разработки воспитательных мероприятий;</a:t>
            </a:r>
          </a:p>
          <a:p>
            <a:r>
              <a:rPr lang="ru-RU" sz="2800" dirty="0" smtClean="0"/>
              <a:t>- оформление практик в региональный атлас образовательных практик (РАОП);</a:t>
            </a:r>
          </a:p>
          <a:p>
            <a:r>
              <a:rPr lang="ru-RU" sz="2800" dirty="0" smtClean="0"/>
              <a:t>- </a:t>
            </a:r>
            <a:r>
              <a:rPr lang="ru-RU" sz="2800" dirty="0" err="1" smtClean="0"/>
              <a:t>Макаренковские</a:t>
            </a:r>
            <a:r>
              <a:rPr lang="ru-RU" sz="2800" dirty="0" smtClean="0"/>
              <a:t> чтения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28147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8185" y="286603"/>
            <a:ext cx="6337495" cy="5868012"/>
          </a:xfrm>
        </p:spPr>
        <p:txBody>
          <a:bodyPr>
            <a:noAutofit/>
          </a:bodyPr>
          <a:lstStyle/>
          <a:p>
            <a:r>
              <a:rPr lang="ru-RU" sz="2400" dirty="0"/>
              <a:t>В 2023-2024 годах Чтения организуются в каждом общеобразовательном учреждении, расположенном на территории </a:t>
            </a:r>
            <a:r>
              <a:rPr lang="ru-RU" sz="2400" dirty="0" smtClean="0"/>
              <a:t>муниципального </a:t>
            </a:r>
            <a:r>
              <a:rPr lang="ru-RU" sz="2400" dirty="0"/>
              <a:t>образования. 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Чтения </a:t>
            </a:r>
            <a:r>
              <a:rPr lang="ru-RU" sz="2400" dirty="0"/>
              <a:t>включают в себя три этапа проведения: </a:t>
            </a:r>
            <a:r>
              <a:rPr lang="ru-RU" sz="2400" b="1" dirty="0"/>
              <a:t>школьный</a:t>
            </a:r>
            <a:r>
              <a:rPr lang="ru-RU" sz="2400" dirty="0"/>
              <a:t> – сентябрь–октябрь 2023 года, </a:t>
            </a:r>
            <a:r>
              <a:rPr lang="ru-RU" sz="2400" b="1" dirty="0"/>
              <a:t>муниципальный</a:t>
            </a:r>
            <a:r>
              <a:rPr lang="ru-RU" sz="2400" dirty="0"/>
              <a:t> – ноябрь–декабрь 2023 года, </a:t>
            </a:r>
            <a:r>
              <a:rPr lang="ru-RU" sz="2400" b="1" dirty="0"/>
              <a:t>краевой</a:t>
            </a:r>
            <a:r>
              <a:rPr lang="ru-RU" sz="2400" dirty="0"/>
              <a:t> – март 2024 года.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Тема </a:t>
            </a:r>
            <a:r>
              <a:rPr lang="ru-RU" sz="2400" dirty="0"/>
              <a:t>Чтений: «Становление коллективного образа жизни детско-взрослых сообществ». </a:t>
            </a:r>
            <a:r>
              <a:rPr lang="ru-RU" sz="2400"/>
              <a:t/>
            </a:r>
            <a:br>
              <a:rPr lang="ru-RU" sz="240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На </a:t>
            </a:r>
            <a:r>
              <a:rPr lang="ru-RU" sz="2400" dirty="0"/>
              <a:t>каждом этапе Чтения имеют три части: реферативную, рефлексивно-аналитическую, свободную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1" y="415556"/>
            <a:ext cx="4264372" cy="4022725"/>
          </a:xfrm>
        </p:spPr>
      </p:pic>
    </p:spTree>
    <p:extLst>
      <p:ext uri="{BB962C8B-B14F-4D97-AF65-F5344CB8AC3E}">
        <p14:creationId xmlns:p14="http://schemas.microsoft.com/office/powerpoint/2010/main" val="26095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32299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Полезные ссылки: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709" y="609601"/>
            <a:ext cx="11031414" cy="5650522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/>
              <a:t>- </a:t>
            </a:r>
            <a:r>
              <a:rPr lang="ru-RU" sz="2900" u="sng" dirty="0" smtClean="0">
                <a:hlinkClick r:id="rId2"/>
              </a:rPr>
              <a:t>https://шоупрофессий.рф/</a:t>
            </a:r>
            <a:r>
              <a:rPr lang="ru-RU" sz="2900" dirty="0" smtClean="0"/>
              <a:t> - информация о профессиях</a:t>
            </a:r>
          </a:p>
          <a:p>
            <a:r>
              <a:rPr lang="ru-RU" sz="2900" dirty="0" smtClean="0"/>
              <a:t>- </a:t>
            </a:r>
            <a:r>
              <a:rPr lang="ru-RU" sz="2900" u="sng" dirty="0" smtClean="0">
                <a:hlinkClick r:id="rId3"/>
              </a:rPr>
              <a:t>https://трансляции.институтвоспитания.рф/</a:t>
            </a:r>
            <a:r>
              <a:rPr lang="ru-RU" sz="2900" dirty="0" smtClean="0"/>
              <a:t> - сценарии, открытые уроки, посвященные памятным датам РФ</a:t>
            </a:r>
          </a:p>
          <a:p>
            <a:r>
              <a:rPr lang="ru-RU" sz="2900" dirty="0" smtClean="0"/>
              <a:t>- </a:t>
            </a:r>
            <a:r>
              <a:rPr lang="en-US" sz="2900" dirty="0" smtClean="0">
                <a:hlinkClick r:id="rId4"/>
              </a:rPr>
              <a:t>https://uo-kuragino.ru/work/629-plan-meroprijatii-federalnogo-proekta-patrioticheskoe-vospitanie-grazhdan-rf.html</a:t>
            </a:r>
            <a:r>
              <a:rPr lang="ru-RU" sz="2900" dirty="0" smtClean="0"/>
              <a:t> - План мероприятий федерального проекта "Патриотическое воспитание граждан РФ»</a:t>
            </a:r>
          </a:p>
          <a:p>
            <a:r>
              <a:rPr lang="ru-RU" sz="2900" dirty="0" smtClean="0"/>
              <a:t>- </a:t>
            </a:r>
            <a:r>
              <a:rPr lang="en-US" sz="2900" dirty="0" smtClean="0">
                <a:hlinkClick r:id="rId5"/>
              </a:rPr>
              <a:t>https://uo-kuragino.ru/work/873-metodicheskie-rekomendacii-po-realizacii-proforientacionnogo-minimuma-v-oo.html</a:t>
            </a:r>
            <a:r>
              <a:rPr lang="ru-RU" sz="2900" dirty="0" smtClean="0"/>
              <a:t> - </a:t>
            </a:r>
            <a:r>
              <a:rPr lang="ru-RU" sz="2900" dirty="0" err="1" smtClean="0"/>
              <a:t>профориентационный</a:t>
            </a:r>
            <a:r>
              <a:rPr lang="ru-RU" sz="2900" dirty="0" smtClean="0"/>
              <a:t> минимум</a:t>
            </a:r>
          </a:p>
          <a:p>
            <a:r>
              <a:rPr lang="ru-RU" sz="2900" dirty="0" smtClean="0"/>
              <a:t>- </a:t>
            </a:r>
            <a:r>
              <a:rPr lang="en-US" sz="2900" dirty="0" smtClean="0">
                <a:hlinkClick r:id="rId6"/>
              </a:rPr>
              <a:t>https://bvbinfo.ru/</a:t>
            </a:r>
            <a:r>
              <a:rPr lang="ru-RU" sz="2900" dirty="0" smtClean="0"/>
              <a:t> - проект «Билет в будущее»</a:t>
            </a:r>
          </a:p>
          <a:p>
            <a:r>
              <a:rPr lang="ru-RU" sz="2900" u="sng" dirty="0" smtClean="0">
                <a:hlinkClick r:id="rId7"/>
              </a:rPr>
              <a:t>- https://fcdtk.ru</a:t>
            </a:r>
            <a:r>
              <a:rPr lang="ru-RU" sz="2900" dirty="0" smtClean="0"/>
              <a:t> – Федеральный Центр детско-юношеского туризма и краеведения</a:t>
            </a:r>
          </a:p>
          <a:p>
            <a:r>
              <a:rPr lang="ru-RU" sz="2900" dirty="0" smtClean="0"/>
              <a:t>- </a:t>
            </a:r>
            <a:r>
              <a:rPr lang="ru-RU" sz="2900" u="sng" dirty="0" smtClean="0">
                <a:hlinkClick r:id="rId8"/>
              </a:rPr>
              <a:t>https://www.krstur.ru</a:t>
            </a:r>
            <a:r>
              <a:rPr lang="ru-RU" sz="2900" dirty="0" smtClean="0"/>
              <a:t> – Красноярский краевой Центр туризма и краеведения</a:t>
            </a:r>
          </a:p>
          <a:p>
            <a:r>
              <a:rPr lang="ru-RU" sz="2900" dirty="0" smtClean="0"/>
              <a:t>- </a:t>
            </a:r>
            <a:r>
              <a:rPr lang="ru-RU" sz="2900" u="sng" dirty="0" smtClean="0">
                <a:hlinkClick r:id="rId9"/>
              </a:rPr>
              <a:t>http://vcht.center/metodcenter/shkolnye-teatry/</a:t>
            </a:r>
            <a:r>
              <a:rPr lang="ru-RU" sz="2900" u="sng" dirty="0" smtClean="0"/>
              <a:t> </a:t>
            </a:r>
            <a:r>
              <a:rPr lang="ru-RU" sz="2900" dirty="0" smtClean="0"/>
              <a:t>- каталог материалов по школьным театрам</a:t>
            </a:r>
          </a:p>
          <a:p>
            <a:r>
              <a:rPr lang="ru-RU" sz="2900" dirty="0" smtClean="0"/>
              <a:t>- </a:t>
            </a:r>
            <a:r>
              <a:rPr lang="en-US" sz="2900" dirty="0" smtClean="0">
                <a:hlinkClick r:id="rId10"/>
              </a:rPr>
              <a:t>https://uo-kuragino.ru/work/obschee-obrazovanie/vospitatelnaja-rabota</a:t>
            </a:r>
            <a:r>
              <a:rPr lang="ru-RU" sz="2900" dirty="0" smtClean="0"/>
              <a:t> - раздел «Воспитательная работа» на сайте управления образования</a:t>
            </a:r>
          </a:p>
          <a:p>
            <a:r>
              <a:rPr lang="ru-RU" sz="2900" dirty="0" smtClean="0"/>
              <a:t>- </a:t>
            </a:r>
            <a:r>
              <a:rPr lang="en-US" sz="2900" dirty="0">
                <a:hlinkClick r:id="rId11"/>
              </a:rPr>
              <a:t>https://</a:t>
            </a:r>
            <a:r>
              <a:rPr lang="en-US" sz="2900" dirty="0" smtClean="0">
                <a:hlinkClick r:id="rId11"/>
              </a:rPr>
              <a:t>kipk.ru/105-main/information/structura/tsentr-vospitaniya-i-grazhdanskogo-obrazovaniya/3057-donctv-act10</a:t>
            </a:r>
            <a:r>
              <a:rPr lang="ru-RU" sz="2900" dirty="0" smtClean="0"/>
              <a:t> - сопровождение классных руководителей на сайте ИПК</a:t>
            </a:r>
            <a:endParaRPr lang="ru-RU" sz="2900" dirty="0" smtClean="0"/>
          </a:p>
          <a:p>
            <a:r>
              <a:rPr lang="ru-RU" sz="2900" dirty="0" smtClean="0"/>
              <a:t>- </a:t>
            </a:r>
            <a:r>
              <a:rPr lang="en-US" sz="2900" dirty="0">
                <a:hlinkClick r:id="rId12"/>
              </a:rPr>
              <a:t>http://krasdnk.ru</a:t>
            </a:r>
            <a:r>
              <a:rPr lang="en-US" sz="2900" dirty="0" smtClean="0">
                <a:hlinkClick r:id="rId12"/>
              </a:rPr>
              <a:t>/</a:t>
            </a:r>
            <a:r>
              <a:rPr lang="ru-RU" sz="2900" dirty="0" smtClean="0"/>
              <a:t> - красноярский институт развития духовно нравственной культуры</a:t>
            </a:r>
          </a:p>
          <a:p>
            <a:r>
              <a:rPr lang="ru-RU" sz="2900" dirty="0" smtClean="0"/>
              <a:t>- </a:t>
            </a:r>
            <a:r>
              <a:rPr lang="en-US" sz="2900" dirty="0">
                <a:hlinkClick r:id="rId13"/>
              </a:rPr>
              <a:t>https://kipk.ru/sveden/struct/kafedra-donctv#</a:t>
            </a:r>
            <a:r>
              <a:rPr lang="ru-RU" sz="2900" dirty="0" smtClean="0">
                <a:hlinkClick r:id="rId13"/>
              </a:rPr>
              <a:t>конференции</a:t>
            </a:r>
            <a:r>
              <a:rPr lang="ru-RU" sz="2900" dirty="0" smtClean="0"/>
              <a:t> – кафедра дисциплин общественно-научного цикла и технологий воспитания</a:t>
            </a:r>
            <a:endParaRPr lang="ru-RU" sz="29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63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chemeClr val="tx1"/>
                </a:solidFill>
              </a:rPr>
              <a:t>Вопросы для </a:t>
            </a:r>
            <a:r>
              <a:rPr lang="ru-RU" sz="4800" dirty="0" smtClean="0">
                <a:solidFill>
                  <a:schemeClr val="tx1"/>
                </a:solidFill>
              </a:rPr>
              <a:t>обсуждения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2022-23 учебного года. Мониторинг системы воспитания.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на 2023-24 учебный год.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августовскому педагогическому совету.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99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Подведение итогов 2022-23 учебного года. Мониторинг системы воспитания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управления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от 17.05.2023 № 183 об окончании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2022/23 учебного года (срок до 29.06.2023).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/>
              <a:t>- Анализ </a:t>
            </a:r>
            <a:r>
              <a:rPr lang="ru-RU" sz="2400" dirty="0"/>
              <a:t>рабочей программы воспитания с учетом отражения процесса измерения личностных результатов.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7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должно быть в анализе рабочей программы воспитания?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1. Результаты воспитания, социализации и саморазвития обучающихся.</a:t>
            </a:r>
          </a:p>
          <a:p>
            <a:r>
              <a:rPr lang="ru-RU" sz="2800" dirty="0"/>
              <a:t>Внимание педагогов сосредоточивается на вопросах: какие проблемы, затруднения в личностном развитии обучающихся удалось решить за прошедший учебный год; какие проблемы, затруднения решить не удалось и почему; какие новые проблемы, трудности появились, над чем предстоит работать педагогическому коллективу.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38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34462"/>
            <a:ext cx="10058400" cy="5884984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/>
              <a:t>2. Состояние совместной деятельности обучающихся и взрослых.</a:t>
            </a:r>
          </a:p>
          <a:p>
            <a:r>
              <a:rPr lang="ru-RU" sz="2600" dirty="0"/>
              <a:t>Внимание сосредоточивается на вопросах, связанных с качеством (</a:t>
            </a:r>
            <a:r>
              <a:rPr lang="ru-RU" sz="2600" i="1" dirty="0"/>
              <a:t>выбираются вопросы, которые помогут проанализировать проделанную работу</a:t>
            </a:r>
            <a:r>
              <a:rPr lang="ru-RU" sz="2600" dirty="0"/>
              <a:t>):</a:t>
            </a:r>
          </a:p>
          <a:p>
            <a:pPr lvl="0"/>
            <a:r>
              <a:rPr lang="ru-RU" sz="2600" dirty="0"/>
              <a:t>реализации воспитательного потенциала урочной деятельности;</a:t>
            </a:r>
          </a:p>
          <a:p>
            <a:pPr lvl="0"/>
            <a:r>
              <a:rPr lang="ru-RU" sz="2600" dirty="0"/>
              <a:t>организуемой внеурочной деятельности обучающихся;</a:t>
            </a:r>
          </a:p>
          <a:p>
            <a:pPr lvl="0"/>
            <a:r>
              <a:rPr lang="ru-RU" sz="2600" dirty="0"/>
              <a:t>деятельности классных руководителей и их классов;</a:t>
            </a:r>
          </a:p>
          <a:p>
            <a:pPr lvl="0"/>
            <a:r>
              <a:rPr lang="ru-RU" sz="2600" dirty="0"/>
              <a:t>проводимых общешкольных основных дел, мероприятий;</a:t>
            </a:r>
          </a:p>
          <a:p>
            <a:pPr lvl="0"/>
            <a:r>
              <a:rPr lang="ru-RU" sz="2600" dirty="0"/>
              <a:t>внешкольных мероприятий; </a:t>
            </a:r>
          </a:p>
          <a:p>
            <a:pPr lvl="0"/>
            <a:r>
              <a:rPr lang="ru-RU" sz="2600" dirty="0"/>
              <a:t>создания и поддержки предметно-пространственной среды;</a:t>
            </a:r>
          </a:p>
          <a:p>
            <a:pPr lvl="0"/>
            <a:r>
              <a:rPr lang="ru-RU" sz="2600" dirty="0"/>
              <a:t>взаимодействия с родительским сообществом;</a:t>
            </a:r>
          </a:p>
          <a:p>
            <a:pPr lvl="0"/>
            <a:r>
              <a:rPr lang="ru-RU" sz="2600" dirty="0"/>
              <a:t>деятельности ученического самоуправления;</a:t>
            </a:r>
          </a:p>
          <a:p>
            <a:pPr lvl="0"/>
            <a:r>
              <a:rPr lang="ru-RU" sz="2600" dirty="0"/>
              <a:t>деятельности по профилактике и безопасности;</a:t>
            </a:r>
          </a:p>
          <a:p>
            <a:pPr lvl="0"/>
            <a:r>
              <a:rPr lang="ru-RU" sz="2600" dirty="0"/>
              <a:t>реализации потенциала социального партнёрства;</a:t>
            </a:r>
          </a:p>
          <a:p>
            <a:pPr lvl="0"/>
            <a:r>
              <a:rPr lang="ru-RU" sz="2600" dirty="0"/>
              <a:t>деятельности по профориентации обучающихся;</a:t>
            </a:r>
          </a:p>
          <a:p>
            <a:pPr lvl="0"/>
            <a:r>
              <a:rPr lang="ru-RU" sz="2600" i="1" dirty="0"/>
              <a:t>и т. д. по дополнительным модулям, иным позициям в п. 2.2.</a:t>
            </a:r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34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Итогом самоанализа является перечень выявленных проблем, над решением которых предстоит работать педагогическому коллективу. </a:t>
            </a:r>
          </a:p>
          <a:p>
            <a:r>
              <a:rPr lang="ru-RU" sz="2800" dirty="0"/>
              <a:t>Итоги самоанализа оформляются в виде отчёта, составляемого заместителем директора по воспитательной работе (совместно с советником директора по воспитательной работе при его наличии) в конце учебного года, рассматриваются и утверждаются педагогическим советом или иным коллегиальным органом управления в общеобразовательной </a:t>
            </a:r>
            <a:r>
              <a:rPr lang="ru-RU" sz="2800" dirty="0" smtClean="0"/>
              <a:t>организации (публикуется на сайте организации).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93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sz="4400" dirty="0"/>
              <a:t>Информация о выпускниках 9, 11 </a:t>
            </a:r>
            <a:r>
              <a:rPr lang="ru-RU" sz="4400" dirty="0" smtClean="0"/>
              <a:t>классов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440474"/>
              </p:ext>
            </p:extLst>
          </p:nvPr>
        </p:nvGraphicFramePr>
        <p:xfrm>
          <a:off x="1096963" y="1846263"/>
          <a:ext cx="10058400" cy="2762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411902801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00661614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67878753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96573496"/>
                    </a:ext>
                  </a:extLst>
                </a:gridCol>
              </a:tblGrid>
              <a:tr h="1549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 выпускника 9,11 классов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Предметы, изучаемые на профильном уровне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Предметы, выбранные для сдачи ГИА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Специальность, на которую планирует поступать выпускник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6172295"/>
                  </a:ext>
                </a:extLst>
              </a:tr>
              <a:tr h="824614"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47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79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- Информация о реализации проекта «Патриотическое воспитание граждан РФ».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Ссылка на мониторинг: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docs.google.com/spreadsheets/d/1NABEP_D6YAkSfPkejcf3eVdz0EUyH8Yu_xakd2suMCg/edit#gid=0</a:t>
            </a:r>
            <a:endParaRPr lang="ru-RU" sz="2400" dirty="0" smtClean="0"/>
          </a:p>
          <a:p>
            <a:endParaRPr lang="ru-RU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сайте управления образования в 2021 году опубликован план мероприятий реализации проекта по ссылке: </a:t>
            </a:r>
            <a:r>
              <a:rPr lang="ru-RU" sz="2400" u="sng" dirty="0">
                <a:hlinkClick r:id="rId3"/>
              </a:rPr>
              <a:t>https://uo-kuragino.ru/work/629-plan-meroprijatii-federalnogo-proekta-patrioticheskoe-vospitanie-grazhdan-rf.html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985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74688"/>
          </a:xfrm>
        </p:spPr>
        <p:txBody>
          <a:bodyPr>
            <a:normAutofit/>
          </a:bodyPr>
          <a:lstStyle/>
          <a:p>
            <a:r>
              <a:rPr lang="ru-RU" sz="4000" dirty="0"/>
              <a:t>мониторинг воспитательной работы в </a:t>
            </a:r>
            <a:r>
              <a:rPr lang="ru-RU" sz="4000" dirty="0" smtClean="0"/>
              <a:t>школах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961291"/>
            <a:ext cx="10058400" cy="5228493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2"/>
              </a:rPr>
              <a:t>Ссылка на мониторинг: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docs.google.com/spreadsheets/d/1BYYHdjlTT6a2bJSIOBX5QSXRvrCv4-LNjs9Z7aHCrrc/edit#gid=0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Наличие и применение во </a:t>
            </a:r>
            <a:r>
              <a:rPr lang="ru-RU" dirty="0" err="1"/>
              <a:t>внутришкольной</a:t>
            </a:r>
            <a:r>
              <a:rPr lang="ru-RU" dirty="0"/>
              <a:t> системе оценки качества образования инструментов, процедур оценки результатов воспитания (анкеты, опросники, карты наблюдений и </a:t>
            </a:r>
            <a:r>
              <a:rPr lang="ru-RU" dirty="0" err="1"/>
              <a:t>др</a:t>
            </a:r>
            <a:r>
              <a:rPr lang="ru-RU" dirty="0" smtClean="0"/>
              <a:t>);</a:t>
            </a:r>
          </a:p>
          <a:p>
            <a:r>
              <a:rPr lang="ru-RU" dirty="0" smtClean="0"/>
              <a:t>- Наличие </a:t>
            </a:r>
            <a:r>
              <a:rPr lang="ru-RU" dirty="0"/>
              <a:t>во </a:t>
            </a:r>
            <a:r>
              <a:rPr lang="ru-RU" dirty="0" err="1"/>
              <a:t>внутришкольной</a:t>
            </a:r>
            <a:r>
              <a:rPr lang="ru-RU" dirty="0"/>
              <a:t> системе оценки качества образования инструментов оценки уровня </a:t>
            </a:r>
            <a:r>
              <a:rPr lang="ru-RU" dirty="0" err="1"/>
              <a:t>сформированности</a:t>
            </a:r>
            <a:r>
              <a:rPr lang="ru-RU" dirty="0"/>
              <a:t> ценностных </a:t>
            </a:r>
            <a:r>
              <a:rPr lang="ru-RU" dirty="0" smtClean="0"/>
              <a:t>ориентаций; </a:t>
            </a:r>
          </a:p>
          <a:p>
            <a:r>
              <a:rPr lang="ru-RU" dirty="0"/>
              <a:t>-</a:t>
            </a:r>
            <a:r>
              <a:rPr lang="ru-RU" dirty="0" smtClean="0"/>
              <a:t>Наличие </a:t>
            </a:r>
            <a:r>
              <a:rPr lang="ru-RU" dirty="0"/>
              <a:t>во </a:t>
            </a:r>
            <a:r>
              <a:rPr lang="ru-RU" dirty="0" err="1"/>
              <a:t>внутришкольной</a:t>
            </a:r>
            <a:r>
              <a:rPr lang="ru-RU" dirty="0"/>
              <a:t> системе воспитания инструментов и процедур оценки воспитательной </a:t>
            </a:r>
            <a:r>
              <a:rPr lang="ru-RU" dirty="0" smtClean="0"/>
              <a:t>среды;</a:t>
            </a:r>
          </a:p>
          <a:p>
            <a:r>
              <a:rPr lang="ru-RU" dirty="0" smtClean="0"/>
              <a:t>- В </a:t>
            </a:r>
            <a:r>
              <a:rPr lang="ru-RU" dirty="0"/>
              <a:t>ОО организовано обучение детей основам информационной </a:t>
            </a:r>
            <a:r>
              <a:rPr lang="ru-RU" dirty="0" smtClean="0"/>
              <a:t>безопасности; </a:t>
            </a:r>
          </a:p>
          <a:p>
            <a:r>
              <a:rPr lang="ru-RU" dirty="0" smtClean="0"/>
              <a:t>- В </a:t>
            </a:r>
            <a:r>
              <a:rPr lang="ru-RU" dirty="0"/>
              <a:t>ОО реализуются программы патриотической </a:t>
            </a:r>
            <a:r>
              <a:rPr lang="ru-RU" dirty="0" smtClean="0"/>
              <a:t>направленности;</a:t>
            </a:r>
          </a:p>
          <a:p>
            <a:r>
              <a:rPr lang="ru-RU" dirty="0" smtClean="0"/>
              <a:t>- В </a:t>
            </a:r>
            <a:r>
              <a:rPr lang="ru-RU" dirty="0"/>
              <a:t>ОО реализуются мероприятия/события, направленные на формирование представлений о традициях, истории родного </a:t>
            </a:r>
            <a:r>
              <a:rPr lang="ru-RU" dirty="0" smtClean="0"/>
              <a:t>края;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6209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398</TotalTime>
  <Words>921</Words>
  <Application>Microsoft Office PowerPoint</Application>
  <PresentationFormat>Широкоэкранный</PresentationFormat>
  <Paragraphs>105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Times New Roman</vt:lpstr>
      <vt:lpstr>Ретро</vt:lpstr>
      <vt:lpstr>PDF</vt:lpstr>
      <vt:lpstr>РМО педагогов-организаторов и зам.директоров по ВР</vt:lpstr>
      <vt:lpstr>Вопросы для обсуждения</vt:lpstr>
      <vt:lpstr>Подведение итогов 2022-23 учебного года. Мониторинг системы воспитания.</vt:lpstr>
      <vt:lpstr>Что должно быть в анализе рабочей программы воспитания?</vt:lpstr>
      <vt:lpstr>Презентация PowerPoint</vt:lpstr>
      <vt:lpstr>Презентация PowerPoint</vt:lpstr>
      <vt:lpstr>- Информация о выпускниках 9, 11 классов</vt:lpstr>
      <vt:lpstr>- Информация о реализации проекта «Патриотическое воспитание граждан РФ». </vt:lpstr>
      <vt:lpstr>мониторинг воспитательной работы в школах</vt:lpstr>
      <vt:lpstr>Статистика:</vt:lpstr>
      <vt:lpstr>2. Планирование работы на 2023/24 учебный год.</vt:lpstr>
      <vt:lpstr>Патриотическое воспитание</vt:lpstr>
      <vt:lpstr>Школьные театры</vt:lpstr>
      <vt:lpstr>Школьные музеи и туристско-краеведческая деятельность</vt:lpstr>
      <vt:lpstr>Профориентационная деятельность</vt:lpstr>
      <vt:lpstr>Презентация PowerPoint</vt:lpstr>
      <vt:lpstr>Деятельность педагогического коллектива по развитию воспитательной системы в школе</vt:lpstr>
      <vt:lpstr>В 2023-2024 годах Чтения организуются в каждом общеобразовательном учреждении, расположенном на территории муниципального образования.   Чтения включают в себя три этапа проведения: школьный – сентябрь–октябрь 2023 года, муниципальный – ноябрь–декабрь 2023 года, краевой – март 2024 года.  Тема Чтений: «Становление коллективного образа жизни детско-взрослых сообществ».   На каждом этапе Чтения имеют три части: реферативную, рефлексивно-аналитическую, свободную.</vt:lpstr>
      <vt:lpstr>Полезные ссылки: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РМО педагогов-организаторов и зам.директоров по ВР</dc:title>
  <dc:creator>Berezina</dc:creator>
  <cp:lastModifiedBy>Berezina</cp:lastModifiedBy>
  <cp:revision>19</cp:revision>
  <dcterms:created xsi:type="dcterms:W3CDTF">2023-06-13T03:42:13Z</dcterms:created>
  <dcterms:modified xsi:type="dcterms:W3CDTF">2023-06-14T04:41:40Z</dcterms:modified>
</cp:coreProperties>
</file>