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791" r:id="rId3"/>
    <p:sldId id="788" r:id="rId4"/>
    <p:sldId id="789" r:id="rId5"/>
    <p:sldId id="790" r:id="rId6"/>
    <p:sldId id="760" r:id="rId7"/>
    <p:sldId id="653" r:id="rId8"/>
    <p:sldId id="761" r:id="rId9"/>
    <p:sldId id="766" r:id="rId10"/>
    <p:sldId id="768" r:id="rId11"/>
    <p:sldId id="767" r:id="rId12"/>
    <p:sldId id="510" r:id="rId13"/>
    <p:sldId id="622" r:id="rId14"/>
    <p:sldId id="763" r:id="rId15"/>
    <p:sldId id="762" r:id="rId16"/>
    <p:sldId id="786" r:id="rId17"/>
    <p:sldId id="781" r:id="rId18"/>
    <p:sldId id="782" r:id="rId19"/>
    <p:sldId id="785" r:id="rId20"/>
    <p:sldId id="787" r:id="rId21"/>
    <p:sldId id="784" r:id="rId22"/>
    <p:sldId id="704" r:id="rId23"/>
    <p:sldId id="769" r:id="rId24"/>
    <p:sldId id="779" r:id="rId25"/>
    <p:sldId id="780" r:id="rId26"/>
    <p:sldId id="783" r:id="rId27"/>
    <p:sldId id="792" r:id="rId28"/>
    <p:sldId id="75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3067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pos="4362" userDrawn="1">
          <p15:clr>
            <a:srgbClr val="A4A3A4"/>
          </p15:clr>
        </p15:guide>
        <p15:guide id="8" orient="horz" pos="2260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529"/>
    <a:srgbClr val="59B2C6"/>
    <a:srgbClr val="104E5D"/>
    <a:srgbClr val="237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70" y="53"/>
      </p:cViewPr>
      <p:guideLst>
        <p:guide orient="horz" pos="754"/>
        <p:guide pos="3840"/>
        <p:guide orient="horz" pos="278"/>
        <p:guide orient="horz" pos="3067"/>
        <p:guide pos="347"/>
        <p:guide pos="7378"/>
        <p:guide pos="4362"/>
        <p:guide orient="horz" pos="2260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7465-B75D-41DB-AC07-7F542AD4815E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422BD-9CE5-40B4-BE74-FDB9E9A8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2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8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9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4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6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9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80AF1-0F22-4DC0-B8DB-679905262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7FB31C-D208-4512-868A-37806EC3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C68A2-A21A-422D-9677-3FC49C34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4FF7E-C034-4944-BF36-3AAFFD4E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72EFB-C64F-4B53-B99B-EF579734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4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7F088-595D-4961-96CE-4050929F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9748AE-821E-40AA-B5CE-909D8281A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E6797-D73A-446A-BF03-0A975131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53F17-0D62-4452-A6A5-648C63C3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3511A-51FE-4778-99B2-D66C4E2D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0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13D7C-4D3D-413B-A77C-60FE4CA9B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77873-384D-4C42-99C4-E4C56E9D4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C5603-F969-4DD7-8460-DD088930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F5881-846B-4ED1-B14C-444B1C10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4F26B-D44C-4D4E-90C5-FD06530C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4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BEC1-67D4-4E2A-8177-31BE3356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A82F7-2526-447F-B7FD-3FA9456B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9733-FD23-4A8A-A794-BDEAA6115F5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430769-93D9-41A0-8D54-3B23AB1B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02D196-9ACC-4F35-BA07-D2632F0C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07AC-7C27-4C96-8EFE-1D202D14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01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44" hasCustomPrompt="1"/>
          </p:nvPr>
        </p:nvSpPr>
        <p:spPr>
          <a:xfrm rot="10800000" flipV="1">
            <a:off x="1019768" y="3815737"/>
            <a:ext cx="6084279" cy="3042264"/>
          </a:xfrm>
          <a:custGeom>
            <a:avLst/>
            <a:gdLst>
              <a:gd name="connsiteX0" fmla="*/ 3590495 w 7207876"/>
              <a:gd name="connsiteY0" fmla="*/ 0 h 3604267"/>
              <a:gd name="connsiteX1" fmla="*/ 2692329 w 7207876"/>
              <a:gd name="connsiteY1" fmla="*/ 372032 h 3604267"/>
              <a:gd name="connsiteX2" fmla="*/ 372033 w 7207876"/>
              <a:gd name="connsiteY2" fmla="*/ 2692328 h 3604267"/>
              <a:gd name="connsiteX3" fmla="*/ 0 w 7207876"/>
              <a:gd name="connsiteY3" fmla="*/ 3590494 h 3604267"/>
              <a:gd name="connsiteX4" fmla="*/ 657 w 7207876"/>
              <a:gd name="connsiteY4" fmla="*/ 3604267 h 3604267"/>
              <a:gd name="connsiteX5" fmla="*/ 7207876 w 7207876"/>
              <a:gd name="connsiteY5" fmla="*/ 3604267 h 3604267"/>
              <a:gd name="connsiteX6" fmla="*/ 7202721 w 7207876"/>
              <a:gd name="connsiteY6" fmla="*/ 3496287 h 3604267"/>
              <a:gd name="connsiteX7" fmla="*/ 6836501 w 7207876"/>
              <a:gd name="connsiteY7" fmla="*/ 2719872 h 3604267"/>
              <a:gd name="connsiteX8" fmla="*/ 4488661 w 7207876"/>
              <a:gd name="connsiteY8" fmla="*/ 372032 h 3604267"/>
              <a:gd name="connsiteX9" fmla="*/ 3590495 w 7207876"/>
              <a:gd name="connsiteY9" fmla="*/ 0 h 36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7876" h="3604267">
                <a:moveTo>
                  <a:pt x="3590495" y="0"/>
                </a:moveTo>
                <a:cubicBezTo>
                  <a:pt x="3265422" y="0"/>
                  <a:pt x="2940351" y="124011"/>
                  <a:pt x="2692329" y="372032"/>
                </a:cubicBezTo>
                <a:lnTo>
                  <a:pt x="372033" y="2692328"/>
                </a:lnTo>
                <a:cubicBezTo>
                  <a:pt x="124011" y="2940350"/>
                  <a:pt x="0" y="3265422"/>
                  <a:pt x="0" y="3590494"/>
                </a:cubicBezTo>
                <a:lnTo>
                  <a:pt x="657" y="3604267"/>
                </a:lnTo>
                <a:lnTo>
                  <a:pt x="7207876" y="3604267"/>
                </a:lnTo>
                <a:lnTo>
                  <a:pt x="7202721" y="3496287"/>
                </a:lnTo>
                <a:cubicBezTo>
                  <a:pt x="7175594" y="3212902"/>
                  <a:pt x="7053520" y="2936891"/>
                  <a:pt x="6836501" y="2719872"/>
                </a:cubicBezTo>
                <a:lnTo>
                  <a:pt x="4488661" y="372032"/>
                </a:lnTo>
                <a:cubicBezTo>
                  <a:pt x="4240639" y="124011"/>
                  <a:pt x="3915567" y="0"/>
                  <a:pt x="3590495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r>
              <a:rPr lang="ru-RU" dirty="0"/>
              <a:t>с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47" hasCustomPrompt="1"/>
          </p:nvPr>
        </p:nvSpPr>
        <p:spPr>
          <a:xfrm rot="10800000" flipV="1">
            <a:off x="11136" y="387015"/>
            <a:ext cx="3042419" cy="6083972"/>
          </a:xfrm>
          <a:custGeom>
            <a:avLst/>
            <a:gdLst>
              <a:gd name="connsiteX0" fmla="*/ 6085234 w 6085234"/>
              <a:gd name="connsiteY0" fmla="*/ 0 h 12169352"/>
              <a:gd name="connsiteX1" fmla="*/ 5902927 w 6085234"/>
              <a:gd name="connsiteY1" fmla="*/ 8703 h 12169352"/>
              <a:gd name="connsiteX2" fmla="*/ 4592073 w 6085234"/>
              <a:gd name="connsiteY2" fmla="*/ 627008 h 12169352"/>
              <a:gd name="connsiteX3" fmla="*/ 628117 w 6085234"/>
              <a:gd name="connsiteY3" fmla="*/ 4590962 h 12169352"/>
              <a:gd name="connsiteX4" fmla="*/ 0 w 6085234"/>
              <a:gd name="connsiteY4" fmla="*/ 6107372 h 12169352"/>
              <a:gd name="connsiteX5" fmla="*/ 628117 w 6085234"/>
              <a:gd name="connsiteY5" fmla="*/ 7623783 h 12169352"/>
              <a:gd name="connsiteX6" fmla="*/ 4545569 w 6085234"/>
              <a:gd name="connsiteY6" fmla="*/ 11541233 h 12169352"/>
              <a:gd name="connsiteX7" fmla="*/ 6061980 w 6085234"/>
              <a:gd name="connsiteY7" fmla="*/ 12169352 h 12169352"/>
              <a:gd name="connsiteX8" fmla="*/ 6085234 w 6085234"/>
              <a:gd name="connsiteY8" fmla="*/ 12168242 h 121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34" h="12169352">
                <a:moveTo>
                  <a:pt x="6085234" y="0"/>
                </a:moveTo>
                <a:lnTo>
                  <a:pt x="5902927" y="8703"/>
                </a:lnTo>
                <a:cubicBezTo>
                  <a:pt x="5424476" y="54503"/>
                  <a:pt x="4958475" y="260606"/>
                  <a:pt x="4592073" y="627008"/>
                </a:cubicBezTo>
                <a:lnTo>
                  <a:pt x="628117" y="4590962"/>
                </a:lnTo>
                <a:cubicBezTo>
                  <a:pt x="209373" y="5009707"/>
                  <a:pt x="0" y="5558540"/>
                  <a:pt x="0" y="6107372"/>
                </a:cubicBezTo>
                <a:cubicBezTo>
                  <a:pt x="0" y="6656206"/>
                  <a:pt x="209373" y="7205037"/>
                  <a:pt x="628117" y="7623783"/>
                </a:cubicBezTo>
                <a:lnTo>
                  <a:pt x="4545569" y="11541233"/>
                </a:lnTo>
                <a:cubicBezTo>
                  <a:pt x="4964315" y="11959979"/>
                  <a:pt x="5513148" y="12169352"/>
                  <a:pt x="6061980" y="12169352"/>
                </a:cubicBezTo>
                <a:lnTo>
                  <a:pt x="6085234" y="12168242"/>
                </a:ln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r>
              <a:rPr lang="ru-RU" dirty="0"/>
              <a:t>с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48" hasCustomPrompt="1"/>
          </p:nvPr>
        </p:nvSpPr>
        <p:spPr>
          <a:xfrm rot="10800000" flipV="1">
            <a:off x="1019769" y="1"/>
            <a:ext cx="6084279" cy="3042264"/>
          </a:xfrm>
          <a:custGeom>
            <a:avLst/>
            <a:gdLst>
              <a:gd name="connsiteX0" fmla="*/ 12168242 w 12169351"/>
              <a:gd name="connsiteY0" fmla="*/ 0 h 6085233"/>
              <a:gd name="connsiteX1" fmla="*/ 0 w 12169351"/>
              <a:gd name="connsiteY1" fmla="*/ 0 h 6085233"/>
              <a:gd name="connsiteX2" fmla="*/ 8703 w 12169351"/>
              <a:gd name="connsiteY2" fmla="*/ 182307 h 6085233"/>
              <a:gd name="connsiteX3" fmla="*/ 627008 w 12169351"/>
              <a:gd name="connsiteY3" fmla="*/ 1493160 h 6085233"/>
              <a:gd name="connsiteX4" fmla="*/ 4590961 w 12169351"/>
              <a:gd name="connsiteY4" fmla="*/ 5457116 h 6085233"/>
              <a:gd name="connsiteX5" fmla="*/ 6107372 w 12169351"/>
              <a:gd name="connsiteY5" fmla="*/ 6085233 h 6085233"/>
              <a:gd name="connsiteX6" fmla="*/ 7623782 w 12169351"/>
              <a:gd name="connsiteY6" fmla="*/ 5457116 h 6085233"/>
              <a:gd name="connsiteX7" fmla="*/ 11541232 w 12169351"/>
              <a:gd name="connsiteY7" fmla="*/ 1539664 h 6085233"/>
              <a:gd name="connsiteX8" fmla="*/ 12169351 w 12169351"/>
              <a:gd name="connsiteY8" fmla="*/ 23254 h 60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9351" h="6085233">
                <a:moveTo>
                  <a:pt x="12168242" y="0"/>
                </a:moveTo>
                <a:lnTo>
                  <a:pt x="0" y="0"/>
                </a:lnTo>
                <a:lnTo>
                  <a:pt x="8703" y="182307"/>
                </a:lnTo>
                <a:cubicBezTo>
                  <a:pt x="54503" y="660758"/>
                  <a:pt x="260606" y="1126759"/>
                  <a:pt x="627008" y="1493160"/>
                </a:cubicBezTo>
                <a:lnTo>
                  <a:pt x="4590961" y="5457116"/>
                </a:lnTo>
                <a:cubicBezTo>
                  <a:pt x="5009707" y="5875860"/>
                  <a:pt x="5558539" y="6085233"/>
                  <a:pt x="6107372" y="6085233"/>
                </a:cubicBezTo>
                <a:cubicBezTo>
                  <a:pt x="6656206" y="6085233"/>
                  <a:pt x="7205037" y="5875860"/>
                  <a:pt x="7623782" y="5457116"/>
                </a:cubicBezTo>
                <a:lnTo>
                  <a:pt x="11541232" y="1539664"/>
                </a:lnTo>
                <a:cubicBezTo>
                  <a:pt x="11959978" y="1120919"/>
                  <a:pt x="12169351" y="572086"/>
                  <a:pt x="12169351" y="23254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r>
              <a:rPr lang="ru-RU" dirty="0"/>
              <a:t>с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11C7DB7-C73C-054D-9FA1-BB60F3FE3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735" y="837013"/>
            <a:ext cx="4215165" cy="13319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B7C19D1D-21D1-844C-AACF-6C92511574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0735" y="2601004"/>
            <a:ext cx="4215165" cy="2951986"/>
          </a:xfrm>
          <a:prstGeom prst="rect">
            <a:avLst/>
          </a:prstGeom>
        </p:spPr>
        <p:txBody>
          <a:bodyPr/>
          <a:lstStyle>
            <a:lvl1pPr algn="r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9913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20098" y="3896632"/>
            <a:ext cx="3419934" cy="21239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944022" y="3896632"/>
            <a:ext cx="6335879" cy="2123991"/>
          </a:xfrm>
          <a:prstGeom prst="rect">
            <a:avLst/>
          </a:prstGeom>
        </p:spPr>
        <p:txBody>
          <a:bodyPr/>
          <a:lstStyle>
            <a:lvl1pPr>
              <a:defRPr lang="en-US" sz="13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4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6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182">
          <p15:clr>
            <a:srgbClr val="FBAE40"/>
          </p15:clr>
        </p15:guide>
        <p15:guide id="2" pos="5504">
          <p15:clr>
            <a:srgbClr val="FBAE40"/>
          </p15:clr>
        </p15:guide>
        <p15:guide id="3" pos="1195">
          <p15:clr>
            <a:srgbClr val="FBAE40"/>
          </p15:clr>
        </p15:guide>
        <p15:guide id="4" pos="14167">
          <p15:clr>
            <a:srgbClr val="FBAE40"/>
          </p15:clr>
        </p15:guide>
        <p15:guide id="5" orient="horz" pos="6906">
          <p15:clr>
            <a:srgbClr val="FBAE40"/>
          </p15:clr>
        </p15:guide>
        <p15:guide id="6" pos="9858">
          <p15:clr>
            <a:srgbClr val="FBAE40"/>
          </p15:clr>
        </p15:guide>
        <p15:guide id="7" orient="horz" pos="3459">
          <p15:clr>
            <a:srgbClr val="FBAE40"/>
          </p15:clr>
        </p15:guide>
        <p15:guide id="8" orient="horz" pos="17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564021" y="1197010"/>
            <a:ext cx="4832597" cy="3959982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kern="120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 algn="r" defTabSz="1219079" rtl="0" eaLnBrk="1" latinLnBrk="0" hangingPunct="1">
              <a:lnSpc>
                <a:spcPct val="150000"/>
              </a:lnSpc>
              <a:spcBef>
                <a:spcPts val="636"/>
              </a:spcBef>
              <a:buFont typeface="Arial" panose="020B0604020202020204" pitchFamily="34" charset="0"/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36"/>
          </p:nvPr>
        </p:nvSpPr>
        <p:spPr>
          <a:xfrm>
            <a:off x="0" y="-9895"/>
            <a:ext cx="5411969" cy="5411694"/>
          </a:xfrm>
          <a:custGeom>
            <a:avLst/>
            <a:gdLst>
              <a:gd name="connsiteX0" fmla="*/ 5633477 w 10825348"/>
              <a:gd name="connsiteY0" fmla="*/ 0 h 10824641"/>
              <a:gd name="connsiteX1" fmla="*/ 10825348 w 10825348"/>
              <a:gd name="connsiteY1" fmla="*/ 0 h 10824641"/>
              <a:gd name="connsiteX2" fmla="*/ 9297625 w 10825348"/>
              <a:gd name="connsiteY2" fmla="*/ 3687776 h 10824641"/>
              <a:gd name="connsiteX3" fmla="*/ 3688019 w 10825348"/>
              <a:gd name="connsiteY3" fmla="*/ 9297017 h 10824641"/>
              <a:gd name="connsiteX4" fmla="*/ 0 w 10825348"/>
              <a:gd name="connsiteY4" fmla="*/ 10824641 h 10824641"/>
              <a:gd name="connsiteX5" fmla="*/ 0 w 10825348"/>
              <a:gd name="connsiteY5" fmla="*/ 5872680 h 10824641"/>
              <a:gd name="connsiteX6" fmla="*/ 0 w 10825348"/>
              <a:gd name="connsiteY6" fmla="*/ 5726856 h 10824641"/>
              <a:gd name="connsiteX7" fmla="*/ 0 w 10825348"/>
              <a:gd name="connsiteY7" fmla="*/ 5633109 h 10824641"/>
              <a:gd name="connsiteX8" fmla="*/ 0 w 10825348"/>
              <a:gd name="connsiteY8" fmla="*/ 19793 h 10824641"/>
              <a:gd name="connsiteX9" fmla="*/ 5632557 w 10825348"/>
              <a:gd name="connsiteY9" fmla="*/ 19793 h 1082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25348" h="10824641">
                <a:moveTo>
                  <a:pt x="5633477" y="0"/>
                </a:moveTo>
                <a:cubicBezTo>
                  <a:pt x="5633477" y="0"/>
                  <a:pt x="5633477" y="0"/>
                  <a:pt x="10825348" y="0"/>
                </a:cubicBezTo>
                <a:cubicBezTo>
                  <a:pt x="10825348" y="1336670"/>
                  <a:pt x="10312129" y="2661404"/>
                  <a:pt x="9297625" y="3687776"/>
                </a:cubicBezTo>
                <a:cubicBezTo>
                  <a:pt x="9297625" y="3687776"/>
                  <a:pt x="9297625" y="3687776"/>
                  <a:pt x="3688019" y="9297017"/>
                </a:cubicBezTo>
                <a:cubicBezTo>
                  <a:pt x="2661582" y="10311456"/>
                  <a:pt x="1336759" y="10824641"/>
                  <a:pt x="0" y="10824641"/>
                </a:cubicBezTo>
                <a:cubicBezTo>
                  <a:pt x="0" y="10824641"/>
                  <a:pt x="0" y="10824641"/>
                  <a:pt x="0" y="5872680"/>
                </a:cubicBezTo>
                <a:lnTo>
                  <a:pt x="0" y="5726856"/>
                </a:lnTo>
                <a:lnTo>
                  <a:pt x="0" y="5633109"/>
                </a:lnTo>
                <a:lnTo>
                  <a:pt x="0" y="19793"/>
                </a:lnTo>
                <a:lnTo>
                  <a:pt x="5632557" y="197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53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44543-5B78-4264-BCF3-AB2A8077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A3238-F9B3-4F02-93F2-3463E19B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9BC3B-EB31-4606-B28F-0ABB4626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F88A5-0F71-4981-B52B-349E458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5BA82-7B8A-433C-906C-80F2313A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2C74D-424B-414E-BAAF-04176403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5B0B8B-C259-465F-8D91-C7BD195E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65361-C4EB-457C-888B-8A28A88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E0087-A3C5-40FA-B98D-2A811745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1848A-38D4-4DED-90DF-C3177656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85A-505E-4508-ACA0-A327182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B843E-4E62-45C9-94C8-0B3465A1C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FF4EA4-8B70-4299-9EEE-404C1B2B8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B8C56-0E62-4EE0-82AC-22684AD6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7E5DE-6806-4B4E-A55F-2EA5D166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0603CC-09D1-4C0A-8A25-35DE65D4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EDB-0B17-4CF3-8D92-91DDB2B0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D0241-D56A-4220-9F37-6E6B6E1DF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BDE996-A8D6-4E61-BF21-DCF1171F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9259CC-15DA-4FDA-9078-5C51BA06D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334CAE-A01E-4671-A82F-5F6A3A79A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37A3F7-0A2B-44FF-BE26-7105C701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E3F192-439E-440C-97C3-E8033549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3AE40C-56BB-405E-B038-C8492060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AF34B-1C64-43B3-8548-E47E867F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1E0E66-6487-44AC-BCB2-13C29B5C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42F96-BB06-4AB0-8B4D-B27E0BF8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485634-51A4-413C-9717-EF43E231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58214B-1A4A-44A2-8AC0-B8F49E4C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79DDB0-4039-4191-9B8E-22AFB117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5CA32-15A1-47D3-87A4-5295D514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4E5D-CF78-424C-951E-5C39B238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150C8-4FED-4E5D-9CF0-6B211AF3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90B27-1D72-4BE9-868A-95AA95EF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DD716-16D6-42B6-AC24-A7A87D11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CA760-5FCA-4439-96E3-8C9CC77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3840C-19B4-4671-A03B-D538B20E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4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3E18F-4C5B-4A8D-8271-D0446DF1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8D5A4E-BFFB-4A34-B73B-9EE01A8E6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21B44C-FEA8-449A-AD21-B11512041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1D82A1-9322-49CB-8CF6-68352371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561B69-60FB-42E4-B531-2A8B9BC1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9D7AD-0AB8-4290-9968-C555F89A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9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97B52-BAE6-44C7-B1B4-48D4AD0B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7601E-73F2-42B0-ADB7-348AE401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6A02F-F1A0-483D-970D-A5763F79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416A-4FB1-4A8D-B8E6-412C2F8BA23A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2A397-5B1B-462B-9B36-2B048D66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D23E9-BC88-428B-A95A-53D90A2E7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3C62-9977-4095-899C-299F526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vrikum39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259D2-F28D-4AE2-9522-3490BB22B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971112"/>
            <a:ext cx="12192000" cy="61600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1535-B14B-46A7-9DB6-0B6666E75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440" y="2259858"/>
            <a:ext cx="10302834" cy="302653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4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Образовательный модуль</a:t>
            </a:r>
            <a:br>
              <a:rPr lang="ru-RU" sz="44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</a:br>
            <a:r>
              <a:rPr lang="ru-RU" sz="44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 </a:t>
            </a:r>
            <a:r>
              <a:rPr lang="ru-RU" sz="44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«Культурный код России. </a:t>
            </a:r>
            <a:r>
              <a:rPr lang="ru-RU" sz="4400" b="1" dirty="0">
                <a:solidFill>
                  <a:srgbClr val="104E5D"/>
                </a:solidFill>
                <a:latin typeface="Montserrat" panose="00000500000000000000" pitchFamily="2" charset="-52"/>
              </a:rPr>
              <a:t>Историческое погружение в историю России 19 </a:t>
            </a:r>
            <a:r>
              <a:rPr lang="ru-RU" sz="44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века»</a:t>
            </a:r>
            <a:endParaRPr lang="ru-RU" sz="4400" b="1" dirty="0">
              <a:solidFill>
                <a:srgbClr val="237B8F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EFD6D-4A4A-4EFD-9B17-79E5D834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0047" y="5653663"/>
            <a:ext cx="5069394" cy="806275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err="1" smtClean="0">
                <a:solidFill>
                  <a:srgbClr val="DE4529"/>
                </a:solidFill>
                <a:latin typeface="Corbel" panose="020B0503020204020204" pitchFamily="34" charset="0"/>
              </a:rPr>
              <a:t>Гуреев</a:t>
            </a:r>
            <a:r>
              <a:rPr lang="ru-RU" sz="20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 Константин Юрьевич</a:t>
            </a:r>
            <a:r>
              <a:rPr lang="ru-RU" sz="2000" b="1" dirty="0">
                <a:solidFill>
                  <a:srgbClr val="DE4529"/>
                </a:solidFill>
                <a:latin typeface="Corbel" panose="020B0503020204020204" pitchFamily="34" charset="0"/>
              </a:rPr>
              <a:t/>
            </a:r>
            <a:br>
              <a:rPr lang="ru-RU" sz="2000" b="1" dirty="0">
                <a:solidFill>
                  <a:srgbClr val="DE4529"/>
                </a:solidFill>
                <a:latin typeface="Corbel" panose="020B0503020204020204" pitchFamily="34" charset="0"/>
              </a:rPr>
            </a:br>
            <a:r>
              <a:rPr lang="ru-RU" sz="20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директор МБОУ Петропавловская СОШ39</a:t>
            </a:r>
            <a:endParaRPr lang="ru-RU" sz="2000" b="1" dirty="0">
              <a:solidFill>
                <a:srgbClr val="DE4529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C0B16-AE33-477B-A2A3-D0A322B38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0" y="485113"/>
            <a:ext cx="2174027" cy="1485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DFFE08-58AB-40AD-BFBB-E79E89542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58" y="713500"/>
            <a:ext cx="2604729" cy="1029225"/>
          </a:xfrm>
          <a:prstGeom prst="rect">
            <a:avLst/>
          </a:prstGeom>
          <a:ln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73A233A-AF13-4D66-B146-66649E1842FD}"/>
              </a:ext>
            </a:extLst>
          </p:cNvPr>
          <p:cNvCxnSpPr/>
          <p:nvPr/>
        </p:nvCxnSpPr>
        <p:spPr>
          <a:xfrm>
            <a:off x="1363112" y="2704495"/>
            <a:ext cx="0" cy="1692000"/>
          </a:xfrm>
          <a:prstGeom prst="line">
            <a:avLst/>
          </a:prstGeom>
          <a:ln w="38100">
            <a:solidFill>
              <a:srgbClr val="DE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5EA6D-DDFC-4D2C-870E-2AA9A5910B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b="50000"/>
          <a:stretch/>
        </p:blipFill>
        <p:spPr>
          <a:xfrm>
            <a:off x="0" y="4963886"/>
            <a:ext cx="2914881" cy="18941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FBE780-83C4-4698-A7A0-D3617B7B7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2" r="35951"/>
          <a:stretch/>
        </p:blipFill>
        <p:spPr>
          <a:xfrm>
            <a:off x="9457894" y="-1"/>
            <a:ext cx="2737212" cy="2259859"/>
          </a:xfrm>
          <a:prstGeom prst="rect">
            <a:avLst/>
          </a:prstGeom>
        </p:spPr>
      </p:pic>
      <p:pic>
        <p:nvPicPr>
          <p:cNvPr id="2050" name="Picture 2" descr="https://evrikum39.ru/assets/images/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88" y="579549"/>
            <a:ext cx="2383524" cy="15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9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4D9C2-1953-4024-832D-F8A2AB34F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509425-C64B-4D55-A641-0F7104A38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96"/>
            <a:ext cx="12192000" cy="6160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272CF-AE47-47F1-985D-07FA7B484DAE}"/>
              </a:ext>
            </a:extLst>
          </p:cNvPr>
          <p:cNvSpPr txBox="1"/>
          <p:nvPr/>
        </p:nvSpPr>
        <p:spPr>
          <a:xfrm>
            <a:off x="2048333" y="1856706"/>
            <a:ext cx="7881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Программа модуля утверждается до </a:t>
            </a:r>
            <a:r>
              <a:rPr lang="ru-RU" sz="36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20 августа 2023 </a:t>
            </a:r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года</a:t>
            </a:r>
          </a:p>
          <a:p>
            <a:pPr algn="ctr"/>
            <a:r>
              <a:rPr lang="ru-RU" sz="3600" b="1" dirty="0" smtClean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презентуется </a:t>
            </a:r>
            <a:r>
              <a:rPr lang="ru-RU" sz="3600" b="1" dirty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на районном образовательном форуме </a:t>
            </a:r>
            <a:endParaRPr lang="ru-RU" sz="3600" b="1" dirty="0" smtClean="0">
              <a:solidFill>
                <a:srgbClr val="104E5D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августе 2023 года</a:t>
            </a:r>
            <a:endParaRPr lang="ru-RU" sz="3600" b="1" dirty="0" smtClean="0">
              <a:solidFill>
                <a:srgbClr val="DE4529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B2CF15-B383-4442-A384-50C95EB96882}"/>
              </a:ext>
            </a:extLst>
          </p:cNvPr>
          <p:cNvSpPr/>
          <p:nvPr/>
        </p:nvSpPr>
        <p:spPr>
          <a:xfrm>
            <a:off x="5989269" y="398321"/>
            <a:ext cx="676998" cy="867358"/>
          </a:xfrm>
          <a:prstGeom prst="rect">
            <a:avLst/>
          </a:prstGeom>
          <a:solidFill>
            <a:srgbClr val="DE4529"/>
          </a:solidFill>
          <a:ln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9B2C6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33525-5818-404C-AFF7-3CB540978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b="50000"/>
          <a:stretch/>
        </p:blipFill>
        <p:spPr>
          <a:xfrm>
            <a:off x="31556" y="4963886"/>
            <a:ext cx="2914881" cy="18941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EF3D60-6DAA-45BB-AB19-783547E2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" r="35951" b="1"/>
          <a:stretch/>
        </p:blipFill>
        <p:spPr>
          <a:xfrm>
            <a:off x="9454788" y="2725937"/>
            <a:ext cx="2737212" cy="41241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34B0ED-318A-4874-9616-1DCAD0302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25" y="229681"/>
            <a:ext cx="1386472" cy="1204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B2F184-4092-415C-B807-C645EFE0C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37" y="5663411"/>
            <a:ext cx="876500" cy="1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6E0E64-ABF7-4815-B543-CCD661FA6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96"/>
            <a:ext cx="12192000" cy="6160004"/>
          </a:xfrm>
          <a:prstGeom prst="rect">
            <a:avLst/>
          </a:prstGeom>
        </p:spPr>
      </p:pic>
      <p:sp>
        <p:nvSpPr>
          <p:cNvPr id="16" name="正方形/長方形 16"/>
          <p:cNvSpPr/>
          <p:nvPr/>
        </p:nvSpPr>
        <p:spPr>
          <a:xfrm>
            <a:off x="1" y="-4835"/>
            <a:ext cx="4170782" cy="6862835"/>
          </a:xfrm>
          <a:prstGeom prst="rect">
            <a:avLst/>
          </a:prstGeom>
          <a:solidFill>
            <a:srgbClr val="104E5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4FAE1F-EFEF-4972-BE08-37211BB6188E}"/>
              </a:ext>
            </a:extLst>
          </p:cNvPr>
          <p:cNvSpPr txBox="1"/>
          <p:nvPr/>
        </p:nvSpPr>
        <p:spPr>
          <a:xfrm>
            <a:off x="5019440" y="1986488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3279B3-C48F-4A41-BF06-760AEAF5DABC}"/>
              </a:ext>
            </a:extLst>
          </p:cNvPr>
          <p:cNvSpPr txBox="1"/>
          <p:nvPr/>
        </p:nvSpPr>
        <p:spPr>
          <a:xfrm>
            <a:off x="4411317" y="1103965"/>
            <a:ext cx="67494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Учителя </a:t>
            </a:r>
            <a:r>
              <a:rPr lang="ru-RU" sz="32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основной </a:t>
            </a: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школы;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Педагоги </a:t>
            </a:r>
            <a:r>
              <a:rPr lang="ru-RU" sz="32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дополнительного </a:t>
            </a: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образования;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Классные руководители;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Обучающиеся;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Представители </a:t>
            </a:r>
            <a:r>
              <a:rPr lang="ru-RU" sz="32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местного сообщества: родители, мастера-ремесленники, индивидуальные </a:t>
            </a:r>
            <a:r>
              <a:rPr lang="ru-RU" sz="32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предприниматели.</a:t>
            </a:r>
            <a:endParaRPr lang="ru-RU" sz="3200" b="1" dirty="0">
              <a:solidFill>
                <a:srgbClr val="DE4529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1011632"/>
            <a:ext cx="3901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9B2C6"/>
                </a:solidFill>
                <a:latin typeface="Corbel" panose="020B0503020204020204" pitchFamily="34" charset="0"/>
              </a:rPr>
              <a:t>Субъектами формирования содержания модуля могут стать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C2139C-DB11-4CBB-A53C-E6AD19FA2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" r="35951" b="1"/>
          <a:stretch/>
        </p:blipFill>
        <p:spPr>
          <a:xfrm>
            <a:off x="10487008" y="4059147"/>
            <a:ext cx="1713957" cy="25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Овал 77">
            <a:extLst>
              <a:ext uri="{FF2B5EF4-FFF2-40B4-BE49-F238E27FC236}">
                <a16:creationId xmlns:a16="http://schemas.microsoft.com/office/drawing/2014/main" id="{05060FA4-BA27-884D-A7CD-45CB60A27498}"/>
              </a:ext>
            </a:extLst>
          </p:cNvPr>
          <p:cNvSpPr/>
          <p:nvPr/>
        </p:nvSpPr>
        <p:spPr>
          <a:xfrm>
            <a:off x="3997651" y="2062981"/>
            <a:ext cx="4229328" cy="4157216"/>
          </a:xfrm>
          <a:prstGeom prst="ellipse">
            <a:avLst/>
          </a:prstGeom>
          <a:noFill/>
          <a:ln w="38100">
            <a:solidFill>
              <a:srgbClr val="104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>
            <a:extLst>
              <a:ext uri="{FF2B5EF4-FFF2-40B4-BE49-F238E27FC236}">
                <a16:creationId xmlns:a16="http://schemas.microsoft.com/office/drawing/2014/main" id="{87099519-A751-7744-9183-38846320D069}"/>
              </a:ext>
            </a:extLst>
          </p:cNvPr>
          <p:cNvSpPr/>
          <p:nvPr/>
        </p:nvSpPr>
        <p:spPr>
          <a:xfrm>
            <a:off x="6374282" y="1780985"/>
            <a:ext cx="1547668" cy="1205948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>
            <a:extLst>
              <a:ext uri="{FF2B5EF4-FFF2-40B4-BE49-F238E27FC236}">
                <a16:creationId xmlns:a16="http://schemas.microsoft.com/office/drawing/2014/main" id="{523EDB7D-D162-0641-A64D-5D025DCDFE34}"/>
              </a:ext>
            </a:extLst>
          </p:cNvPr>
          <p:cNvSpPr/>
          <p:nvPr/>
        </p:nvSpPr>
        <p:spPr>
          <a:xfrm>
            <a:off x="3969678" y="1884798"/>
            <a:ext cx="1547668" cy="1395466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B356857-3CA7-4A4E-8312-B44E9885134A}"/>
              </a:ext>
            </a:extLst>
          </p:cNvPr>
          <p:cNvCxnSpPr>
            <a:cxnSpLocks/>
          </p:cNvCxnSpPr>
          <p:nvPr/>
        </p:nvCxnSpPr>
        <p:spPr>
          <a:xfrm rot="1200000" flipV="1">
            <a:off x="2584420" y="3010354"/>
            <a:ext cx="1080000" cy="1"/>
          </a:xfrm>
          <a:prstGeom prst="straightConnector1">
            <a:avLst/>
          </a:prstGeom>
          <a:ln w="28575">
            <a:solidFill>
              <a:srgbClr val="DE452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4FFB366-204C-E146-BF3B-6C685DA0F6BE}"/>
              </a:ext>
            </a:extLst>
          </p:cNvPr>
          <p:cNvCxnSpPr>
            <a:cxnSpLocks/>
          </p:cNvCxnSpPr>
          <p:nvPr/>
        </p:nvCxnSpPr>
        <p:spPr>
          <a:xfrm rot="-1200000" flipV="1">
            <a:off x="2584420" y="5502227"/>
            <a:ext cx="1080000" cy="1"/>
          </a:xfrm>
          <a:prstGeom prst="straightConnector1">
            <a:avLst/>
          </a:prstGeom>
          <a:ln w="28575">
            <a:solidFill>
              <a:srgbClr val="DE452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9338D4-665A-0E49-8D2C-DEF67887D800}"/>
              </a:ext>
            </a:extLst>
          </p:cNvPr>
          <p:cNvSpPr txBox="1"/>
          <p:nvPr/>
        </p:nvSpPr>
        <p:spPr>
          <a:xfrm>
            <a:off x="814434" y="3072930"/>
            <a:ext cx="153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Педагог ДО</a:t>
            </a:r>
            <a:endParaRPr lang="ru-RU" sz="2000" b="1" dirty="0">
              <a:solidFill>
                <a:srgbClr val="DE4529"/>
              </a:solidFill>
              <a:latin typeface="Corbel" panose="020B05030202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F62B0D-DE22-A847-AEA0-93CEA2DA643A}"/>
              </a:ext>
            </a:extLst>
          </p:cNvPr>
          <p:cNvSpPr txBox="1"/>
          <p:nvPr/>
        </p:nvSpPr>
        <p:spPr>
          <a:xfrm>
            <a:off x="9946935" y="3041104"/>
            <a:ext cx="1122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Учитель</a:t>
            </a:r>
            <a:endParaRPr lang="ru-RU" sz="2000" b="1" dirty="0">
              <a:solidFill>
                <a:srgbClr val="DE4529"/>
              </a:solidFill>
              <a:latin typeface="Corbel" panose="020B0503020204020204" pitchFamily="34" charset="0"/>
            </a:endParaRPr>
          </a:p>
        </p:txBody>
      </p:sp>
      <p:sp>
        <p:nvSpPr>
          <p:cNvPr id="105" name="Полилиния 104">
            <a:extLst>
              <a:ext uri="{FF2B5EF4-FFF2-40B4-BE49-F238E27FC236}">
                <a16:creationId xmlns:a16="http://schemas.microsoft.com/office/drawing/2014/main" id="{69B9C000-5B8C-A843-AA6A-7F0A29FF568B}"/>
              </a:ext>
            </a:extLst>
          </p:cNvPr>
          <p:cNvSpPr/>
          <p:nvPr/>
        </p:nvSpPr>
        <p:spPr>
          <a:xfrm>
            <a:off x="7214162" y="3311781"/>
            <a:ext cx="1547668" cy="1462362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>
            <a:extLst>
              <a:ext uri="{FF2B5EF4-FFF2-40B4-BE49-F238E27FC236}">
                <a16:creationId xmlns:a16="http://schemas.microsoft.com/office/drawing/2014/main" id="{91959BA2-279F-0546-9F45-496EF78EC3D7}"/>
              </a:ext>
            </a:extLst>
          </p:cNvPr>
          <p:cNvSpPr/>
          <p:nvPr/>
        </p:nvSpPr>
        <p:spPr>
          <a:xfrm>
            <a:off x="3023618" y="3407994"/>
            <a:ext cx="1547668" cy="1517562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3EF6D1-549A-1448-866A-8927D266FE49}"/>
              </a:ext>
            </a:extLst>
          </p:cNvPr>
          <p:cNvSpPr txBox="1"/>
          <p:nvPr/>
        </p:nvSpPr>
        <p:spPr>
          <a:xfrm>
            <a:off x="2969710" y="4432535"/>
            <a:ext cx="20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Образовательная </a:t>
            </a:r>
          </a:p>
          <a:p>
            <a:pPr algn="ctr"/>
            <a:r>
              <a:rPr lang="ru-RU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инициатива</a:t>
            </a:r>
            <a:endParaRPr lang="ru-RU" b="1" dirty="0">
              <a:solidFill>
                <a:srgbClr val="104E5D"/>
              </a:solidFill>
              <a:latin typeface="Corbel" panose="020B0503020204020204" pitchFamily="34" charset="0"/>
            </a:endParaRPr>
          </a:p>
        </p:txBody>
      </p:sp>
      <p:sp>
        <p:nvSpPr>
          <p:cNvPr id="103" name="Полилиния 102">
            <a:extLst>
              <a:ext uri="{FF2B5EF4-FFF2-40B4-BE49-F238E27FC236}">
                <a16:creationId xmlns:a16="http://schemas.microsoft.com/office/drawing/2014/main" id="{C4F2A205-C016-0549-869B-869D47B8F985}"/>
              </a:ext>
            </a:extLst>
          </p:cNvPr>
          <p:cNvSpPr/>
          <p:nvPr/>
        </p:nvSpPr>
        <p:spPr>
          <a:xfrm>
            <a:off x="4141511" y="5216794"/>
            <a:ext cx="1318241" cy="1141196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64E18-4556-6042-A396-CA6979FAF548}"/>
              </a:ext>
            </a:extLst>
          </p:cNvPr>
          <p:cNvSpPr txBox="1"/>
          <p:nvPr/>
        </p:nvSpPr>
        <p:spPr>
          <a:xfrm>
            <a:off x="3747936" y="2686154"/>
            <a:ext cx="232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Образовательный </a:t>
            </a:r>
          </a:p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продукт</a:t>
            </a:r>
            <a:endParaRPr lang="ru-RU" sz="2000" b="1" dirty="0">
              <a:solidFill>
                <a:srgbClr val="104E5D"/>
              </a:solidFill>
              <a:latin typeface="Corbel" panose="020B0503020204020204" pitchFamily="34" charset="0"/>
            </a:endParaRPr>
          </a:p>
        </p:txBody>
      </p:sp>
      <p:sp>
        <p:nvSpPr>
          <p:cNvPr id="104" name="Полилиния 103">
            <a:extLst>
              <a:ext uri="{FF2B5EF4-FFF2-40B4-BE49-F238E27FC236}">
                <a16:creationId xmlns:a16="http://schemas.microsoft.com/office/drawing/2014/main" id="{704EA842-D7DA-0745-B3B6-2FA56FFC3FD4}"/>
              </a:ext>
            </a:extLst>
          </p:cNvPr>
          <p:cNvSpPr/>
          <p:nvPr/>
        </p:nvSpPr>
        <p:spPr>
          <a:xfrm rot="4932218">
            <a:off x="6516186" y="5036780"/>
            <a:ext cx="1547668" cy="1271728"/>
          </a:xfrm>
          <a:custGeom>
            <a:avLst/>
            <a:gdLst>
              <a:gd name="connsiteX0" fmla="*/ 32479 w 1384200"/>
              <a:gd name="connsiteY0" fmla="*/ 786295 h 1205948"/>
              <a:gd name="connsiteX1" fmla="*/ 45731 w 1384200"/>
              <a:gd name="connsiteY1" fmla="*/ 706782 h 1205948"/>
              <a:gd name="connsiteX2" fmla="*/ 76652 w 1384200"/>
              <a:gd name="connsiteY2" fmla="*/ 662609 h 1205948"/>
              <a:gd name="connsiteX3" fmla="*/ 94322 w 1384200"/>
              <a:gd name="connsiteY3" fmla="*/ 631687 h 1205948"/>
              <a:gd name="connsiteX4" fmla="*/ 111992 w 1384200"/>
              <a:gd name="connsiteY4" fmla="*/ 609600 h 1205948"/>
              <a:gd name="connsiteX5" fmla="*/ 120826 w 1384200"/>
              <a:gd name="connsiteY5" fmla="*/ 596348 h 1205948"/>
              <a:gd name="connsiteX6" fmla="*/ 138496 w 1384200"/>
              <a:gd name="connsiteY6" fmla="*/ 578678 h 1205948"/>
              <a:gd name="connsiteX7" fmla="*/ 160583 w 1384200"/>
              <a:gd name="connsiteY7" fmla="*/ 547756 h 1205948"/>
              <a:gd name="connsiteX8" fmla="*/ 165000 w 1384200"/>
              <a:gd name="connsiteY8" fmla="*/ 534504 h 1205948"/>
              <a:gd name="connsiteX9" fmla="*/ 178252 w 1384200"/>
              <a:gd name="connsiteY9" fmla="*/ 530087 h 1205948"/>
              <a:gd name="connsiteX10" fmla="*/ 209174 w 1384200"/>
              <a:gd name="connsiteY10" fmla="*/ 525669 h 1205948"/>
              <a:gd name="connsiteX11" fmla="*/ 218009 w 1384200"/>
              <a:gd name="connsiteY11" fmla="*/ 512417 h 1205948"/>
              <a:gd name="connsiteX12" fmla="*/ 231261 w 1384200"/>
              <a:gd name="connsiteY12" fmla="*/ 472661 h 1205948"/>
              <a:gd name="connsiteX13" fmla="*/ 244513 w 1384200"/>
              <a:gd name="connsiteY13" fmla="*/ 450574 h 1205948"/>
              <a:gd name="connsiteX14" fmla="*/ 266600 w 1384200"/>
              <a:gd name="connsiteY14" fmla="*/ 406400 h 1205948"/>
              <a:gd name="connsiteX15" fmla="*/ 288687 w 1384200"/>
              <a:gd name="connsiteY15" fmla="*/ 375478 h 1205948"/>
              <a:gd name="connsiteX16" fmla="*/ 306357 w 1384200"/>
              <a:gd name="connsiteY16" fmla="*/ 344556 h 1205948"/>
              <a:gd name="connsiteX17" fmla="*/ 324026 w 1384200"/>
              <a:gd name="connsiteY17" fmla="*/ 318052 h 1205948"/>
              <a:gd name="connsiteX18" fmla="*/ 359365 w 1384200"/>
              <a:gd name="connsiteY18" fmla="*/ 278295 h 1205948"/>
              <a:gd name="connsiteX19" fmla="*/ 377035 w 1384200"/>
              <a:gd name="connsiteY19" fmla="*/ 269461 h 1205948"/>
              <a:gd name="connsiteX20" fmla="*/ 407957 w 1384200"/>
              <a:gd name="connsiteY20" fmla="*/ 242956 h 1205948"/>
              <a:gd name="connsiteX21" fmla="*/ 438879 w 1384200"/>
              <a:gd name="connsiteY21" fmla="*/ 220869 h 1205948"/>
              <a:gd name="connsiteX22" fmla="*/ 452131 w 1384200"/>
              <a:gd name="connsiteY22" fmla="*/ 216452 h 1205948"/>
              <a:gd name="connsiteX23" fmla="*/ 465383 w 1384200"/>
              <a:gd name="connsiteY23" fmla="*/ 207617 h 1205948"/>
              <a:gd name="connsiteX24" fmla="*/ 496305 w 1384200"/>
              <a:gd name="connsiteY24" fmla="*/ 198782 h 1205948"/>
              <a:gd name="connsiteX25" fmla="*/ 509557 w 1384200"/>
              <a:gd name="connsiteY25" fmla="*/ 189948 h 1205948"/>
              <a:gd name="connsiteX26" fmla="*/ 544896 w 1384200"/>
              <a:gd name="connsiteY26" fmla="*/ 181113 h 1205948"/>
              <a:gd name="connsiteX27" fmla="*/ 575818 w 1384200"/>
              <a:gd name="connsiteY27" fmla="*/ 172278 h 1205948"/>
              <a:gd name="connsiteX28" fmla="*/ 593487 w 1384200"/>
              <a:gd name="connsiteY28" fmla="*/ 167861 h 1205948"/>
              <a:gd name="connsiteX29" fmla="*/ 624409 w 1384200"/>
              <a:gd name="connsiteY29" fmla="*/ 150191 h 1205948"/>
              <a:gd name="connsiteX30" fmla="*/ 646496 w 1384200"/>
              <a:gd name="connsiteY30" fmla="*/ 141356 h 1205948"/>
              <a:gd name="connsiteX31" fmla="*/ 673000 w 1384200"/>
              <a:gd name="connsiteY31" fmla="*/ 123687 h 1205948"/>
              <a:gd name="connsiteX32" fmla="*/ 699505 w 1384200"/>
              <a:gd name="connsiteY32" fmla="*/ 106017 h 1205948"/>
              <a:gd name="connsiteX33" fmla="*/ 712757 w 1384200"/>
              <a:gd name="connsiteY33" fmla="*/ 97182 h 1205948"/>
              <a:gd name="connsiteX34" fmla="*/ 726009 w 1384200"/>
              <a:gd name="connsiteY34" fmla="*/ 92765 h 1205948"/>
              <a:gd name="connsiteX35" fmla="*/ 743679 w 1384200"/>
              <a:gd name="connsiteY35" fmla="*/ 88348 h 1205948"/>
              <a:gd name="connsiteX36" fmla="*/ 765765 w 1384200"/>
              <a:gd name="connsiteY36" fmla="*/ 79513 h 1205948"/>
              <a:gd name="connsiteX37" fmla="*/ 805522 w 1384200"/>
              <a:gd name="connsiteY37" fmla="*/ 70678 h 1205948"/>
              <a:gd name="connsiteX38" fmla="*/ 849696 w 1384200"/>
              <a:gd name="connsiteY38" fmla="*/ 53009 h 1205948"/>
              <a:gd name="connsiteX39" fmla="*/ 885035 w 1384200"/>
              <a:gd name="connsiteY39" fmla="*/ 44174 h 1205948"/>
              <a:gd name="connsiteX40" fmla="*/ 911539 w 1384200"/>
              <a:gd name="connsiteY40" fmla="*/ 35339 h 1205948"/>
              <a:gd name="connsiteX41" fmla="*/ 964548 w 1384200"/>
              <a:gd name="connsiteY41" fmla="*/ 30922 h 1205948"/>
              <a:gd name="connsiteX42" fmla="*/ 1030809 w 1384200"/>
              <a:gd name="connsiteY42" fmla="*/ 22087 h 1205948"/>
              <a:gd name="connsiteX43" fmla="*/ 1066148 w 1384200"/>
              <a:gd name="connsiteY43" fmla="*/ 13252 h 1205948"/>
              <a:gd name="connsiteX44" fmla="*/ 1083818 w 1384200"/>
              <a:gd name="connsiteY44" fmla="*/ 8835 h 1205948"/>
              <a:gd name="connsiteX45" fmla="*/ 1114739 w 1384200"/>
              <a:gd name="connsiteY45" fmla="*/ 4417 h 1205948"/>
              <a:gd name="connsiteX46" fmla="*/ 1127992 w 1384200"/>
              <a:gd name="connsiteY46" fmla="*/ 0 h 1205948"/>
              <a:gd name="connsiteX47" fmla="*/ 1176583 w 1384200"/>
              <a:gd name="connsiteY47" fmla="*/ 8835 h 1205948"/>
              <a:gd name="connsiteX48" fmla="*/ 1194252 w 1384200"/>
              <a:gd name="connsiteY48" fmla="*/ 17669 h 1205948"/>
              <a:gd name="connsiteX49" fmla="*/ 1225174 w 1384200"/>
              <a:gd name="connsiteY49" fmla="*/ 30922 h 1205948"/>
              <a:gd name="connsiteX50" fmla="*/ 1256096 w 1384200"/>
              <a:gd name="connsiteY50" fmla="*/ 48591 h 1205948"/>
              <a:gd name="connsiteX51" fmla="*/ 1269348 w 1384200"/>
              <a:gd name="connsiteY51" fmla="*/ 53009 h 1205948"/>
              <a:gd name="connsiteX52" fmla="*/ 1295852 w 1384200"/>
              <a:gd name="connsiteY52" fmla="*/ 70678 h 1205948"/>
              <a:gd name="connsiteX53" fmla="*/ 1322357 w 1384200"/>
              <a:gd name="connsiteY53" fmla="*/ 88348 h 1205948"/>
              <a:gd name="connsiteX54" fmla="*/ 1335609 w 1384200"/>
              <a:gd name="connsiteY54" fmla="*/ 101600 h 1205948"/>
              <a:gd name="connsiteX55" fmla="*/ 1340026 w 1384200"/>
              <a:gd name="connsiteY55" fmla="*/ 114852 h 1205948"/>
              <a:gd name="connsiteX56" fmla="*/ 1348861 w 1384200"/>
              <a:gd name="connsiteY56" fmla="*/ 128104 h 1205948"/>
              <a:gd name="connsiteX57" fmla="*/ 1357696 w 1384200"/>
              <a:gd name="connsiteY57" fmla="*/ 189948 h 1205948"/>
              <a:gd name="connsiteX58" fmla="*/ 1362113 w 1384200"/>
              <a:gd name="connsiteY58" fmla="*/ 556591 h 1205948"/>
              <a:gd name="connsiteX59" fmla="*/ 1366531 w 1384200"/>
              <a:gd name="connsiteY59" fmla="*/ 574261 h 1205948"/>
              <a:gd name="connsiteX60" fmla="*/ 1370948 w 1384200"/>
              <a:gd name="connsiteY60" fmla="*/ 609600 h 1205948"/>
              <a:gd name="connsiteX61" fmla="*/ 1375365 w 1384200"/>
              <a:gd name="connsiteY61" fmla="*/ 684695 h 1205948"/>
              <a:gd name="connsiteX62" fmla="*/ 1379783 w 1384200"/>
              <a:gd name="connsiteY62" fmla="*/ 733287 h 1205948"/>
              <a:gd name="connsiteX63" fmla="*/ 1384200 w 1384200"/>
              <a:gd name="connsiteY63" fmla="*/ 799548 h 1205948"/>
              <a:gd name="connsiteX64" fmla="*/ 1362113 w 1384200"/>
              <a:gd name="connsiteY64" fmla="*/ 883478 h 1205948"/>
              <a:gd name="connsiteX65" fmla="*/ 1348861 w 1384200"/>
              <a:gd name="connsiteY65" fmla="*/ 892313 h 1205948"/>
              <a:gd name="connsiteX66" fmla="*/ 1340026 w 1384200"/>
              <a:gd name="connsiteY66" fmla="*/ 945322 h 1205948"/>
              <a:gd name="connsiteX67" fmla="*/ 1331192 w 1384200"/>
              <a:gd name="connsiteY67" fmla="*/ 985078 h 1205948"/>
              <a:gd name="connsiteX68" fmla="*/ 1317939 w 1384200"/>
              <a:gd name="connsiteY68" fmla="*/ 1029252 h 1205948"/>
              <a:gd name="connsiteX69" fmla="*/ 1313522 w 1384200"/>
              <a:gd name="connsiteY69" fmla="*/ 1042504 h 1205948"/>
              <a:gd name="connsiteX70" fmla="*/ 1304687 w 1384200"/>
              <a:gd name="connsiteY70" fmla="*/ 1055756 h 1205948"/>
              <a:gd name="connsiteX71" fmla="*/ 1291435 w 1384200"/>
              <a:gd name="connsiteY71" fmla="*/ 1082261 h 1205948"/>
              <a:gd name="connsiteX72" fmla="*/ 1264931 w 1384200"/>
              <a:gd name="connsiteY72" fmla="*/ 1108765 h 1205948"/>
              <a:gd name="connsiteX73" fmla="*/ 1260513 w 1384200"/>
              <a:gd name="connsiteY73" fmla="*/ 1122017 h 1205948"/>
              <a:gd name="connsiteX74" fmla="*/ 1220757 w 1384200"/>
              <a:gd name="connsiteY74" fmla="*/ 1157356 h 1205948"/>
              <a:gd name="connsiteX75" fmla="*/ 1185418 w 1384200"/>
              <a:gd name="connsiteY75" fmla="*/ 1175026 h 1205948"/>
              <a:gd name="connsiteX76" fmla="*/ 1158913 w 1384200"/>
              <a:gd name="connsiteY76" fmla="*/ 1183861 h 1205948"/>
              <a:gd name="connsiteX77" fmla="*/ 1114739 w 1384200"/>
              <a:gd name="connsiteY77" fmla="*/ 1197113 h 1205948"/>
              <a:gd name="connsiteX78" fmla="*/ 1092652 w 1384200"/>
              <a:gd name="connsiteY78" fmla="*/ 1201530 h 1205948"/>
              <a:gd name="connsiteX79" fmla="*/ 995470 w 1384200"/>
              <a:gd name="connsiteY79" fmla="*/ 1205948 h 1205948"/>
              <a:gd name="connsiteX80" fmla="*/ 743679 w 1384200"/>
              <a:gd name="connsiteY80" fmla="*/ 1201530 h 1205948"/>
              <a:gd name="connsiteX81" fmla="*/ 721592 w 1384200"/>
              <a:gd name="connsiteY81" fmla="*/ 1197113 h 1205948"/>
              <a:gd name="connsiteX82" fmla="*/ 673000 w 1384200"/>
              <a:gd name="connsiteY82" fmla="*/ 1192695 h 1205948"/>
              <a:gd name="connsiteX83" fmla="*/ 628826 w 1384200"/>
              <a:gd name="connsiteY83" fmla="*/ 1183861 h 1205948"/>
              <a:gd name="connsiteX84" fmla="*/ 611157 w 1384200"/>
              <a:gd name="connsiteY84" fmla="*/ 1179443 h 1205948"/>
              <a:gd name="connsiteX85" fmla="*/ 584652 w 1384200"/>
              <a:gd name="connsiteY85" fmla="*/ 1170609 h 1205948"/>
              <a:gd name="connsiteX86" fmla="*/ 558148 w 1384200"/>
              <a:gd name="connsiteY86" fmla="*/ 1166191 h 1205948"/>
              <a:gd name="connsiteX87" fmla="*/ 544896 w 1384200"/>
              <a:gd name="connsiteY87" fmla="*/ 1161774 h 1205948"/>
              <a:gd name="connsiteX88" fmla="*/ 518392 w 1384200"/>
              <a:gd name="connsiteY88" fmla="*/ 1157356 h 1205948"/>
              <a:gd name="connsiteX89" fmla="*/ 469800 w 1384200"/>
              <a:gd name="connsiteY89" fmla="*/ 1139687 h 1205948"/>
              <a:gd name="connsiteX90" fmla="*/ 447713 w 1384200"/>
              <a:gd name="connsiteY90" fmla="*/ 1135269 h 1205948"/>
              <a:gd name="connsiteX91" fmla="*/ 412374 w 1384200"/>
              <a:gd name="connsiteY91" fmla="*/ 1126435 h 1205948"/>
              <a:gd name="connsiteX92" fmla="*/ 394705 w 1384200"/>
              <a:gd name="connsiteY92" fmla="*/ 1122017 h 1205948"/>
              <a:gd name="connsiteX93" fmla="*/ 354948 w 1384200"/>
              <a:gd name="connsiteY93" fmla="*/ 1113182 h 1205948"/>
              <a:gd name="connsiteX94" fmla="*/ 324026 w 1384200"/>
              <a:gd name="connsiteY94" fmla="*/ 1099930 h 1205948"/>
              <a:gd name="connsiteX95" fmla="*/ 297522 w 1384200"/>
              <a:gd name="connsiteY95" fmla="*/ 1091095 h 1205948"/>
              <a:gd name="connsiteX96" fmla="*/ 284270 w 1384200"/>
              <a:gd name="connsiteY96" fmla="*/ 1086678 h 1205948"/>
              <a:gd name="connsiteX97" fmla="*/ 271018 w 1384200"/>
              <a:gd name="connsiteY97" fmla="*/ 1077843 h 1205948"/>
              <a:gd name="connsiteX98" fmla="*/ 257765 w 1384200"/>
              <a:gd name="connsiteY98" fmla="*/ 1073426 h 1205948"/>
              <a:gd name="connsiteX99" fmla="*/ 244513 w 1384200"/>
              <a:gd name="connsiteY99" fmla="*/ 1060174 h 1205948"/>
              <a:gd name="connsiteX100" fmla="*/ 204757 w 1384200"/>
              <a:gd name="connsiteY100" fmla="*/ 1038087 h 1205948"/>
              <a:gd name="connsiteX101" fmla="*/ 187087 w 1384200"/>
              <a:gd name="connsiteY101" fmla="*/ 1020417 h 1205948"/>
              <a:gd name="connsiteX102" fmla="*/ 160583 w 1384200"/>
              <a:gd name="connsiteY102" fmla="*/ 1002748 h 1205948"/>
              <a:gd name="connsiteX103" fmla="*/ 147331 w 1384200"/>
              <a:gd name="connsiteY103" fmla="*/ 993913 h 1205948"/>
              <a:gd name="connsiteX104" fmla="*/ 120826 w 1384200"/>
              <a:gd name="connsiteY104" fmla="*/ 971826 h 1205948"/>
              <a:gd name="connsiteX105" fmla="*/ 107574 w 1384200"/>
              <a:gd name="connsiteY105" fmla="*/ 958574 h 1205948"/>
              <a:gd name="connsiteX106" fmla="*/ 94322 w 1384200"/>
              <a:gd name="connsiteY106" fmla="*/ 949739 h 1205948"/>
              <a:gd name="connsiteX107" fmla="*/ 76652 w 1384200"/>
              <a:gd name="connsiteY107" fmla="*/ 932069 h 1205948"/>
              <a:gd name="connsiteX108" fmla="*/ 50148 w 1384200"/>
              <a:gd name="connsiteY108" fmla="*/ 914400 h 1205948"/>
              <a:gd name="connsiteX109" fmla="*/ 32479 w 1384200"/>
              <a:gd name="connsiteY109" fmla="*/ 901148 h 1205948"/>
              <a:gd name="connsiteX110" fmla="*/ 5974 w 1384200"/>
              <a:gd name="connsiteY110" fmla="*/ 883478 h 1205948"/>
              <a:gd name="connsiteX111" fmla="*/ 5974 w 1384200"/>
              <a:gd name="connsiteY111" fmla="*/ 839304 h 1205948"/>
              <a:gd name="connsiteX112" fmla="*/ 23644 w 1384200"/>
              <a:gd name="connsiteY112" fmla="*/ 843722 h 120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84200" h="1205948">
                <a:moveTo>
                  <a:pt x="32479" y="786295"/>
                </a:moveTo>
                <a:cubicBezTo>
                  <a:pt x="36896" y="759791"/>
                  <a:pt x="38949" y="732782"/>
                  <a:pt x="45731" y="706782"/>
                </a:cubicBezTo>
                <a:cubicBezTo>
                  <a:pt x="49272" y="693210"/>
                  <a:pt x="69610" y="673172"/>
                  <a:pt x="76652" y="662609"/>
                </a:cubicBezTo>
                <a:cubicBezTo>
                  <a:pt x="83237" y="652731"/>
                  <a:pt x="87737" y="641565"/>
                  <a:pt x="94322" y="631687"/>
                </a:cubicBezTo>
                <a:cubicBezTo>
                  <a:pt x="99552" y="623842"/>
                  <a:pt x="106335" y="617143"/>
                  <a:pt x="111992" y="609600"/>
                </a:cubicBezTo>
                <a:cubicBezTo>
                  <a:pt x="115177" y="605353"/>
                  <a:pt x="117371" y="600379"/>
                  <a:pt x="120826" y="596348"/>
                </a:cubicBezTo>
                <a:cubicBezTo>
                  <a:pt x="126247" y="590024"/>
                  <a:pt x="133498" y="585342"/>
                  <a:pt x="138496" y="578678"/>
                </a:cubicBezTo>
                <a:cubicBezTo>
                  <a:pt x="173388" y="532156"/>
                  <a:pt x="120604" y="587738"/>
                  <a:pt x="160583" y="547756"/>
                </a:cubicBezTo>
                <a:cubicBezTo>
                  <a:pt x="162055" y="543339"/>
                  <a:pt x="161708" y="537796"/>
                  <a:pt x="165000" y="534504"/>
                </a:cubicBezTo>
                <a:cubicBezTo>
                  <a:pt x="168292" y="531212"/>
                  <a:pt x="173686" y="531000"/>
                  <a:pt x="178252" y="530087"/>
                </a:cubicBezTo>
                <a:cubicBezTo>
                  <a:pt x="188462" y="528045"/>
                  <a:pt x="198867" y="527142"/>
                  <a:pt x="209174" y="525669"/>
                </a:cubicBezTo>
                <a:cubicBezTo>
                  <a:pt x="212119" y="521252"/>
                  <a:pt x="215967" y="517318"/>
                  <a:pt x="218009" y="512417"/>
                </a:cubicBezTo>
                <a:cubicBezTo>
                  <a:pt x="223382" y="499523"/>
                  <a:pt x="224074" y="484639"/>
                  <a:pt x="231261" y="472661"/>
                </a:cubicBezTo>
                <a:cubicBezTo>
                  <a:pt x="235678" y="465299"/>
                  <a:pt x="240473" y="458150"/>
                  <a:pt x="244513" y="450574"/>
                </a:cubicBezTo>
                <a:cubicBezTo>
                  <a:pt x="252260" y="436048"/>
                  <a:pt x="256723" y="419570"/>
                  <a:pt x="266600" y="406400"/>
                </a:cubicBezTo>
                <a:cubicBezTo>
                  <a:pt x="283037" y="384483"/>
                  <a:pt x="275768" y="394856"/>
                  <a:pt x="288687" y="375478"/>
                </a:cubicBezTo>
                <a:cubicBezTo>
                  <a:pt x="296415" y="344570"/>
                  <a:pt x="286965" y="369489"/>
                  <a:pt x="306357" y="344556"/>
                </a:cubicBezTo>
                <a:cubicBezTo>
                  <a:pt x="312876" y="336175"/>
                  <a:pt x="318136" y="326887"/>
                  <a:pt x="324026" y="318052"/>
                </a:cubicBezTo>
                <a:cubicBezTo>
                  <a:pt x="333362" y="304049"/>
                  <a:pt x="344240" y="285857"/>
                  <a:pt x="359365" y="278295"/>
                </a:cubicBezTo>
                <a:lnTo>
                  <a:pt x="377035" y="269461"/>
                </a:lnTo>
                <a:cubicBezTo>
                  <a:pt x="391950" y="247089"/>
                  <a:pt x="379187" y="262137"/>
                  <a:pt x="407957" y="242956"/>
                </a:cubicBezTo>
                <a:cubicBezTo>
                  <a:pt x="413964" y="238951"/>
                  <a:pt x="430974" y="224822"/>
                  <a:pt x="438879" y="220869"/>
                </a:cubicBezTo>
                <a:cubicBezTo>
                  <a:pt x="443044" y="218787"/>
                  <a:pt x="447714" y="217924"/>
                  <a:pt x="452131" y="216452"/>
                </a:cubicBezTo>
                <a:cubicBezTo>
                  <a:pt x="456548" y="213507"/>
                  <a:pt x="460503" y="209708"/>
                  <a:pt x="465383" y="207617"/>
                </a:cubicBezTo>
                <a:cubicBezTo>
                  <a:pt x="485222" y="199115"/>
                  <a:pt x="479094" y="207387"/>
                  <a:pt x="496305" y="198782"/>
                </a:cubicBezTo>
                <a:cubicBezTo>
                  <a:pt x="501053" y="196408"/>
                  <a:pt x="504568" y="191762"/>
                  <a:pt x="509557" y="189948"/>
                </a:cubicBezTo>
                <a:cubicBezTo>
                  <a:pt x="520968" y="185799"/>
                  <a:pt x="533116" y="184058"/>
                  <a:pt x="544896" y="181113"/>
                </a:cubicBezTo>
                <a:cubicBezTo>
                  <a:pt x="600145" y="167300"/>
                  <a:pt x="531446" y="184955"/>
                  <a:pt x="575818" y="172278"/>
                </a:cubicBezTo>
                <a:cubicBezTo>
                  <a:pt x="581655" y="170610"/>
                  <a:pt x="587597" y="169333"/>
                  <a:pt x="593487" y="167861"/>
                </a:cubicBezTo>
                <a:cubicBezTo>
                  <a:pt x="607701" y="158385"/>
                  <a:pt x="607594" y="157664"/>
                  <a:pt x="624409" y="150191"/>
                </a:cubicBezTo>
                <a:cubicBezTo>
                  <a:pt x="631655" y="146970"/>
                  <a:pt x="639535" y="145153"/>
                  <a:pt x="646496" y="141356"/>
                </a:cubicBezTo>
                <a:cubicBezTo>
                  <a:pt x="655817" y="136272"/>
                  <a:pt x="664165" y="129577"/>
                  <a:pt x="673000" y="123687"/>
                </a:cubicBezTo>
                <a:lnTo>
                  <a:pt x="699505" y="106017"/>
                </a:lnTo>
                <a:cubicBezTo>
                  <a:pt x="703922" y="103072"/>
                  <a:pt x="707720" y="98861"/>
                  <a:pt x="712757" y="97182"/>
                </a:cubicBezTo>
                <a:cubicBezTo>
                  <a:pt x="717174" y="95710"/>
                  <a:pt x="721532" y="94044"/>
                  <a:pt x="726009" y="92765"/>
                </a:cubicBezTo>
                <a:cubicBezTo>
                  <a:pt x="731847" y="91097"/>
                  <a:pt x="737919" y="90268"/>
                  <a:pt x="743679" y="88348"/>
                </a:cubicBezTo>
                <a:cubicBezTo>
                  <a:pt x="751201" y="85841"/>
                  <a:pt x="758115" y="81599"/>
                  <a:pt x="765765" y="79513"/>
                </a:cubicBezTo>
                <a:cubicBezTo>
                  <a:pt x="792454" y="72234"/>
                  <a:pt x="786065" y="79017"/>
                  <a:pt x="805522" y="70678"/>
                </a:cubicBezTo>
                <a:cubicBezTo>
                  <a:pt x="831119" y="59708"/>
                  <a:pt x="817514" y="61055"/>
                  <a:pt x="849696" y="53009"/>
                </a:cubicBezTo>
                <a:cubicBezTo>
                  <a:pt x="861476" y="50064"/>
                  <a:pt x="873516" y="48014"/>
                  <a:pt x="885035" y="44174"/>
                </a:cubicBezTo>
                <a:cubicBezTo>
                  <a:pt x="893870" y="41229"/>
                  <a:pt x="902259" y="36112"/>
                  <a:pt x="911539" y="35339"/>
                </a:cubicBezTo>
                <a:lnTo>
                  <a:pt x="964548" y="30922"/>
                </a:lnTo>
                <a:cubicBezTo>
                  <a:pt x="983092" y="29156"/>
                  <a:pt x="1011381" y="26250"/>
                  <a:pt x="1030809" y="22087"/>
                </a:cubicBezTo>
                <a:cubicBezTo>
                  <a:pt x="1042682" y="19543"/>
                  <a:pt x="1054368" y="16197"/>
                  <a:pt x="1066148" y="13252"/>
                </a:cubicBezTo>
                <a:cubicBezTo>
                  <a:pt x="1072038" y="11780"/>
                  <a:pt x="1077808" y="9694"/>
                  <a:pt x="1083818" y="8835"/>
                </a:cubicBezTo>
                <a:lnTo>
                  <a:pt x="1114739" y="4417"/>
                </a:lnTo>
                <a:cubicBezTo>
                  <a:pt x="1119157" y="2945"/>
                  <a:pt x="1123335" y="0"/>
                  <a:pt x="1127992" y="0"/>
                </a:cubicBezTo>
                <a:cubicBezTo>
                  <a:pt x="1142416" y="0"/>
                  <a:pt x="1162085" y="2621"/>
                  <a:pt x="1176583" y="8835"/>
                </a:cubicBezTo>
                <a:cubicBezTo>
                  <a:pt x="1182635" y="11429"/>
                  <a:pt x="1188200" y="15075"/>
                  <a:pt x="1194252" y="17669"/>
                </a:cubicBezTo>
                <a:cubicBezTo>
                  <a:pt x="1219030" y="28288"/>
                  <a:pt x="1195876" y="14180"/>
                  <a:pt x="1225174" y="30922"/>
                </a:cubicBezTo>
                <a:cubicBezTo>
                  <a:pt x="1247354" y="43596"/>
                  <a:pt x="1229400" y="37149"/>
                  <a:pt x="1256096" y="48591"/>
                </a:cubicBezTo>
                <a:cubicBezTo>
                  <a:pt x="1260376" y="50425"/>
                  <a:pt x="1265278" y="50748"/>
                  <a:pt x="1269348" y="53009"/>
                </a:cubicBezTo>
                <a:cubicBezTo>
                  <a:pt x="1278630" y="58166"/>
                  <a:pt x="1287017" y="64788"/>
                  <a:pt x="1295852" y="70678"/>
                </a:cubicBezTo>
                <a:lnTo>
                  <a:pt x="1322357" y="88348"/>
                </a:lnTo>
                <a:lnTo>
                  <a:pt x="1335609" y="101600"/>
                </a:lnTo>
                <a:cubicBezTo>
                  <a:pt x="1337081" y="106017"/>
                  <a:pt x="1337944" y="110687"/>
                  <a:pt x="1340026" y="114852"/>
                </a:cubicBezTo>
                <a:cubicBezTo>
                  <a:pt x="1342400" y="119601"/>
                  <a:pt x="1346997" y="123133"/>
                  <a:pt x="1348861" y="128104"/>
                </a:cubicBezTo>
                <a:cubicBezTo>
                  <a:pt x="1353304" y="139951"/>
                  <a:pt x="1357050" y="184133"/>
                  <a:pt x="1357696" y="189948"/>
                </a:cubicBezTo>
                <a:cubicBezTo>
                  <a:pt x="1359168" y="312162"/>
                  <a:pt x="1359304" y="434400"/>
                  <a:pt x="1362113" y="556591"/>
                </a:cubicBezTo>
                <a:cubicBezTo>
                  <a:pt x="1362253" y="562661"/>
                  <a:pt x="1365533" y="568272"/>
                  <a:pt x="1366531" y="574261"/>
                </a:cubicBezTo>
                <a:cubicBezTo>
                  <a:pt x="1368483" y="585971"/>
                  <a:pt x="1369476" y="597820"/>
                  <a:pt x="1370948" y="609600"/>
                </a:cubicBezTo>
                <a:cubicBezTo>
                  <a:pt x="1372420" y="634632"/>
                  <a:pt x="1373578" y="659684"/>
                  <a:pt x="1375365" y="684695"/>
                </a:cubicBezTo>
                <a:cubicBezTo>
                  <a:pt x="1376524" y="700918"/>
                  <a:pt x="1378536" y="717071"/>
                  <a:pt x="1379783" y="733287"/>
                </a:cubicBezTo>
                <a:cubicBezTo>
                  <a:pt x="1381481" y="755358"/>
                  <a:pt x="1382728" y="777461"/>
                  <a:pt x="1384200" y="799548"/>
                </a:cubicBezTo>
                <a:cubicBezTo>
                  <a:pt x="1370521" y="922658"/>
                  <a:pt x="1401420" y="863824"/>
                  <a:pt x="1362113" y="883478"/>
                </a:cubicBezTo>
                <a:cubicBezTo>
                  <a:pt x="1357364" y="885852"/>
                  <a:pt x="1353278" y="889368"/>
                  <a:pt x="1348861" y="892313"/>
                </a:cubicBezTo>
                <a:cubicBezTo>
                  <a:pt x="1339654" y="919936"/>
                  <a:pt x="1346601" y="896007"/>
                  <a:pt x="1340026" y="945322"/>
                </a:cubicBezTo>
                <a:cubicBezTo>
                  <a:pt x="1335044" y="982685"/>
                  <a:pt x="1338337" y="960072"/>
                  <a:pt x="1331192" y="985078"/>
                </a:cubicBezTo>
                <a:cubicBezTo>
                  <a:pt x="1317841" y="1031805"/>
                  <a:pt x="1338931" y="966276"/>
                  <a:pt x="1317939" y="1029252"/>
                </a:cubicBezTo>
                <a:cubicBezTo>
                  <a:pt x="1316467" y="1033669"/>
                  <a:pt x="1316105" y="1038630"/>
                  <a:pt x="1313522" y="1042504"/>
                </a:cubicBezTo>
                <a:lnTo>
                  <a:pt x="1304687" y="1055756"/>
                </a:lnTo>
                <a:cubicBezTo>
                  <a:pt x="1300594" y="1068038"/>
                  <a:pt x="1300570" y="1071984"/>
                  <a:pt x="1291435" y="1082261"/>
                </a:cubicBezTo>
                <a:cubicBezTo>
                  <a:pt x="1283134" y="1091599"/>
                  <a:pt x="1264931" y="1108765"/>
                  <a:pt x="1264931" y="1108765"/>
                </a:cubicBezTo>
                <a:cubicBezTo>
                  <a:pt x="1263458" y="1113182"/>
                  <a:pt x="1263372" y="1118341"/>
                  <a:pt x="1260513" y="1122017"/>
                </a:cubicBezTo>
                <a:cubicBezTo>
                  <a:pt x="1251042" y="1134194"/>
                  <a:pt x="1235573" y="1149275"/>
                  <a:pt x="1220757" y="1157356"/>
                </a:cubicBezTo>
                <a:cubicBezTo>
                  <a:pt x="1209195" y="1163663"/>
                  <a:pt x="1197912" y="1170861"/>
                  <a:pt x="1185418" y="1175026"/>
                </a:cubicBezTo>
                <a:cubicBezTo>
                  <a:pt x="1176583" y="1177971"/>
                  <a:pt x="1166662" y="1178695"/>
                  <a:pt x="1158913" y="1183861"/>
                </a:cubicBezTo>
                <a:cubicBezTo>
                  <a:pt x="1136120" y="1199055"/>
                  <a:pt x="1152638" y="1190796"/>
                  <a:pt x="1114739" y="1197113"/>
                </a:cubicBezTo>
                <a:cubicBezTo>
                  <a:pt x="1107333" y="1198347"/>
                  <a:pt x="1100140" y="1200975"/>
                  <a:pt x="1092652" y="1201530"/>
                </a:cubicBezTo>
                <a:cubicBezTo>
                  <a:pt x="1060313" y="1203926"/>
                  <a:pt x="1027864" y="1204475"/>
                  <a:pt x="995470" y="1205948"/>
                </a:cubicBezTo>
                <a:lnTo>
                  <a:pt x="743679" y="1201530"/>
                </a:lnTo>
                <a:cubicBezTo>
                  <a:pt x="736175" y="1201288"/>
                  <a:pt x="729042" y="1198044"/>
                  <a:pt x="721592" y="1197113"/>
                </a:cubicBezTo>
                <a:cubicBezTo>
                  <a:pt x="705453" y="1195096"/>
                  <a:pt x="689197" y="1194168"/>
                  <a:pt x="673000" y="1192695"/>
                </a:cubicBezTo>
                <a:cubicBezTo>
                  <a:pt x="645781" y="1183623"/>
                  <a:pt x="673501" y="1191984"/>
                  <a:pt x="628826" y="1183861"/>
                </a:cubicBezTo>
                <a:cubicBezTo>
                  <a:pt x="622853" y="1182775"/>
                  <a:pt x="616972" y="1181187"/>
                  <a:pt x="611157" y="1179443"/>
                </a:cubicBezTo>
                <a:cubicBezTo>
                  <a:pt x="602237" y="1176767"/>
                  <a:pt x="593838" y="1172140"/>
                  <a:pt x="584652" y="1170609"/>
                </a:cubicBezTo>
                <a:cubicBezTo>
                  <a:pt x="575817" y="1169136"/>
                  <a:pt x="566891" y="1168134"/>
                  <a:pt x="558148" y="1166191"/>
                </a:cubicBezTo>
                <a:cubicBezTo>
                  <a:pt x="553603" y="1165181"/>
                  <a:pt x="549441" y="1162784"/>
                  <a:pt x="544896" y="1161774"/>
                </a:cubicBezTo>
                <a:cubicBezTo>
                  <a:pt x="536153" y="1159831"/>
                  <a:pt x="527227" y="1158829"/>
                  <a:pt x="518392" y="1157356"/>
                </a:cubicBezTo>
                <a:cubicBezTo>
                  <a:pt x="501457" y="1150583"/>
                  <a:pt x="487621" y="1144548"/>
                  <a:pt x="469800" y="1139687"/>
                </a:cubicBezTo>
                <a:cubicBezTo>
                  <a:pt x="462556" y="1137711"/>
                  <a:pt x="455029" y="1136957"/>
                  <a:pt x="447713" y="1135269"/>
                </a:cubicBezTo>
                <a:cubicBezTo>
                  <a:pt x="435882" y="1132539"/>
                  <a:pt x="424154" y="1129380"/>
                  <a:pt x="412374" y="1126435"/>
                </a:cubicBezTo>
                <a:cubicBezTo>
                  <a:pt x="406484" y="1124963"/>
                  <a:pt x="400658" y="1123208"/>
                  <a:pt x="394705" y="1122017"/>
                </a:cubicBezTo>
                <a:cubicBezTo>
                  <a:pt x="379511" y="1118978"/>
                  <a:pt x="369514" y="1117344"/>
                  <a:pt x="354948" y="1113182"/>
                </a:cubicBezTo>
                <a:cubicBezTo>
                  <a:pt x="330061" y="1106071"/>
                  <a:pt x="353481" y="1111712"/>
                  <a:pt x="324026" y="1099930"/>
                </a:cubicBezTo>
                <a:cubicBezTo>
                  <a:pt x="315380" y="1096471"/>
                  <a:pt x="306357" y="1094040"/>
                  <a:pt x="297522" y="1091095"/>
                </a:cubicBezTo>
                <a:lnTo>
                  <a:pt x="284270" y="1086678"/>
                </a:lnTo>
                <a:cubicBezTo>
                  <a:pt x="279853" y="1083733"/>
                  <a:pt x="275767" y="1080217"/>
                  <a:pt x="271018" y="1077843"/>
                </a:cubicBezTo>
                <a:cubicBezTo>
                  <a:pt x="266853" y="1075761"/>
                  <a:pt x="261640" y="1076009"/>
                  <a:pt x="257765" y="1073426"/>
                </a:cubicBezTo>
                <a:cubicBezTo>
                  <a:pt x="252567" y="1069961"/>
                  <a:pt x="249444" y="1064009"/>
                  <a:pt x="244513" y="1060174"/>
                </a:cubicBezTo>
                <a:cubicBezTo>
                  <a:pt x="221728" y="1042452"/>
                  <a:pt x="224752" y="1044752"/>
                  <a:pt x="204757" y="1038087"/>
                </a:cubicBezTo>
                <a:cubicBezTo>
                  <a:pt x="198867" y="1032197"/>
                  <a:pt x="193591" y="1025621"/>
                  <a:pt x="187087" y="1020417"/>
                </a:cubicBezTo>
                <a:cubicBezTo>
                  <a:pt x="178796" y="1013784"/>
                  <a:pt x="169418" y="1008638"/>
                  <a:pt x="160583" y="1002748"/>
                </a:cubicBezTo>
                <a:cubicBezTo>
                  <a:pt x="156166" y="999803"/>
                  <a:pt x="151085" y="997667"/>
                  <a:pt x="147331" y="993913"/>
                </a:cubicBezTo>
                <a:cubicBezTo>
                  <a:pt x="108617" y="955199"/>
                  <a:pt x="157726" y="1002576"/>
                  <a:pt x="120826" y="971826"/>
                </a:cubicBezTo>
                <a:cubicBezTo>
                  <a:pt x="116027" y="967827"/>
                  <a:pt x="112373" y="962573"/>
                  <a:pt x="107574" y="958574"/>
                </a:cubicBezTo>
                <a:cubicBezTo>
                  <a:pt x="103496" y="955175"/>
                  <a:pt x="98353" y="953194"/>
                  <a:pt x="94322" y="949739"/>
                </a:cubicBezTo>
                <a:cubicBezTo>
                  <a:pt x="87998" y="944318"/>
                  <a:pt x="83156" y="937273"/>
                  <a:pt x="76652" y="932069"/>
                </a:cubicBezTo>
                <a:cubicBezTo>
                  <a:pt x="68361" y="925436"/>
                  <a:pt x="58642" y="920771"/>
                  <a:pt x="50148" y="914400"/>
                </a:cubicBezTo>
                <a:cubicBezTo>
                  <a:pt x="44258" y="909983"/>
                  <a:pt x="38510" y="905370"/>
                  <a:pt x="32479" y="901148"/>
                </a:cubicBezTo>
                <a:cubicBezTo>
                  <a:pt x="23780" y="895059"/>
                  <a:pt x="5974" y="883478"/>
                  <a:pt x="5974" y="883478"/>
                </a:cubicBezTo>
                <a:cubicBezTo>
                  <a:pt x="535" y="867158"/>
                  <a:pt x="-4177" y="859607"/>
                  <a:pt x="5974" y="839304"/>
                </a:cubicBezTo>
                <a:cubicBezTo>
                  <a:pt x="15526" y="820200"/>
                  <a:pt x="21969" y="840372"/>
                  <a:pt x="23644" y="8437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130160F-8F5C-3645-9F42-0CDBB000B10B}"/>
              </a:ext>
            </a:extLst>
          </p:cNvPr>
          <p:cNvCxnSpPr>
            <a:cxnSpLocks/>
          </p:cNvCxnSpPr>
          <p:nvPr/>
        </p:nvCxnSpPr>
        <p:spPr>
          <a:xfrm rot="-1200000" flipV="1">
            <a:off x="8413571" y="2887234"/>
            <a:ext cx="1080000" cy="1"/>
          </a:xfrm>
          <a:prstGeom prst="straightConnector1">
            <a:avLst/>
          </a:prstGeom>
          <a:ln w="28575">
            <a:solidFill>
              <a:srgbClr val="DE452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B2F495AA-0B5D-3240-BDE9-4738034F1C08}"/>
              </a:ext>
            </a:extLst>
          </p:cNvPr>
          <p:cNvCxnSpPr>
            <a:cxnSpLocks/>
          </p:cNvCxnSpPr>
          <p:nvPr/>
        </p:nvCxnSpPr>
        <p:spPr>
          <a:xfrm rot="1200000" flipV="1">
            <a:off x="8413571" y="5502227"/>
            <a:ext cx="1080000" cy="1"/>
          </a:xfrm>
          <a:prstGeom prst="straightConnector1">
            <a:avLst/>
          </a:prstGeom>
          <a:ln w="28575">
            <a:solidFill>
              <a:srgbClr val="DE452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364E18-4556-6042-A396-CA6979FAF548}"/>
              </a:ext>
            </a:extLst>
          </p:cNvPr>
          <p:cNvSpPr txBox="1"/>
          <p:nvPr/>
        </p:nvSpPr>
        <p:spPr>
          <a:xfrm>
            <a:off x="6115532" y="2686154"/>
            <a:ext cx="2222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Образовательное</a:t>
            </a:r>
          </a:p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 пространство</a:t>
            </a:r>
            <a:endParaRPr lang="ru-RU" sz="2000" b="1" dirty="0">
              <a:solidFill>
                <a:srgbClr val="104E5D"/>
              </a:solidFill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3EF6D1-549A-1448-866A-8927D266FE49}"/>
              </a:ext>
            </a:extLst>
          </p:cNvPr>
          <p:cNvSpPr txBox="1"/>
          <p:nvPr/>
        </p:nvSpPr>
        <p:spPr>
          <a:xfrm>
            <a:off x="7013324" y="4432535"/>
            <a:ext cx="222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Образовательное</a:t>
            </a:r>
          </a:p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событие </a:t>
            </a:r>
            <a:endParaRPr lang="ru-RU" sz="2000" b="1" dirty="0">
              <a:solidFill>
                <a:srgbClr val="104E5D"/>
              </a:solidFill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071EC8-E6FE-4130-9542-A1EE6D5F8891}"/>
              </a:ext>
            </a:extLst>
          </p:cNvPr>
          <p:cNvSpPr txBox="1"/>
          <p:nvPr/>
        </p:nvSpPr>
        <p:spPr>
          <a:xfrm>
            <a:off x="695459" y="5839388"/>
            <a:ext cx="175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Обучающийся</a:t>
            </a:r>
            <a:endParaRPr lang="ru-RU" sz="1800" b="1" dirty="0">
              <a:solidFill>
                <a:srgbClr val="DE4529"/>
              </a:solidFill>
              <a:latin typeface="Corbel" panose="020B0503020204020204" pitchFamily="34" charset="0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4902A126-ECF0-428A-8138-EA6F3F34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88" y="22776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Формирование содержательной части модуля</a:t>
            </a: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3100" dirty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Н</a:t>
            </a:r>
            <a:r>
              <a:rPr lang="ru-RU" sz="3100" dirty="0" smtClean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аправление инициативы-уникальность 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772CD5-CCCF-44BE-B7AC-D246DE71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9" y="3478244"/>
            <a:ext cx="1308398" cy="110515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BD6355-480D-4763-9248-A7B80C45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61" y="3571155"/>
            <a:ext cx="1003529" cy="8637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2F1909F-A38B-485D-BE6E-57279414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93" y="5255408"/>
            <a:ext cx="1130558" cy="9654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EF8E471-137F-4D11-B7D0-545F03A6C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1" y="1751899"/>
            <a:ext cx="901905" cy="9146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9DC4BAD-1C5C-4045-AEE4-64B712D52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0" y="4797751"/>
            <a:ext cx="1168666" cy="104163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03EE6C0-117A-42F5-BBA5-6B9542F9D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84" y="5201442"/>
            <a:ext cx="927311" cy="107974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8729754-76CB-453D-94B1-14AF3E9681B2}"/>
              </a:ext>
            </a:extLst>
          </p:cNvPr>
          <p:cNvSpPr txBox="1"/>
          <p:nvPr/>
        </p:nvSpPr>
        <p:spPr>
          <a:xfrm>
            <a:off x="9790916" y="5890179"/>
            <a:ext cx="1307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E4529"/>
                </a:solidFill>
                <a:latin typeface="Corbel" panose="020B0503020204020204" pitchFamily="34" charset="0"/>
              </a:rPr>
              <a:t>Родитель </a:t>
            </a:r>
            <a:endParaRPr lang="ru-RU" sz="2000" b="1" dirty="0">
              <a:solidFill>
                <a:srgbClr val="DE4529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64E18-4556-6042-A396-CA6979FAF548}"/>
              </a:ext>
            </a:extLst>
          </p:cNvPr>
          <p:cNvSpPr txBox="1"/>
          <p:nvPr/>
        </p:nvSpPr>
        <p:spPr>
          <a:xfrm>
            <a:off x="4809210" y="3830765"/>
            <a:ext cx="2338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Содержательная </a:t>
            </a:r>
          </a:p>
          <a:p>
            <a:pPr algn="ctr"/>
            <a:r>
              <a:rPr lang="ru-RU" sz="2000" b="1" dirty="0" smtClean="0">
                <a:solidFill>
                  <a:srgbClr val="104E5D"/>
                </a:solidFill>
                <a:latin typeface="Corbel" panose="020B0503020204020204" pitchFamily="34" charset="0"/>
              </a:rPr>
              <a:t>программа модуля</a:t>
            </a:r>
            <a:endParaRPr lang="ru-RU" sz="2000" b="1" dirty="0">
              <a:solidFill>
                <a:srgbClr val="104E5D"/>
              </a:solidFill>
              <a:latin typeface="Corbel" panose="020B05030202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920F15-6D70-49ED-A983-9313EB694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35" y="4819706"/>
            <a:ext cx="927311" cy="10797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D0553FE-EBF0-4F91-A3E5-35C3C349E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6" y="2062981"/>
            <a:ext cx="1155963" cy="97812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50D018-993C-42BC-B83A-6622743293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22" y="1894897"/>
            <a:ext cx="1143260" cy="9781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74B14FF-9CAD-46EE-BC54-AE4A8F51E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11" y="1872576"/>
            <a:ext cx="762174" cy="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C4D0E5-285E-4C0B-AB2B-1105B1F2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02FE10-44DB-489E-923C-E5BE39907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344"/>
            <a:ext cx="12192000" cy="6160004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7BD8A7F-419A-4F1B-8D00-8C6AEF59941D}"/>
              </a:ext>
            </a:extLst>
          </p:cNvPr>
          <p:cNvSpPr/>
          <p:nvPr/>
        </p:nvSpPr>
        <p:spPr>
          <a:xfrm>
            <a:off x="299880" y="3098935"/>
            <a:ext cx="3077205" cy="2759529"/>
          </a:xfrm>
          <a:prstGeom prst="rect">
            <a:avLst/>
          </a:prstGeom>
          <a:solidFill>
            <a:srgbClr val="237B8F"/>
          </a:solidFill>
          <a:ln w="38100">
            <a:solidFill>
              <a:srgbClr val="237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46720EC-55C4-42AA-AAA2-B2836D9CDCC2}"/>
              </a:ext>
            </a:extLst>
          </p:cNvPr>
          <p:cNvSpPr/>
          <p:nvPr/>
        </p:nvSpPr>
        <p:spPr>
          <a:xfrm>
            <a:off x="445691" y="2688787"/>
            <a:ext cx="676998" cy="867358"/>
          </a:xfrm>
          <a:prstGeom prst="rect">
            <a:avLst/>
          </a:prstGeom>
          <a:solidFill>
            <a:srgbClr val="DE4529"/>
          </a:solidFill>
          <a:ln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9B2C6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0B1F7F7-DA1E-43EF-9B1B-DE99808527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/>
          <a:stretch/>
        </p:blipFill>
        <p:spPr>
          <a:xfrm>
            <a:off x="241770" y="4074389"/>
            <a:ext cx="2852398" cy="207583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D668D3D-FC92-4FDC-AB62-3E54970D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91" y="314194"/>
            <a:ext cx="10515600" cy="2007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Критерии </a:t>
            </a:r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отбора проектных инициатив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7B4442-973B-4C6A-9BCB-FC1B194BA1B3}"/>
              </a:ext>
            </a:extLst>
          </p:cNvPr>
          <p:cNvSpPr txBox="1"/>
          <p:nvPr/>
        </p:nvSpPr>
        <p:spPr>
          <a:xfrm>
            <a:off x="6445454" y="2038617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8197D6-7561-43AA-B66A-0C5C0A53916D}"/>
              </a:ext>
            </a:extLst>
          </p:cNvPr>
          <p:cNvSpPr txBox="1"/>
          <p:nvPr/>
        </p:nvSpPr>
        <p:spPr>
          <a:xfrm>
            <a:off x="4365939" y="3140646"/>
            <a:ext cx="64651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DE4529"/>
                </a:solidFill>
                <a:latin typeface="Corbel" pitchFamily="34" charset="0"/>
              </a:rPr>
              <a:t>- новые </a:t>
            </a:r>
            <a:r>
              <a:rPr lang="ru-RU" sz="2800" b="1" dirty="0">
                <a:solidFill>
                  <a:srgbClr val="DE4529"/>
                </a:solidFill>
                <a:latin typeface="Corbel" pitchFamily="34" charset="0"/>
              </a:rPr>
              <a:t>образовательные результаты (предметные, </a:t>
            </a:r>
            <a:r>
              <a:rPr lang="ru-RU" sz="2800" b="1" dirty="0" err="1">
                <a:solidFill>
                  <a:srgbClr val="DE4529"/>
                </a:solidFill>
                <a:latin typeface="Corbel" pitchFamily="34" charset="0"/>
              </a:rPr>
              <a:t>метапредметные</a:t>
            </a:r>
            <a:r>
              <a:rPr lang="ru-RU" sz="2800" b="1" dirty="0">
                <a:solidFill>
                  <a:srgbClr val="DE4529"/>
                </a:solidFill>
                <a:latin typeface="Corbel" pitchFamily="34" charset="0"/>
              </a:rPr>
              <a:t>, личностные)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1D3086-C539-428C-884E-39B5316A58A9}"/>
              </a:ext>
            </a:extLst>
          </p:cNvPr>
          <p:cNvSpPr txBox="1"/>
          <p:nvPr/>
        </p:nvSpPr>
        <p:spPr>
          <a:xfrm>
            <a:off x="4365940" y="4696809"/>
            <a:ext cx="6465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DE4529"/>
                </a:solidFill>
                <a:latin typeface="Corbel" pitchFamily="34" charset="0"/>
              </a:rPr>
              <a:t>- субъективное </a:t>
            </a:r>
            <a:r>
              <a:rPr lang="ru-RU" sz="2800" b="1" dirty="0">
                <a:solidFill>
                  <a:srgbClr val="DE4529"/>
                </a:solidFill>
                <a:latin typeface="Corbel" pitchFamily="34" charset="0"/>
              </a:rPr>
              <a:t>благополучие обучающегося (его мотивация участия в данном модуле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DBDB83-84BB-4F7C-BD37-7034874941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b="50000"/>
          <a:stretch/>
        </p:blipFill>
        <p:spPr>
          <a:xfrm rot="10800000">
            <a:off x="8959174" y="4041"/>
            <a:ext cx="2914881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E691DD5-EEEF-47FF-BBB1-9D2942627A68}"/>
              </a:ext>
            </a:extLst>
          </p:cNvPr>
          <p:cNvSpPr/>
          <p:nvPr/>
        </p:nvSpPr>
        <p:spPr>
          <a:xfrm>
            <a:off x="506607" y="1758084"/>
            <a:ext cx="3223227" cy="2210811"/>
          </a:xfrm>
          <a:prstGeom prst="rect">
            <a:avLst/>
          </a:prstGeom>
          <a:solidFill>
            <a:srgbClr val="237B8F"/>
          </a:solidFill>
          <a:ln w="38100">
            <a:solidFill>
              <a:srgbClr val="237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3A06C6-6E82-4EBF-8EE2-6AF577ABD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/>
          <a:stretch/>
        </p:blipFill>
        <p:spPr>
          <a:xfrm>
            <a:off x="566484" y="1684932"/>
            <a:ext cx="1903568" cy="12910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BC662-A3A9-4EB6-A410-C483B2F04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/>
          <a:stretch/>
        </p:blipFill>
        <p:spPr>
          <a:xfrm>
            <a:off x="4937569" y="1684932"/>
            <a:ext cx="2321037" cy="15741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8DB8FC-6229-42BD-A76C-9BD7C2A0586F}"/>
              </a:ext>
            </a:extLst>
          </p:cNvPr>
          <p:cNvSpPr/>
          <p:nvPr/>
        </p:nvSpPr>
        <p:spPr>
          <a:xfrm>
            <a:off x="8549224" y="1763706"/>
            <a:ext cx="3223227" cy="2210811"/>
          </a:xfrm>
          <a:prstGeom prst="rect">
            <a:avLst/>
          </a:prstGeom>
          <a:solidFill>
            <a:srgbClr val="237B8F"/>
          </a:solidFill>
          <a:ln w="38100">
            <a:solidFill>
              <a:srgbClr val="237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78E305-F84B-43C9-89F1-819835F79F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/>
          <a:stretch/>
        </p:blipFill>
        <p:spPr>
          <a:xfrm>
            <a:off x="8452834" y="1686144"/>
            <a:ext cx="1901780" cy="12898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43DBC7-228B-45E9-B94C-4A2897E45236}"/>
              </a:ext>
            </a:extLst>
          </p:cNvPr>
          <p:cNvSpPr txBox="1"/>
          <p:nvPr/>
        </p:nvSpPr>
        <p:spPr>
          <a:xfrm>
            <a:off x="5509887" y="2118071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74B2C158-A958-4031-B037-007F8D2825F3}"/>
              </a:ext>
            </a:extLst>
          </p:cNvPr>
          <p:cNvSpPr txBox="1">
            <a:spLocks/>
          </p:cNvSpPr>
          <p:nvPr/>
        </p:nvSpPr>
        <p:spPr>
          <a:xfrm>
            <a:off x="440988" y="301332"/>
            <a:ext cx="10515600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Отбор </a:t>
            </a:r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проектных инициатив </a:t>
            </a:r>
            <a:endParaRPr lang="ru-RU" b="1" dirty="0" smtClean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экспертные линии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4308" y="4456090"/>
            <a:ext cx="356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E4529"/>
                </a:solidFill>
              </a:rPr>
              <a:t>признание профессионального сообщества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608" y="4608490"/>
            <a:ext cx="335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E4529"/>
                </a:solidFill>
              </a:rPr>
              <a:t>комиссия администрации ОО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1724" y="4608490"/>
            <a:ext cx="313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E4529"/>
                </a:solidFill>
              </a:rPr>
              <a:t>детское голосование </a:t>
            </a:r>
          </a:p>
        </p:txBody>
      </p:sp>
    </p:spTree>
    <p:extLst>
      <p:ext uri="{BB962C8B-B14F-4D97-AF65-F5344CB8AC3E}">
        <p14:creationId xmlns:p14="http://schemas.microsoft.com/office/powerpoint/2010/main" val="242611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CB7DAAE-6BF1-41E6-A0D4-F068F1DEFB11}"/>
              </a:ext>
            </a:extLst>
          </p:cNvPr>
          <p:cNvSpPr/>
          <p:nvPr/>
        </p:nvSpPr>
        <p:spPr>
          <a:xfrm>
            <a:off x="8259812" y="2967336"/>
            <a:ext cx="1678492" cy="1678491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5A63E9-AB2F-4DB7-8C75-5A687D47BBF0}"/>
              </a:ext>
            </a:extLst>
          </p:cNvPr>
          <p:cNvSpPr/>
          <p:nvPr/>
        </p:nvSpPr>
        <p:spPr>
          <a:xfrm>
            <a:off x="8259811" y="1196488"/>
            <a:ext cx="1678492" cy="1678491"/>
          </a:xfrm>
          <a:prstGeom prst="roundRect">
            <a:avLst/>
          </a:prstGeom>
          <a:solidFill>
            <a:srgbClr val="23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9895B5F-C614-4769-8054-61DB32A38540}"/>
              </a:ext>
            </a:extLst>
          </p:cNvPr>
          <p:cNvSpPr/>
          <p:nvPr/>
        </p:nvSpPr>
        <p:spPr>
          <a:xfrm>
            <a:off x="10034083" y="2967336"/>
            <a:ext cx="1678492" cy="1678491"/>
          </a:xfrm>
          <a:prstGeom prst="roundRect">
            <a:avLst/>
          </a:prstGeom>
          <a:solidFill>
            <a:srgbClr val="23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6744226-0060-4A92-93E6-AA5391048173}"/>
              </a:ext>
            </a:extLst>
          </p:cNvPr>
          <p:cNvSpPr/>
          <p:nvPr/>
        </p:nvSpPr>
        <p:spPr>
          <a:xfrm>
            <a:off x="10034083" y="1196488"/>
            <a:ext cx="1678492" cy="1678491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4F210B-9B23-4D8B-ABA4-A2143144A1F1}"/>
              </a:ext>
            </a:extLst>
          </p:cNvPr>
          <p:cNvSpPr/>
          <p:nvPr/>
        </p:nvSpPr>
        <p:spPr>
          <a:xfrm>
            <a:off x="6483419" y="1196487"/>
            <a:ext cx="1678492" cy="1678491"/>
          </a:xfrm>
          <a:prstGeom prst="roundRect">
            <a:avLst/>
          </a:prstGeom>
          <a:solidFill>
            <a:srgbClr val="10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5E298C-AEEC-4D38-B19D-B1321697CEF6}"/>
              </a:ext>
            </a:extLst>
          </p:cNvPr>
          <p:cNvSpPr/>
          <p:nvPr/>
        </p:nvSpPr>
        <p:spPr>
          <a:xfrm>
            <a:off x="6483419" y="2986953"/>
            <a:ext cx="1678492" cy="1678491"/>
          </a:xfrm>
          <a:prstGeom prst="roundRect">
            <a:avLst/>
          </a:prstGeom>
          <a:solidFill>
            <a:srgbClr val="23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DA06A92-9635-46AA-A4CD-B75D859CFC62}"/>
              </a:ext>
            </a:extLst>
          </p:cNvPr>
          <p:cNvSpPr/>
          <p:nvPr/>
        </p:nvSpPr>
        <p:spPr>
          <a:xfrm>
            <a:off x="10034083" y="4738184"/>
            <a:ext cx="1678492" cy="1678491"/>
          </a:xfrm>
          <a:prstGeom prst="roundRect">
            <a:avLst/>
          </a:prstGeom>
          <a:solidFill>
            <a:srgbClr val="10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74A45C0-56C5-4461-856D-E6B8F025A73A}"/>
              </a:ext>
            </a:extLst>
          </p:cNvPr>
          <p:cNvSpPr/>
          <p:nvPr/>
        </p:nvSpPr>
        <p:spPr>
          <a:xfrm>
            <a:off x="8248972" y="4738184"/>
            <a:ext cx="1678492" cy="1678491"/>
          </a:xfrm>
          <a:prstGeom prst="roundRect">
            <a:avLst/>
          </a:prstGeom>
          <a:solidFill>
            <a:srgbClr val="23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308D28-9E38-4593-BA55-625ABF82EE41}"/>
              </a:ext>
            </a:extLst>
          </p:cNvPr>
          <p:cNvSpPr/>
          <p:nvPr/>
        </p:nvSpPr>
        <p:spPr>
          <a:xfrm>
            <a:off x="6463862" y="4738183"/>
            <a:ext cx="1678492" cy="1678491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7A0EEA8-1AAA-4994-BC64-76770A58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1419080"/>
            <a:ext cx="5937160" cy="41583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Первые </a:t>
            </a:r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проектные </a:t>
            </a: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идеи</a:t>
            </a:r>
            <a:r>
              <a:rPr lang="ru-RU" sz="4000" b="1" dirty="0" smtClean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br>
              <a:rPr lang="ru-RU" sz="4000" b="1" dirty="0" smtClean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4300" dirty="0" smtClean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Ключевое </a:t>
            </a:r>
            <a:r>
              <a:rPr lang="ru-RU" sz="4300" dirty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событие «Школьный IQ </a:t>
            </a:r>
            <a:r>
              <a:rPr lang="ru-RU" sz="4300" dirty="0" smtClean="0">
                <a:solidFill>
                  <a:srgbClr val="59B2C6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бал»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F651B8-0C1C-4D6D-A65E-0BC423BFA2E1}"/>
              </a:ext>
            </a:extLst>
          </p:cNvPr>
          <p:cNvSpPr txBox="1"/>
          <p:nvPr/>
        </p:nvSpPr>
        <p:spPr>
          <a:xfrm>
            <a:off x="6372529" y="1522324"/>
            <a:ext cx="1900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денежная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Единица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(19 века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ОДИ 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76A0B-3546-4803-9967-713B6B752C1D}"/>
              </a:ext>
            </a:extLst>
          </p:cNvPr>
          <p:cNvSpPr txBox="1"/>
          <p:nvPr/>
        </p:nvSpPr>
        <p:spPr>
          <a:xfrm>
            <a:off x="8142354" y="1522324"/>
            <a:ext cx="1900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Клуб «ЧГК»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1C6B0-4B09-405E-8E90-3F963CC78231}"/>
              </a:ext>
            </a:extLst>
          </p:cNvPr>
          <p:cNvSpPr txBox="1"/>
          <p:nvPr/>
        </p:nvSpPr>
        <p:spPr>
          <a:xfrm>
            <a:off x="9927464" y="1535040"/>
            <a:ext cx="1900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интерактивная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карта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России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CB5C3-6739-4098-9320-060FBC841277}"/>
              </a:ext>
            </a:extLst>
          </p:cNvPr>
          <p:cNvSpPr txBox="1"/>
          <p:nvPr/>
        </p:nvSpPr>
        <p:spPr>
          <a:xfrm>
            <a:off x="6372529" y="3287925"/>
            <a:ext cx="1900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образовательный </a:t>
            </a:r>
            <a:r>
              <a:rPr lang="ru-RU" sz="1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квест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таблица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Менделеева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9CDFC-13C9-4367-A028-4277F810EDCA}"/>
              </a:ext>
            </a:extLst>
          </p:cNvPr>
          <p:cNvSpPr txBox="1"/>
          <p:nvPr/>
        </p:nvSpPr>
        <p:spPr>
          <a:xfrm>
            <a:off x="8142354" y="3287925"/>
            <a:ext cx="1900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литературно-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поэтический </a:t>
            </a:r>
            <a:r>
              <a:rPr lang="ru-RU" sz="14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баттл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DF2A2-7C9B-4B7C-94EA-5FA8532D7E14}"/>
              </a:ext>
            </a:extLst>
          </p:cNvPr>
          <p:cNvSpPr txBox="1"/>
          <p:nvPr/>
        </p:nvSpPr>
        <p:spPr>
          <a:xfrm>
            <a:off x="9927464" y="3300641"/>
            <a:ext cx="19002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Газета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Танцы: вальс, полонез 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9530B0-A219-43AC-B8B5-DB7731FF3024}"/>
              </a:ext>
            </a:extLst>
          </p:cNvPr>
          <p:cNvSpPr txBox="1"/>
          <p:nvPr/>
        </p:nvSpPr>
        <p:spPr>
          <a:xfrm>
            <a:off x="6372529" y="5028094"/>
            <a:ext cx="190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Художественная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галерея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D6CECA-CCD7-4347-ADB3-8D5B8D5D142E}"/>
              </a:ext>
            </a:extLst>
          </p:cNvPr>
          <p:cNvSpPr txBox="1"/>
          <p:nvPr/>
        </p:nvSpPr>
        <p:spPr>
          <a:xfrm>
            <a:off x="8142354" y="5028094"/>
            <a:ext cx="190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Каллиграфия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Речевой этикет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34994-50FD-463E-9CB5-C0FCF1099C27}"/>
              </a:ext>
            </a:extLst>
          </p:cNvPr>
          <p:cNvSpPr txBox="1"/>
          <p:nvPr/>
        </p:nvSpPr>
        <p:spPr>
          <a:xfrm>
            <a:off x="9927464" y="5040810"/>
            <a:ext cx="1900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философский 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кружок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князя </a:t>
            </a:r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Одоевского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374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Танцы и романсы 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91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Montserrat" panose="00000500000000000000" pitchFamily="2" charset="-52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танцевальные репетиции вальса, </a:t>
            </a:r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полонеза</a:t>
            </a:r>
          </a:p>
          <a:p>
            <a:pPr algn="ctr"/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Репетиции по вокалу исполнения романсов </a:t>
            </a:r>
          </a:p>
          <a:p>
            <a:pPr algn="ctr"/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19 века</a:t>
            </a:r>
            <a:endParaRPr lang="ru-RU" sz="2800" b="1" dirty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52ED55-BDA0-42FA-B3EB-1ABC90093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00" y="1518182"/>
            <a:ext cx="1821074" cy="1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Поэтические </a:t>
            </a:r>
            <a:r>
              <a:rPr lang="ru-RU" b="1" dirty="0" err="1" smtClean="0">
                <a:solidFill>
                  <a:srgbClr val="104E5D"/>
                </a:solidFill>
                <a:latin typeface="Montserrat" panose="00000500000000000000" pitchFamily="2" charset="-52"/>
              </a:rPr>
              <a:t>баттлы</a:t>
            </a: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023674"/>
            <a:ext cx="9955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Состязания чтецов по произведениям русских писателей и поэтов, </a:t>
            </a:r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например по «Евгению Онегину»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CD3463-D7B3-4021-AA56-CD0ABA4B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20" y="1561725"/>
            <a:ext cx="1384512" cy="14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Газета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издание и распространение школьной газеты в </a:t>
            </a:r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стилистике 19 </a:t>
            </a:r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века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34B0ED-318A-4874-9616-1DCAD030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90" y="1559779"/>
            <a:ext cx="1958414" cy="17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err="1" smtClean="0">
                <a:solidFill>
                  <a:srgbClr val="104E5D"/>
                </a:solidFill>
                <a:latin typeface="Montserrat" panose="00000500000000000000" pitchFamily="2" charset="-52"/>
              </a:rPr>
              <a:t>Что?Где?Когда</a:t>
            </a: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? 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Клуб интеллектуальных игр на тему эпохи России в 19 веке</a:t>
            </a:r>
            <a:endParaRPr lang="ru-RU" sz="2800" b="1" dirty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B2F184-4092-415C-B807-C645EFE0C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19" y="1349951"/>
            <a:ext cx="1621901" cy="1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0098" y="4868972"/>
            <a:ext cx="3419934" cy="1439973"/>
          </a:xfrm>
          <a:prstGeom prst="rect">
            <a:avLst/>
          </a:prstGeom>
        </p:spPr>
        <p:txBody>
          <a:bodyPr/>
          <a:lstStyle/>
          <a:p>
            <a:r>
              <a:rPr lang="ru-RU" sz="3999" dirty="0"/>
              <a:t>Школьный </a:t>
            </a:r>
            <a:r>
              <a:rPr lang="en-US" sz="3999" dirty="0"/>
              <a:t>IQ </a:t>
            </a:r>
            <a:r>
              <a:rPr lang="ru-RU" sz="3999" dirty="0"/>
              <a:t>бал</a:t>
            </a:r>
            <a:endParaRPr lang="en-US" sz="3999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9"/>
          </p:nvPr>
        </p:nvSpPr>
        <p:spPr>
          <a:xfrm>
            <a:off x="5628009" y="4868972"/>
            <a:ext cx="6155882" cy="114779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Открытое </a:t>
            </a:r>
            <a:r>
              <a:rPr lang="ru-RU" sz="1800" b="1" dirty="0" smtClean="0"/>
              <a:t>муниципальное </a:t>
            </a:r>
            <a:r>
              <a:rPr lang="ru-RU" sz="1800" b="1" dirty="0"/>
              <a:t>образовательное событие в стиле дворянских балов 19 века в России</a:t>
            </a:r>
            <a:endParaRPr lang="en-US" sz="18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78" y="117063"/>
            <a:ext cx="8279842" cy="4459730"/>
          </a:xfrm>
        </p:spPr>
      </p:pic>
    </p:spTree>
    <p:extLst>
      <p:ext uri="{BB962C8B-B14F-4D97-AF65-F5344CB8AC3E}">
        <p14:creationId xmlns:p14="http://schemas.microsoft.com/office/powerpoint/2010/main" val="697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Кружок 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философский</a:t>
            </a:r>
            <a:r>
              <a:rPr lang="ru-RU" sz="20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 </a:t>
            </a:r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кружок князя </a:t>
            </a:r>
            <a:endParaRPr lang="ru-RU" sz="2800" b="1" dirty="0" smtClean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Владимира Федоровича Одоевского</a:t>
            </a:r>
            <a:endParaRPr lang="ru-RU" sz="2800" b="1" dirty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B2F184-4092-415C-B807-C645EFE0C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19" y="1349951"/>
            <a:ext cx="1621901" cy="1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Курсы 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6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курсы каллиграфии и речевого этикета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4B14FF-9CAD-46EE-BC54-AE4A8F51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31" y="2064593"/>
            <a:ext cx="1037815" cy="9167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B654C5-8052-4659-B395-FC43B1AAE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59" y="1906536"/>
            <a:ext cx="1452941" cy="12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552413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Организационно-</a:t>
            </a:r>
            <a:r>
              <a:rPr lang="ru-RU" sz="3600" b="1" dirty="0" err="1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деятельностная</a:t>
            </a:r>
            <a:r>
              <a:rPr lang="ru-RU" sz="36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игра</a:t>
            </a:r>
            <a:r>
              <a:rPr lang="ru-RU" sz="3600" b="1" dirty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sz="3600" b="1" dirty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введение денежной единицы (19 века)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финансовая грамотность</a:t>
            </a:r>
            <a:r>
              <a:rPr lang="ru-RU" sz="24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sz="2400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Montserrat" panose="00000500000000000000" pitchFamily="2" charset="-52"/>
              </a:rPr>
              <a:t>7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7A742C-882A-45B9-8277-7E03F123D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20" y="1763331"/>
            <a:ext cx="1410616" cy="1194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6594" y="3023674"/>
            <a:ext cx="9955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организация ОДИ, введение денежной единицы (19 века), где за разные позитивные действия, обучающиеся получают определенную сумму вознаграждения, которые могут конвертироваться в реальные бонусы (приглашение на бал, поездка в Санкт Петербург, бублик в школьной чайной и т.п.) </a:t>
            </a:r>
          </a:p>
        </p:txBody>
      </p:sp>
    </p:spTree>
    <p:extLst>
      <p:ext uri="{BB962C8B-B14F-4D97-AF65-F5344CB8AC3E}">
        <p14:creationId xmlns:p14="http://schemas.microsoft.com/office/powerpoint/2010/main" val="365721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552413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Интерактивная карта России</a:t>
            </a:r>
            <a:r>
              <a:rPr lang="ru-RU" sz="4000" b="1" dirty="0" smtClean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C53C76-CE84-4FE8-B474-C2742C5AF7D5}"/>
              </a:ext>
            </a:extLst>
          </p:cNvPr>
          <p:cNvSpPr/>
          <p:nvPr/>
        </p:nvSpPr>
        <p:spPr>
          <a:xfrm>
            <a:off x="656822" y="2621495"/>
            <a:ext cx="10702344" cy="258156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5C8110-F789-43DD-AD3F-ECEC0D93E53F}"/>
              </a:ext>
            </a:extLst>
          </p:cNvPr>
          <p:cNvSpPr/>
          <p:nvPr/>
        </p:nvSpPr>
        <p:spPr>
          <a:xfrm>
            <a:off x="4075534" y="2359579"/>
            <a:ext cx="1725947" cy="28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06EFE-3CB2-41CE-B361-2CB4546CC7E7}"/>
              </a:ext>
            </a:extLst>
          </p:cNvPr>
          <p:cNvSpPr txBox="1"/>
          <p:nvPr/>
        </p:nvSpPr>
        <p:spPr>
          <a:xfrm>
            <a:off x="3264165" y="1777598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Montserrat" panose="00000500000000000000" pitchFamily="2" charset="-52"/>
              </a:rPr>
              <a:t>8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0F3A89A-F534-4112-9214-2B70984FC2DC}"/>
              </a:ext>
            </a:extLst>
          </p:cNvPr>
          <p:cNvSpPr/>
          <p:nvPr/>
        </p:nvSpPr>
        <p:spPr>
          <a:xfrm>
            <a:off x="1196646" y="3664586"/>
            <a:ext cx="9046838" cy="1999265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pPr lvl="0" algn="ctr">
              <a:lnSpc>
                <a:spcPct val="70000"/>
              </a:lnSpc>
              <a:defRPr/>
            </a:pPr>
            <a:r>
              <a:rPr lang="ru-RU" sz="4000" b="1" dirty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интерактивная карта России с указанием событий года и сменой государственной границы в период 1800-1900 </a:t>
            </a:r>
            <a:r>
              <a:rPr lang="ru-RU" sz="4000" b="1" dirty="0" err="1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г.г</a:t>
            </a:r>
            <a:r>
              <a:rPr lang="ru-RU" sz="4000" b="1" dirty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.; </a:t>
            </a:r>
            <a:endParaRPr lang="en-US" sz="4000" b="1" dirty="0">
              <a:solidFill>
                <a:srgbClr val="DE4529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3AE5E24-A214-4E06-9D59-DA096BF6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8" y="1898232"/>
            <a:ext cx="1760703" cy="14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55241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Таблица </a:t>
            </a:r>
            <a:r>
              <a:rPr lang="ru-RU" b="1" dirty="0" err="1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Д.И.Менделеева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340551" y="1978771"/>
            <a:ext cx="67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4529"/>
                </a:solidFill>
                <a:effectLst/>
                <a:uLnTx/>
                <a:uFillTx/>
                <a:latin typeface="Montserrat" panose="00000500000000000000" pitchFamily="2" charset="-52"/>
              </a:rPr>
              <a:t>9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023674"/>
            <a:ext cx="9955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таблица Менделеева, с постепенным заполнением химических элементов на основе заданий </a:t>
            </a:r>
            <a:r>
              <a:rPr lang="ru-RU" sz="3200" b="1" dirty="0" err="1">
                <a:solidFill>
                  <a:srgbClr val="DE4529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квеста</a:t>
            </a:r>
            <a:endParaRPr lang="ru-RU" sz="3200" b="1" dirty="0">
              <a:solidFill>
                <a:srgbClr val="DE4529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8070B1-B92F-4F2C-A2FD-EA9C960F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74" y="1701163"/>
            <a:ext cx="1497007" cy="12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55241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err="1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Квест</a:t>
            </a: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4095263" y="1978771"/>
            <a:ext cx="92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10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023674"/>
            <a:ext cx="99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Квест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 по крылатым фразам литературных произведений, ученых</a:t>
            </a:r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полководцев 19в.</a:t>
            </a:r>
            <a:r>
              <a:rPr lang="ru-RU" sz="2800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 </a:t>
            </a:r>
            <a:endParaRPr lang="ru-RU" sz="2800" b="1" dirty="0">
              <a:solidFill>
                <a:srgbClr val="104E5D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8070B1-B92F-4F2C-A2FD-EA9C960F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74" y="1701163"/>
            <a:ext cx="1497007" cy="12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52F2F-D93D-427A-866F-33D289F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6" y="4365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Галерея  </a:t>
            </a: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D98D68E-3046-452B-A09E-17F9B0E8E8C5}"/>
              </a:ext>
            </a:extLst>
          </p:cNvPr>
          <p:cNvGrpSpPr/>
          <p:nvPr/>
        </p:nvGrpSpPr>
        <p:grpSpPr>
          <a:xfrm>
            <a:off x="652002" y="2529225"/>
            <a:ext cx="10874590" cy="2712476"/>
            <a:chOff x="1069065" y="2189118"/>
            <a:chExt cx="2957987" cy="90721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E148B-275C-49D6-BD58-A3A9F7E12833}"/>
                </a:ext>
              </a:extLst>
            </p:cNvPr>
            <p:cNvSpPr/>
            <p:nvPr/>
          </p:nvSpPr>
          <p:spPr>
            <a:xfrm>
              <a:off x="1069065" y="2340328"/>
              <a:ext cx="2957987" cy="756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FD9B81F-A383-4E87-88E0-1D83FF5A6FDF}"/>
                </a:ext>
              </a:extLst>
            </p:cNvPr>
            <p:cNvSpPr/>
            <p:nvPr/>
          </p:nvSpPr>
          <p:spPr>
            <a:xfrm>
              <a:off x="1677870" y="2189118"/>
              <a:ext cx="1725947" cy="28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FFE5103-9448-47B1-B6A2-FA99B8EDF8F4}"/>
                </a:ext>
              </a:extLst>
            </p:cNvPr>
            <p:cNvSpPr/>
            <p:nvPr/>
          </p:nvSpPr>
          <p:spPr>
            <a:xfrm>
              <a:off x="1198166" y="2759423"/>
              <a:ext cx="2719740" cy="322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737AFA-3ACA-444F-B312-58DF396C5C56}"/>
              </a:ext>
            </a:extLst>
          </p:cNvPr>
          <p:cNvSpPr txBox="1"/>
          <p:nvPr/>
        </p:nvSpPr>
        <p:spPr>
          <a:xfrm>
            <a:off x="3946769" y="1978771"/>
            <a:ext cx="107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DE4529"/>
                </a:solidFill>
                <a:latin typeface="Montserrat" panose="00000500000000000000" pitchFamily="2" charset="-52"/>
              </a:rPr>
              <a:t>11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594" y="3377617"/>
            <a:ext cx="99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школьная художественная галерея, формирующаяся по принципам </a:t>
            </a:r>
            <a:r>
              <a:rPr lang="ru-RU" sz="2800" b="1" dirty="0" smtClean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+mj-cs"/>
              </a:rPr>
              <a:t>Третьяковской</a:t>
            </a:r>
            <a:endParaRPr lang="ru-RU" sz="2800" b="1" dirty="0">
              <a:solidFill>
                <a:srgbClr val="FF0000"/>
              </a:solidFill>
              <a:latin typeface="Montserrat" panose="00000500000000000000" pitchFamily="2" charset="-52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210FE7-282E-4DCE-B1F6-95656E56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1644749"/>
            <a:ext cx="1209040" cy="15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0098" y="657053"/>
            <a:ext cx="4497564" cy="4031923"/>
          </a:xfrm>
          <a:prstGeom prst="rect">
            <a:avLst/>
          </a:prstGeom>
        </p:spPr>
        <p:txBody>
          <a:bodyPr/>
          <a:lstStyle/>
          <a:p>
            <a:r>
              <a:rPr lang="ru-RU" sz="2999" dirty="0" smtClean="0"/>
              <a:t>Образовательная поездка в Санкт-Петербург</a:t>
            </a: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endParaRPr lang="en-US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97" y="2261214"/>
            <a:ext cx="5591272" cy="3145090"/>
          </a:xfrm>
        </p:spPr>
      </p:pic>
      <p:sp>
        <p:nvSpPr>
          <p:cNvPr id="2" name="Текст 1"/>
          <p:cNvSpPr>
            <a:spLocks noGrp="1"/>
          </p:cNvSpPr>
          <p:nvPr>
            <p:ph type="body" sz="quarter" idx="19"/>
          </p:nvPr>
        </p:nvSpPr>
        <p:spPr>
          <a:xfrm>
            <a:off x="1020098" y="2493018"/>
            <a:ext cx="4571912" cy="3527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smtClean="0"/>
              <a:t>Посещение Русского музея </a:t>
            </a:r>
          </a:p>
          <a:p>
            <a:pPr marL="0" indent="0">
              <a:buNone/>
            </a:pPr>
            <a:r>
              <a:rPr lang="ru-RU" sz="2400" i="1" dirty="0" smtClean="0"/>
              <a:t>Участие в празднике выпускников «</a:t>
            </a:r>
            <a:r>
              <a:rPr lang="ru-RU" sz="2400" i="1" dirty="0" err="1" smtClean="0"/>
              <a:t>Аллые</a:t>
            </a:r>
            <a:r>
              <a:rPr lang="ru-RU" sz="2400" i="1" dirty="0" smtClean="0"/>
              <a:t> паруса»</a:t>
            </a:r>
          </a:p>
          <a:p>
            <a:pPr marL="0" indent="0">
              <a:buNone/>
            </a:pPr>
            <a:r>
              <a:rPr lang="ru-RU" sz="2400" i="1" dirty="0" smtClean="0"/>
              <a:t>Посещение Петродворца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r>
              <a:rPr lang="ru-RU" sz="2400" i="1" dirty="0" smtClean="0"/>
              <a:t>Участники: лучшая танцевальная команда и другие успешные участники модуля.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69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C70186-B2AD-4B29-B595-FFC27FA6175B}"/>
              </a:ext>
            </a:extLst>
          </p:cNvPr>
          <p:cNvSpPr/>
          <p:nvPr/>
        </p:nvSpPr>
        <p:spPr>
          <a:xfrm>
            <a:off x="409015" y="5255393"/>
            <a:ext cx="8188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9B2C6"/>
                </a:solidFill>
                <a:latin typeface="Montserrat" panose="00000500000000000000" pitchFamily="2" charset="-52"/>
              </a:rPr>
              <a:t>СПАСИБО </a:t>
            </a:r>
            <a:br>
              <a:rPr lang="ru-RU" sz="3200" b="1" dirty="0">
                <a:solidFill>
                  <a:srgbClr val="59B2C6"/>
                </a:solidFill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59B2C6"/>
                </a:solidFill>
                <a:latin typeface="Montserrat" panose="00000500000000000000" pitchFamily="2" charset="-52"/>
              </a:rPr>
              <a:t>ЗА ВНИМАНИЕ!</a:t>
            </a:r>
            <a:r>
              <a:rPr lang="ru-RU" sz="3200" b="1" dirty="0">
                <a:solidFill>
                  <a:srgbClr val="104E5D"/>
                </a:solidFill>
                <a:latin typeface="Montserrat" panose="00000500000000000000" pitchFamily="2" charset="-52"/>
              </a:rPr>
              <a:t> </a:t>
            </a:r>
            <a:endParaRPr lang="ru-RU" sz="3200" dirty="0">
              <a:solidFill>
                <a:srgbClr val="104E5D"/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C:\Users\Admin\Pictures\Screenshots\куар код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r="20004" b="2888"/>
          <a:stretch/>
        </p:blipFill>
        <p:spPr bwMode="auto">
          <a:xfrm>
            <a:off x="7650051" y="1170144"/>
            <a:ext cx="4025791" cy="40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015" y="875763"/>
            <a:ext cx="71508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04E5D"/>
                </a:solidFill>
                <a:latin typeface="Montserrat" panose="00000500000000000000" pitchFamily="2" charset="-52"/>
              </a:rPr>
              <a:t>Пожалуйста, проголосуйте, отдав предпочтение наиболее понравившимся </a:t>
            </a:r>
            <a:r>
              <a:rPr lang="ru-RU" sz="3200" b="1" dirty="0" smtClean="0">
                <a:solidFill>
                  <a:srgbClr val="104E5D"/>
                </a:solidFill>
                <a:latin typeface="Montserrat" panose="00000500000000000000" pitchFamily="2" charset="-52"/>
              </a:rPr>
              <a:t>элементам </a:t>
            </a:r>
            <a:r>
              <a:rPr lang="ru-RU" sz="3200" b="1" dirty="0">
                <a:solidFill>
                  <a:srgbClr val="104E5D"/>
                </a:solidFill>
                <a:latin typeface="Montserrat" panose="00000500000000000000" pitchFamily="2" charset="-52"/>
              </a:rPr>
              <a:t>модуля.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</a:rPr>
              <a:t>Содержание образовательного модуля   </a:t>
            </a:r>
          </a:p>
          <a:p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</a:rPr>
              <a:t>Школьный IQ бал </a:t>
            </a:r>
          </a:p>
          <a:p>
            <a:r>
              <a:rPr lang="ru-RU" b="1" dirty="0">
                <a:solidFill>
                  <a:srgbClr val="104E5D"/>
                </a:solidFill>
                <a:latin typeface="Montserrat" panose="00000500000000000000" pitchFamily="2" charset="-52"/>
              </a:rPr>
              <a:t>Историческое погружение в историю России 19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4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35937" y="3815731"/>
            <a:ext cx="4581225" cy="304222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4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07385" y="-4581"/>
            <a:ext cx="4838330" cy="321295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Танцевальная программа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>
          <a:xfrm>
            <a:off x="7100735" y="2601016"/>
            <a:ext cx="4935151" cy="2951944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b="1" dirty="0" smtClean="0"/>
              <a:t>Бал откроет общий выход участников на полонез в сопровождении камерного-симфонического оркестра, продолжится выступлениями команд 8 школ с программой вальса и произвольной программы. Программу украсит выступление приглашенной  </a:t>
            </a:r>
            <a:r>
              <a:rPr lang="ru-RU" b="1" dirty="0"/>
              <a:t>профессиональной бальной пары из </a:t>
            </a:r>
            <a:r>
              <a:rPr lang="ru-RU" b="1" dirty="0" smtClean="0"/>
              <a:t>Красноярска</a:t>
            </a:r>
            <a:endParaRPr lang="ru-RU" dirty="0" smtClean="0"/>
          </a:p>
          <a:p>
            <a:pPr marL="0" indent="0" algn="l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12" y="2852341"/>
            <a:ext cx="1475189" cy="963389"/>
          </a:xfrm>
          <a:prstGeom prst="rect">
            <a:avLst/>
          </a:prstGeo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4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11" y="1557036"/>
            <a:ext cx="4832713" cy="3887926"/>
          </a:xfrm>
        </p:spPr>
      </p:pic>
    </p:spTree>
    <p:extLst>
      <p:ext uri="{BB962C8B-B14F-4D97-AF65-F5344CB8AC3E}">
        <p14:creationId xmlns:p14="http://schemas.microsoft.com/office/powerpoint/2010/main" val="468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0098" y="657053"/>
            <a:ext cx="4211919" cy="4031923"/>
          </a:xfrm>
          <a:prstGeom prst="rect">
            <a:avLst/>
          </a:prstGeom>
        </p:spPr>
        <p:txBody>
          <a:bodyPr/>
          <a:lstStyle/>
          <a:p>
            <a:r>
              <a:rPr lang="ru-RU" sz="2999" dirty="0"/>
              <a:t>Интеллектуальная игра «Что? Где? Когда?</a:t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r>
              <a:rPr lang="ru-RU" sz="2999" dirty="0"/>
              <a:t/>
            </a:r>
            <a:br>
              <a:rPr lang="ru-RU" sz="2999" dirty="0"/>
            </a:br>
            <a:endParaRPr lang="en-US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97" y="1737032"/>
            <a:ext cx="5591272" cy="4193454"/>
          </a:xfrm>
        </p:spPr>
      </p:pic>
      <p:sp>
        <p:nvSpPr>
          <p:cNvPr id="2" name="Текст 1"/>
          <p:cNvSpPr>
            <a:spLocks noGrp="1"/>
          </p:cNvSpPr>
          <p:nvPr>
            <p:ph type="body" sz="quarter" idx="19"/>
          </p:nvPr>
        </p:nvSpPr>
        <p:spPr>
          <a:xfrm>
            <a:off x="1020098" y="2493018"/>
            <a:ext cx="4571912" cy="352756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Турнир четырех сильнейших команд района </a:t>
            </a:r>
            <a:r>
              <a:rPr lang="ru-RU" sz="2400" i="1" dirty="0" smtClean="0"/>
              <a:t>на тему : «Россия – 19 век»</a:t>
            </a:r>
            <a:endParaRPr lang="ru-RU" sz="2400" i="1" dirty="0"/>
          </a:p>
          <a:p>
            <a:pPr marL="0" indent="0">
              <a:buNone/>
            </a:pPr>
            <a:r>
              <a:rPr lang="ru-RU" sz="2400" i="1" dirty="0"/>
              <a:t>Победитель получит путевку на специализированную смену в молодежный образовательный форум «ТИМ Юниор»</a:t>
            </a:r>
          </a:p>
        </p:txBody>
      </p:sp>
    </p:spTree>
    <p:extLst>
      <p:ext uri="{BB962C8B-B14F-4D97-AF65-F5344CB8AC3E}">
        <p14:creationId xmlns:p14="http://schemas.microsoft.com/office/powerpoint/2010/main" val="6863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4"/>
          <p:cNvSpPr txBox="1">
            <a:spLocks/>
          </p:cNvSpPr>
          <p:nvPr/>
        </p:nvSpPr>
        <p:spPr>
          <a:xfrm>
            <a:off x="6671989" y="1341040"/>
            <a:ext cx="4460869" cy="1259976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 - классы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местные мастера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ремесленники и участники образовательного модуля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передадут участников бала навыки моделирования одежды, изготовления бижутерии, игре на музыкальных инструментов 19 века в России </a:t>
            </a:r>
            <a:endParaRPr lang="en-US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4"/>
          <p:cNvSpPr txBox="1">
            <a:spLocks/>
          </p:cNvSpPr>
          <p:nvPr/>
        </p:nvSpPr>
        <p:spPr>
          <a:xfrm>
            <a:off x="6671989" y="4738038"/>
            <a:ext cx="4460869" cy="662246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Шоу </a:t>
            </a:r>
            <a:r>
              <a:rPr lang="ru-RU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румы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и фото площадки</a:t>
            </a:r>
            <a:endParaRPr lang="en-US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endParaRPr lang="en-US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Текст 4"/>
          <p:cNvSpPr txBox="1">
            <a:spLocks/>
          </p:cNvSpPr>
          <p:nvPr/>
        </p:nvSpPr>
        <p:spPr>
          <a:xfrm>
            <a:off x="6671989" y="2925010"/>
            <a:ext cx="4460869" cy="1259976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Воркшопы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с </a:t>
            </a:r>
            <a:r>
              <a:rPr lang="ru-RU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Рафиковым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Р. Г., Кандидат исторических наук, заместитель начальника управления общественных связей Губернатора Красноярского края, Ростовцевым П.А. двукратным чемпионом Мира по биатлону, </a:t>
            </a:r>
            <a:r>
              <a:rPr lang="ru-RU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Ярошевской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В.П., директором Краевого краеведческого музея </a:t>
            </a:r>
            <a:endParaRPr lang="en-US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549002" y="4550769"/>
            <a:ext cx="862471" cy="862471"/>
            <a:chOff x="10184491" y="9675027"/>
            <a:chExt cx="1568334" cy="1568334"/>
          </a:xfrm>
          <a:solidFill>
            <a:srgbClr val="8ABF56"/>
          </a:solidFill>
        </p:grpSpPr>
        <p:sp>
          <p:nvSpPr>
            <p:cNvPr id="29" name="Овал 28"/>
            <p:cNvSpPr/>
            <p:nvPr/>
          </p:nvSpPr>
          <p:spPr>
            <a:xfrm>
              <a:off x="10184491" y="9675027"/>
              <a:ext cx="1568334" cy="15683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0603695" y="10094231"/>
              <a:ext cx="729927" cy="729927"/>
              <a:chOff x="3337904" y="2645306"/>
              <a:chExt cx="278017" cy="278017"/>
            </a:xfrm>
            <a:grpFill/>
          </p:grpSpPr>
          <p:sp>
            <p:nvSpPr>
              <p:cNvPr id="31" name="Oval 1747"/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2" name="Oval 1748"/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Line 1749"/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Line 1750"/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1751"/>
              <p:cNvSpPr>
                <a:spLocks/>
              </p:cNvSpPr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1752"/>
              <p:cNvSpPr>
                <a:spLocks/>
              </p:cNvSpPr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5520012" y="1576752"/>
            <a:ext cx="862471" cy="862471"/>
            <a:chOff x="10105877" y="3226679"/>
            <a:chExt cx="1568334" cy="1568334"/>
          </a:xfrm>
          <a:solidFill>
            <a:srgbClr val="FF503A"/>
          </a:solidFill>
        </p:grpSpPr>
        <p:sp>
          <p:nvSpPr>
            <p:cNvPr id="38" name="Овал 37"/>
            <p:cNvSpPr/>
            <p:nvPr/>
          </p:nvSpPr>
          <p:spPr>
            <a:xfrm>
              <a:off x="10105877" y="3226679"/>
              <a:ext cx="1568334" cy="15683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0426756" y="3725316"/>
              <a:ext cx="878616" cy="697484"/>
              <a:chOff x="8036388" y="2641187"/>
              <a:chExt cx="334650" cy="265660"/>
            </a:xfrm>
            <a:grpFill/>
          </p:grpSpPr>
          <p:sp>
            <p:nvSpPr>
              <p:cNvPr id="40" name="Freeform 1970"/>
              <p:cNvSpPr>
                <a:spLocks/>
              </p:cNvSpPr>
              <p:nvPr/>
            </p:nvSpPr>
            <p:spPr bwMode="auto">
              <a:xfrm>
                <a:off x="8104347" y="2641187"/>
                <a:ext cx="198731" cy="185345"/>
              </a:xfrm>
              <a:custGeom>
                <a:avLst/>
                <a:gdLst>
                  <a:gd name="T0" fmla="*/ 0 w 96"/>
                  <a:gd name="T1" fmla="*/ 3 h 90"/>
                  <a:gd name="T2" fmla="*/ 48 w 96"/>
                  <a:gd name="T3" fmla="*/ 90 h 90"/>
                  <a:gd name="T4" fmla="*/ 96 w 96"/>
                  <a:gd name="T5" fmla="*/ 3 h 90"/>
                  <a:gd name="T6" fmla="*/ 96 w 96"/>
                  <a:gd name="T7" fmla="*/ 0 h 90"/>
                  <a:gd name="T8" fmla="*/ 0 w 96"/>
                  <a:gd name="T9" fmla="*/ 0 h 90"/>
                  <a:gd name="T10" fmla="*/ 0 w 96"/>
                  <a:gd name="T11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90">
                    <a:moveTo>
                      <a:pt x="0" y="3"/>
                    </a:moveTo>
                    <a:cubicBezTo>
                      <a:pt x="0" y="51"/>
                      <a:pt x="21" y="90"/>
                      <a:pt x="48" y="90"/>
                    </a:cubicBezTo>
                    <a:cubicBezTo>
                      <a:pt x="75" y="90"/>
                      <a:pt x="96" y="51"/>
                      <a:pt x="96" y="3"/>
                    </a:cubicBezTo>
                    <a:cubicBezTo>
                      <a:pt x="96" y="2"/>
                      <a:pt x="96" y="1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1971"/>
              <p:cNvSpPr>
                <a:spLocks/>
              </p:cNvSpPr>
              <p:nvPr/>
            </p:nvSpPr>
            <p:spPr bwMode="auto">
              <a:xfrm>
                <a:off x="8036388" y="2686493"/>
                <a:ext cx="334650" cy="140038"/>
              </a:xfrm>
              <a:custGeom>
                <a:avLst/>
                <a:gdLst>
                  <a:gd name="T0" fmla="*/ 32 w 162"/>
                  <a:gd name="T1" fmla="*/ 0 h 68"/>
                  <a:gd name="T2" fmla="*/ 0 w 162"/>
                  <a:gd name="T3" fmla="*/ 0 h 68"/>
                  <a:gd name="T4" fmla="*/ 81 w 162"/>
                  <a:gd name="T5" fmla="*/ 68 h 68"/>
                  <a:gd name="T6" fmla="*/ 162 w 162"/>
                  <a:gd name="T7" fmla="*/ 0 h 68"/>
                  <a:gd name="T8" fmla="*/ 131 w 162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68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39"/>
                      <a:pt x="41" y="68"/>
                      <a:pt x="81" y="68"/>
                    </a:cubicBezTo>
                    <a:cubicBezTo>
                      <a:pt x="121" y="68"/>
                      <a:pt x="154" y="39"/>
                      <a:pt x="162" y="0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1972"/>
              <p:cNvSpPr>
                <a:spLocks/>
              </p:cNvSpPr>
              <p:nvPr/>
            </p:nvSpPr>
            <p:spPr bwMode="auto">
              <a:xfrm>
                <a:off x="8148624" y="2826531"/>
                <a:ext cx="113266" cy="80316"/>
              </a:xfrm>
              <a:custGeom>
                <a:avLst/>
                <a:gdLst>
                  <a:gd name="T0" fmla="*/ 55 w 55"/>
                  <a:gd name="T1" fmla="*/ 39 h 39"/>
                  <a:gd name="T2" fmla="*/ 38 w 55"/>
                  <a:gd name="T3" fmla="*/ 0 h 39"/>
                  <a:gd name="T4" fmla="*/ 27 w 55"/>
                  <a:gd name="T5" fmla="*/ 0 h 39"/>
                  <a:gd name="T6" fmla="*/ 16 w 55"/>
                  <a:gd name="T7" fmla="*/ 0 h 39"/>
                  <a:gd name="T8" fmla="*/ 0 w 5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9">
                    <a:moveTo>
                      <a:pt x="55" y="39"/>
                    </a:moveTo>
                    <a:cubicBezTo>
                      <a:pt x="55" y="39"/>
                      <a:pt x="38" y="25"/>
                      <a:pt x="3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16" y="0"/>
                    </a:cubicBezTo>
                    <a:cubicBezTo>
                      <a:pt x="16" y="25"/>
                      <a:pt x="0" y="39"/>
                      <a:pt x="0" y="39"/>
                    </a:cubicBezTo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Line 1973"/>
              <p:cNvSpPr>
                <a:spLocks noChangeShapeType="1"/>
              </p:cNvSpPr>
              <p:nvPr/>
            </p:nvSpPr>
            <p:spPr bwMode="auto">
              <a:xfrm>
                <a:off x="8130089" y="2906847"/>
                <a:ext cx="148276" cy="0"/>
              </a:xfrm>
              <a:prstGeom prst="line">
                <a:avLst/>
              </a:pr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5520012" y="3138703"/>
            <a:ext cx="862471" cy="862471"/>
            <a:chOff x="10184491" y="6434667"/>
            <a:chExt cx="1568334" cy="1568334"/>
          </a:xfrm>
          <a:solidFill>
            <a:srgbClr val="FDB530"/>
          </a:solidFill>
        </p:grpSpPr>
        <p:sp>
          <p:nvSpPr>
            <p:cNvPr id="45" name="Овал 44"/>
            <p:cNvSpPr/>
            <p:nvPr/>
          </p:nvSpPr>
          <p:spPr>
            <a:xfrm>
              <a:off x="10184491" y="6434667"/>
              <a:ext cx="1568334" cy="15683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586122" y="6837650"/>
              <a:ext cx="765072" cy="762368"/>
              <a:chOff x="8052863" y="1251103"/>
              <a:chExt cx="291403" cy="290373"/>
            </a:xfrm>
            <a:grpFill/>
          </p:grpSpPr>
          <p:sp>
            <p:nvSpPr>
              <p:cNvPr id="47" name="Freeform 532"/>
              <p:cNvSpPr>
                <a:spLocks noEditPoints="1"/>
              </p:cNvSpPr>
              <p:nvPr/>
            </p:nvSpPr>
            <p:spPr bwMode="auto">
              <a:xfrm>
                <a:off x="8052863" y="1251103"/>
                <a:ext cx="291403" cy="290373"/>
              </a:xfrm>
              <a:custGeom>
                <a:avLst/>
                <a:gdLst>
                  <a:gd name="T0" fmla="*/ 137 w 141"/>
                  <a:gd name="T1" fmla="*/ 122 h 141"/>
                  <a:gd name="T2" fmla="*/ 117 w 141"/>
                  <a:gd name="T3" fmla="*/ 101 h 141"/>
                  <a:gd name="T4" fmla="*/ 110 w 141"/>
                  <a:gd name="T5" fmla="*/ 23 h 141"/>
                  <a:gd name="T6" fmla="*/ 24 w 141"/>
                  <a:gd name="T7" fmla="*/ 23 h 141"/>
                  <a:gd name="T8" fmla="*/ 24 w 141"/>
                  <a:gd name="T9" fmla="*/ 109 h 141"/>
                  <a:gd name="T10" fmla="*/ 102 w 141"/>
                  <a:gd name="T11" fmla="*/ 116 h 141"/>
                  <a:gd name="T12" fmla="*/ 122 w 141"/>
                  <a:gd name="T13" fmla="*/ 137 h 141"/>
                  <a:gd name="T14" fmla="*/ 137 w 141"/>
                  <a:gd name="T15" fmla="*/ 137 h 141"/>
                  <a:gd name="T16" fmla="*/ 137 w 141"/>
                  <a:gd name="T17" fmla="*/ 122 h 141"/>
                  <a:gd name="T18" fmla="*/ 37 w 141"/>
                  <a:gd name="T19" fmla="*/ 96 h 141"/>
                  <a:gd name="T20" fmla="*/ 37 w 141"/>
                  <a:gd name="T21" fmla="*/ 37 h 141"/>
                  <a:gd name="T22" fmla="*/ 97 w 141"/>
                  <a:gd name="T23" fmla="*/ 37 h 141"/>
                  <a:gd name="T24" fmla="*/ 97 w 141"/>
                  <a:gd name="T25" fmla="*/ 96 h 141"/>
                  <a:gd name="T26" fmla="*/ 37 w 141"/>
                  <a:gd name="T27" fmla="*/ 9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141">
                    <a:moveTo>
                      <a:pt x="137" y="122"/>
                    </a:move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33" y="78"/>
                      <a:pt x="131" y="45"/>
                      <a:pt x="110" y="23"/>
                    </a:cubicBezTo>
                    <a:cubicBezTo>
                      <a:pt x="86" y="0"/>
                      <a:pt x="48" y="0"/>
                      <a:pt x="24" y="23"/>
                    </a:cubicBezTo>
                    <a:cubicBezTo>
                      <a:pt x="0" y="47"/>
                      <a:pt x="0" y="86"/>
                      <a:pt x="24" y="109"/>
                    </a:cubicBezTo>
                    <a:cubicBezTo>
                      <a:pt x="45" y="131"/>
                      <a:pt x="78" y="133"/>
                      <a:pt x="102" y="116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26" y="141"/>
                      <a:pt x="133" y="141"/>
                      <a:pt x="137" y="137"/>
                    </a:cubicBezTo>
                    <a:cubicBezTo>
                      <a:pt x="141" y="132"/>
                      <a:pt x="141" y="126"/>
                      <a:pt x="137" y="122"/>
                    </a:cubicBezTo>
                    <a:close/>
                    <a:moveTo>
                      <a:pt x="37" y="96"/>
                    </a:moveTo>
                    <a:cubicBezTo>
                      <a:pt x="20" y="80"/>
                      <a:pt x="20" y="53"/>
                      <a:pt x="37" y="37"/>
                    </a:cubicBezTo>
                    <a:cubicBezTo>
                      <a:pt x="53" y="20"/>
                      <a:pt x="80" y="20"/>
                      <a:pt x="97" y="37"/>
                    </a:cubicBezTo>
                    <a:cubicBezTo>
                      <a:pt x="113" y="53"/>
                      <a:pt x="113" y="80"/>
                      <a:pt x="97" y="96"/>
                    </a:cubicBezTo>
                    <a:cubicBezTo>
                      <a:pt x="80" y="113"/>
                      <a:pt x="53" y="113"/>
                      <a:pt x="37" y="96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533"/>
              <p:cNvSpPr>
                <a:spLocks/>
              </p:cNvSpPr>
              <p:nvPr/>
            </p:nvSpPr>
            <p:spPr bwMode="auto">
              <a:xfrm>
                <a:off x="8191871" y="1331419"/>
                <a:ext cx="53544" cy="55603"/>
              </a:xfrm>
              <a:custGeom>
                <a:avLst/>
                <a:gdLst>
                  <a:gd name="T0" fmla="*/ 0 w 26"/>
                  <a:gd name="T1" fmla="*/ 0 h 27"/>
                  <a:gd name="T2" fmla="*/ 26 w 2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14" y="0"/>
                      <a:pt x="26" y="12"/>
                      <a:pt x="26" y="27"/>
                    </a:cubicBezTo>
                  </a:path>
                </a:pathLst>
              </a:custGeom>
              <a:grpFill/>
              <a:ln w="38100" cap="rnd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2" name="Рисунок 1"/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0"/>
            <a:ext cx="5411969" cy="5406684"/>
          </a:xfr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87" y="5300964"/>
            <a:ext cx="1475189" cy="9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3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4D9C2-1953-4024-832D-F8A2AB34F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509425-C64B-4D55-A641-0F7104A38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96"/>
            <a:ext cx="12192000" cy="6160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272CF-AE47-47F1-985D-07FA7B484DAE}"/>
              </a:ext>
            </a:extLst>
          </p:cNvPr>
          <p:cNvSpPr txBox="1"/>
          <p:nvPr/>
        </p:nvSpPr>
        <p:spPr>
          <a:xfrm>
            <a:off x="5056408" y="1140653"/>
            <a:ext cx="4758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Сроки реализации проекта</a:t>
            </a:r>
          </a:p>
          <a:p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2023-2024 </a:t>
            </a:r>
            <a:r>
              <a:rPr lang="ru-RU" sz="3600" b="1" dirty="0" err="1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уч.г</a:t>
            </a:r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3600" b="1" dirty="0" smtClean="0">
              <a:solidFill>
                <a:srgbClr val="DE4529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ru-RU" sz="3600" b="1" dirty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Продолжительность модуля </a:t>
            </a:r>
          </a:p>
          <a:p>
            <a:r>
              <a:rPr lang="ru-RU" sz="36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33 недели * 6 часов = 198 ч.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B2CF15-B383-4442-A384-50C95EB96882}"/>
              </a:ext>
            </a:extLst>
          </p:cNvPr>
          <p:cNvSpPr/>
          <p:nvPr/>
        </p:nvSpPr>
        <p:spPr>
          <a:xfrm>
            <a:off x="4379410" y="273977"/>
            <a:ext cx="676998" cy="867358"/>
          </a:xfrm>
          <a:prstGeom prst="rect">
            <a:avLst/>
          </a:prstGeom>
          <a:solidFill>
            <a:srgbClr val="DE4529"/>
          </a:solidFill>
          <a:ln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9B2C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897BF4-0901-47F8-A442-400B775565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14905" r="18943"/>
          <a:stretch/>
        </p:blipFill>
        <p:spPr>
          <a:xfrm>
            <a:off x="550863" y="1141335"/>
            <a:ext cx="3544620" cy="35130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33525-5818-404C-AFF7-3CB5409782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b="50000"/>
          <a:stretch/>
        </p:blipFill>
        <p:spPr>
          <a:xfrm>
            <a:off x="31556" y="4963886"/>
            <a:ext cx="2914881" cy="18941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EF3D60-6DAA-45BB-AB19-783547E251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" r="35951" b="1"/>
          <a:stretch/>
        </p:blipFill>
        <p:spPr>
          <a:xfrm>
            <a:off x="9815396" y="2733869"/>
            <a:ext cx="2737212" cy="41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6E0E64-ABF7-4815-B543-CCD661FA6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879"/>
            <a:ext cx="12192000" cy="6160004"/>
          </a:xfrm>
          <a:prstGeom prst="rect">
            <a:avLst/>
          </a:prstGeom>
        </p:spPr>
      </p:pic>
      <p:sp>
        <p:nvSpPr>
          <p:cNvPr id="16" name="正方形/長方形 16"/>
          <p:cNvSpPr/>
          <p:nvPr/>
        </p:nvSpPr>
        <p:spPr>
          <a:xfrm>
            <a:off x="1" y="-4835"/>
            <a:ext cx="4170782" cy="6862835"/>
          </a:xfrm>
          <a:prstGeom prst="rect">
            <a:avLst/>
          </a:prstGeom>
          <a:solidFill>
            <a:srgbClr val="104E5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4FAE1F-EFEF-4972-BE08-37211BB6188E}"/>
              </a:ext>
            </a:extLst>
          </p:cNvPr>
          <p:cNvSpPr txBox="1"/>
          <p:nvPr/>
        </p:nvSpPr>
        <p:spPr>
          <a:xfrm>
            <a:off x="5019440" y="1986488"/>
            <a:ext cx="80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3279B3-C48F-4A41-BF06-760AEAF5DABC}"/>
              </a:ext>
            </a:extLst>
          </p:cNvPr>
          <p:cNvSpPr txBox="1"/>
          <p:nvPr/>
        </p:nvSpPr>
        <p:spPr>
          <a:xfrm>
            <a:off x="5171171" y="1917255"/>
            <a:ext cx="6749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часы, предназначенные на вариативную часть базовой образовательной программы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3279B3-C48F-4A41-BF06-760AEAF5DABC}"/>
              </a:ext>
            </a:extLst>
          </p:cNvPr>
          <p:cNvSpPr txBox="1"/>
          <p:nvPr/>
        </p:nvSpPr>
        <p:spPr>
          <a:xfrm>
            <a:off x="5176171" y="3828315"/>
            <a:ext cx="7015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DE4529"/>
                </a:solidFill>
                <a:latin typeface="Corbel" pitchFamily="34" charset="0"/>
              </a:rPr>
              <a:t>часы на внеурочную деятельность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3279B3-C48F-4A41-BF06-760AEAF5DABC}"/>
              </a:ext>
            </a:extLst>
          </p:cNvPr>
          <p:cNvSpPr txBox="1"/>
          <p:nvPr/>
        </p:nvSpPr>
        <p:spPr>
          <a:xfrm>
            <a:off x="5235107" y="5612638"/>
            <a:ext cx="10609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DE4529"/>
                </a:solidFill>
                <a:latin typeface="Corbel" pitchFamily="34" charset="0"/>
              </a:rPr>
              <a:t>часы дополнительного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1011632"/>
            <a:ext cx="3901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9B2C6"/>
                </a:solidFill>
                <a:latin typeface="Corbel" panose="020B0503020204020204" pitchFamily="34" charset="0"/>
              </a:rPr>
              <a:t>Педагогическая нагрузка</a:t>
            </a:r>
            <a:endParaRPr lang="ru-RU" sz="3600" b="1" dirty="0">
              <a:solidFill>
                <a:srgbClr val="59B2C6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010FE-9061-4DCB-B5B1-122178215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705" y="3002829"/>
            <a:ext cx="2351805" cy="3522289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000B8132-408E-4DD5-808F-81826708686B}"/>
              </a:ext>
            </a:extLst>
          </p:cNvPr>
          <p:cNvSpPr/>
          <p:nvPr/>
        </p:nvSpPr>
        <p:spPr>
          <a:xfrm>
            <a:off x="5170256" y="1196975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E7EDF1-ED3F-4BD8-B36F-BAED7393E9CC}"/>
              </a:ext>
            </a:extLst>
          </p:cNvPr>
          <p:cNvSpPr txBox="1"/>
          <p:nvPr/>
        </p:nvSpPr>
        <p:spPr>
          <a:xfrm>
            <a:off x="5373770" y="1125250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06DBE2F-6F70-4DE9-93E2-2CDEEFEB23F4}"/>
              </a:ext>
            </a:extLst>
          </p:cNvPr>
          <p:cNvSpPr/>
          <p:nvPr/>
        </p:nvSpPr>
        <p:spPr>
          <a:xfrm>
            <a:off x="5170256" y="3094498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86F5B0-09CA-433C-B741-1368BD9AFAEA}"/>
              </a:ext>
            </a:extLst>
          </p:cNvPr>
          <p:cNvSpPr txBox="1"/>
          <p:nvPr/>
        </p:nvSpPr>
        <p:spPr>
          <a:xfrm>
            <a:off x="5361952" y="3038562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endParaRPr lang="ru-RU" sz="4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7E504D45-AED6-4EB5-9881-13C7EBFA7316}"/>
              </a:ext>
            </a:extLst>
          </p:cNvPr>
          <p:cNvSpPr/>
          <p:nvPr/>
        </p:nvSpPr>
        <p:spPr>
          <a:xfrm>
            <a:off x="5235107" y="4904753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AF7CA1-545D-4B3D-ABF2-666DF0C10DA7}"/>
              </a:ext>
            </a:extLst>
          </p:cNvPr>
          <p:cNvSpPr txBox="1"/>
          <p:nvPr/>
        </p:nvSpPr>
        <p:spPr>
          <a:xfrm>
            <a:off x="5443677" y="4859749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ru-RU" sz="4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C2139C-DB11-4CBB-A53C-E6AD19FA2E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" r="35951" b="1"/>
          <a:stretch/>
        </p:blipFill>
        <p:spPr>
          <a:xfrm>
            <a:off x="10487008" y="4059147"/>
            <a:ext cx="1713957" cy="25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8AF7B17-F8D2-4A4F-851D-73DB6596F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6" y="250210"/>
            <a:ext cx="12192000" cy="616000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C26BA64-108B-40B1-A59C-5228CA71BA38}"/>
              </a:ext>
            </a:extLst>
          </p:cNvPr>
          <p:cNvSpPr txBox="1">
            <a:spLocks/>
          </p:cNvSpPr>
          <p:nvPr/>
        </p:nvSpPr>
        <p:spPr>
          <a:xfrm>
            <a:off x="440988" y="301332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104E5D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Образовательные активности модуля</a:t>
            </a:r>
            <a: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38598C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solidFill>
                <a:srgbClr val="38598C"/>
              </a:solidFill>
              <a:latin typeface="+mn-lt"/>
            </a:endParaRPr>
          </a:p>
        </p:txBody>
      </p:sp>
      <p:sp>
        <p:nvSpPr>
          <p:cNvPr id="9" name="Google Shape;96;p4">
            <a:extLst>
              <a:ext uri="{FF2B5EF4-FFF2-40B4-BE49-F238E27FC236}">
                <a16:creationId xmlns:a16="http://schemas.microsoft.com/office/drawing/2014/main" id="{6DD4C40B-BC59-4E7A-9941-B23B81754586}"/>
              </a:ext>
            </a:extLst>
          </p:cNvPr>
          <p:cNvSpPr/>
          <p:nvPr/>
        </p:nvSpPr>
        <p:spPr>
          <a:xfrm>
            <a:off x="916624" y="1544717"/>
            <a:ext cx="4261600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/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00;p4">
            <a:extLst>
              <a:ext uri="{FF2B5EF4-FFF2-40B4-BE49-F238E27FC236}">
                <a16:creationId xmlns:a16="http://schemas.microsoft.com/office/drawing/2014/main" id="{8C61679C-26C0-4579-A216-8D72D7383509}"/>
              </a:ext>
            </a:extLst>
          </p:cNvPr>
          <p:cNvSpPr/>
          <p:nvPr/>
        </p:nvSpPr>
        <p:spPr>
          <a:xfrm>
            <a:off x="959168" y="5073415"/>
            <a:ext cx="4270363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/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" name="Google Shape;103;p4">
            <a:extLst>
              <a:ext uri="{FF2B5EF4-FFF2-40B4-BE49-F238E27FC236}">
                <a16:creationId xmlns:a16="http://schemas.microsoft.com/office/drawing/2014/main" id="{8883D588-C286-4C7E-B57E-83AA1F4728F6}"/>
              </a:ext>
            </a:extLst>
          </p:cNvPr>
          <p:cNvSpPr/>
          <p:nvPr/>
        </p:nvSpPr>
        <p:spPr>
          <a:xfrm>
            <a:off x="959168" y="3330212"/>
            <a:ext cx="4263352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/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42CE8DD-D119-4574-8675-44FE4E2F6183}"/>
              </a:ext>
            </a:extLst>
          </p:cNvPr>
          <p:cNvSpPr/>
          <p:nvPr/>
        </p:nvSpPr>
        <p:spPr>
          <a:xfrm>
            <a:off x="550863" y="1190775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1169C4-227E-4EED-A370-9E4E07591194}"/>
              </a:ext>
            </a:extLst>
          </p:cNvPr>
          <p:cNvSpPr txBox="1"/>
          <p:nvPr/>
        </p:nvSpPr>
        <p:spPr>
          <a:xfrm>
            <a:off x="754377" y="1119050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4B47B14-4DC9-4ADE-B0DF-0E9C4A4B2710}"/>
              </a:ext>
            </a:extLst>
          </p:cNvPr>
          <p:cNvSpPr/>
          <p:nvPr/>
        </p:nvSpPr>
        <p:spPr>
          <a:xfrm>
            <a:off x="550863" y="2958002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78D667-6F64-4CCF-B3CE-9949910A215F}"/>
              </a:ext>
            </a:extLst>
          </p:cNvPr>
          <p:cNvSpPr txBox="1"/>
          <p:nvPr/>
        </p:nvSpPr>
        <p:spPr>
          <a:xfrm>
            <a:off x="754377" y="2886277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AA973A0-E56B-4BB3-9193-E1F36262AB63}"/>
              </a:ext>
            </a:extLst>
          </p:cNvPr>
          <p:cNvSpPr/>
          <p:nvPr/>
        </p:nvSpPr>
        <p:spPr>
          <a:xfrm>
            <a:off x="550863" y="4725229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CDC92C-CAE0-4D88-ADAF-BF2570DEF064}"/>
              </a:ext>
            </a:extLst>
          </p:cNvPr>
          <p:cNvSpPr txBox="1"/>
          <p:nvPr/>
        </p:nvSpPr>
        <p:spPr>
          <a:xfrm>
            <a:off x="754377" y="4653504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34" name="Google Shape;96;p4">
            <a:extLst>
              <a:ext uri="{FF2B5EF4-FFF2-40B4-BE49-F238E27FC236}">
                <a16:creationId xmlns:a16="http://schemas.microsoft.com/office/drawing/2014/main" id="{BA1695DE-8859-4586-9F03-F8905ECFA032}"/>
              </a:ext>
            </a:extLst>
          </p:cNvPr>
          <p:cNvSpPr/>
          <p:nvPr/>
        </p:nvSpPr>
        <p:spPr>
          <a:xfrm>
            <a:off x="6461761" y="1544717"/>
            <a:ext cx="5250814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/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100;p4">
            <a:extLst>
              <a:ext uri="{FF2B5EF4-FFF2-40B4-BE49-F238E27FC236}">
                <a16:creationId xmlns:a16="http://schemas.microsoft.com/office/drawing/2014/main" id="{752F7469-40EC-47B4-BA74-4960E5E89085}"/>
              </a:ext>
            </a:extLst>
          </p:cNvPr>
          <p:cNvSpPr/>
          <p:nvPr/>
        </p:nvSpPr>
        <p:spPr>
          <a:xfrm>
            <a:off x="6504305" y="5073415"/>
            <a:ext cx="5208270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 algn="ctr"/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sym typeface="Proxima Nova"/>
              </a:rPr>
              <a:t>Организация выставок</a:t>
            </a:r>
            <a:endParaRPr sz="3600" b="1" dirty="0">
              <a:solidFill>
                <a:schemeClr val="bg1"/>
              </a:solidFill>
              <a:latin typeface="Montserrat" panose="00000500000000000000" pitchFamily="2" charset="-52"/>
              <a:sym typeface="Proxima Nova"/>
            </a:endParaRPr>
          </a:p>
        </p:txBody>
      </p:sp>
      <p:sp>
        <p:nvSpPr>
          <p:cNvPr id="36" name="Google Shape;103;p4">
            <a:extLst>
              <a:ext uri="{FF2B5EF4-FFF2-40B4-BE49-F238E27FC236}">
                <a16:creationId xmlns:a16="http://schemas.microsoft.com/office/drawing/2014/main" id="{87E23533-FC12-4D55-A27A-90ADB5E10E39}"/>
              </a:ext>
            </a:extLst>
          </p:cNvPr>
          <p:cNvSpPr/>
          <p:nvPr/>
        </p:nvSpPr>
        <p:spPr>
          <a:xfrm>
            <a:off x="6504305" y="3237878"/>
            <a:ext cx="5208270" cy="1268000"/>
          </a:xfrm>
          <a:prstGeom prst="roundRect">
            <a:avLst>
              <a:gd name="adj" fmla="val 16667"/>
            </a:avLst>
          </a:prstGeom>
          <a:solidFill>
            <a:srgbClr val="237B8F"/>
          </a:solidFill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9996"/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4A29DB7-6E55-4E59-B230-A193EDF4C635}"/>
              </a:ext>
            </a:extLst>
          </p:cNvPr>
          <p:cNvSpPr/>
          <p:nvPr/>
        </p:nvSpPr>
        <p:spPr>
          <a:xfrm>
            <a:off x="6096000" y="1190775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FA9DBF-C526-470B-ACEE-27C37337A639}"/>
              </a:ext>
            </a:extLst>
          </p:cNvPr>
          <p:cNvSpPr txBox="1"/>
          <p:nvPr/>
        </p:nvSpPr>
        <p:spPr>
          <a:xfrm>
            <a:off x="6299514" y="1119050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5F91721-FF9C-4E45-B229-BB2F4D341BAE}"/>
              </a:ext>
            </a:extLst>
          </p:cNvPr>
          <p:cNvSpPr/>
          <p:nvPr/>
        </p:nvSpPr>
        <p:spPr>
          <a:xfrm>
            <a:off x="6096000" y="2958002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B3214-8C96-479F-A0E1-B309CA6D69D0}"/>
              </a:ext>
            </a:extLst>
          </p:cNvPr>
          <p:cNvSpPr txBox="1"/>
          <p:nvPr/>
        </p:nvSpPr>
        <p:spPr>
          <a:xfrm>
            <a:off x="6299514" y="2886277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F0D82011-FC05-407C-AD96-76432429825A}"/>
              </a:ext>
            </a:extLst>
          </p:cNvPr>
          <p:cNvSpPr/>
          <p:nvPr/>
        </p:nvSpPr>
        <p:spPr>
          <a:xfrm>
            <a:off x="6096000" y="4725229"/>
            <a:ext cx="707885" cy="707885"/>
          </a:xfrm>
          <a:prstGeom prst="roundRect">
            <a:avLst/>
          </a:prstGeom>
          <a:solidFill>
            <a:srgbClr val="59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0705E0-902C-4249-96A2-5E47B45FDA60}"/>
              </a:ext>
            </a:extLst>
          </p:cNvPr>
          <p:cNvSpPr txBox="1"/>
          <p:nvPr/>
        </p:nvSpPr>
        <p:spPr>
          <a:xfrm>
            <a:off x="6299514" y="4653504"/>
            <a:ext cx="324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37D185-6219-49A0-8684-1838BA87115E}"/>
              </a:ext>
            </a:extLst>
          </p:cNvPr>
          <p:cNvSpPr txBox="1"/>
          <p:nvPr/>
        </p:nvSpPr>
        <p:spPr>
          <a:xfrm>
            <a:off x="1226611" y="1546842"/>
            <a:ext cx="38709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Игра 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EA62F-EDB7-4B69-A915-79F71FD684D4}"/>
              </a:ext>
            </a:extLst>
          </p:cNvPr>
          <p:cNvSpPr txBox="1"/>
          <p:nvPr/>
        </p:nvSpPr>
        <p:spPr>
          <a:xfrm>
            <a:off x="1226611" y="3548713"/>
            <a:ext cx="3870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Тренировка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CB740B-4FDD-40DA-BCDB-780CAC214984}"/>
              </a:ext>
            </a:extLst>
          </p:cNvPr>
          <p:cNvSpPr txBox="1"/>
          <p:nvPr/>
        </p:nvSpPr>
        <p:spPr>
          <a:xfrm>
            <a:off x="1226611" y="5058143"/>
            <a:ext cx="3870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Лекция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013E4F-C388-44A1-AC44-2AD134B1FA83}"/>
              </a:ext>
            </a:extLst>
          </p:cNvPr>
          <p:cNvSpPr txBox="1"/>
          <p:nvPr/>
        </p:nvSpPr>
        <p:spPr>
          <a:xfrm>
            <a:off x="6722769" y="1729383"/>
            <a:ext cx="498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sz="3600" dirty="0"/>
              <a:t>Репетиция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8F5487-66C0-4130-8978-93AE93104BA0}"/>
              </a:ext>
            </a:extLst>
          </p:cNvPr>
          <p:cNvSpPr txBox="1"/>
          <p:nvPr/>
        </p:nvSpPr>
        <p:spPr>
          <a:xfrm>
            <a:off x="6750967" y="3301775"/>
            <a:ext cx="4857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Историческая реконструкция, изготовление атрибутики и </a:t>
            </a: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реквизита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670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4D9C2-1953-4024-832D-F8A2AB34F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509425-C64B-4D55-A641-0F7104A38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96"/>
            <a:ext cx="12192000" cy="6160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272CF-AE47-47F1-985D-07FA7B484DAE}"/>
              </a:ext>
            </a:extLst>
          </p:cNvPr>
          <p:cNvSpPr txBox="1"/>
          <p:nvPr/>
        </p:nvSpPr>
        <p:spPr>
          <a:xfrm>
            <a:off x="2048333" y="1856706"/>
            <a:ext cx="7881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04E5D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Период формирования содержательной части модуля</a:t>
            </a:r>
          </a:p>
          <a:p>
            <a:pPr algn="ctr"/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01.04.2023-30.06.2023 </a:t>
            </a:r>
            <a:r>
              <a:rPr lang="ru-RU" sz="3600" b="1" dirty="0" err="1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уч.г</a:t>
            </a:r>
            <a:r>
              <a:rPr lang="ru-RU" sz="3600" b="1" dirty="0" smtClean="0">
                <a:solidFill>
                  <a:srgbClr val="DE452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B2CF15-B383-4442-A384-50C95EB96882}"/>
              </a:ext>
            </a:extLst>
          </p:cNvPr>
          <p:cNvSpPr/>
          <p:nvPr/>
        </p:nvSpPr>
        <p:spPr>
          <a:xfrm>
            <a:off x="5989269" y="398321"/>
            <a:ext cx="676998" cy="867358"/>
          </a:xfrm>
          <a:prstGeom prst="rect">
            <a:avLst/>
          </a:prstGeom>
          <a:solidFill>
            <a:srgbClr val="DE4529"/>
          </a:solidFill>
          <a:ln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9B2C6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33525-5818-404C-AFF7-3CB540978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b="50000"/>
          <a:stretch/>
        </p:blipFill>
        <p:spPr>
          <a:xfrm>
            <a:off x="31556" y="4963886"/>
            <a:ext cx="2914881" cy="18941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EF3D60-6DAA-45BB-AB19-783547E2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3" r="35951" b="1"/>
          <a:stretch/>
        </p:blipFill>
        <p:spPr>
          <a:xfrm>
            <a:off x="9454788" y="2725937"/>
            <a:ext cx="2737212" cy="41241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34B0ED-318A-4874-9616-1DCAD0302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25" y="229681"/>
            <a:ext cx="1386472" cy="1204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B2F184-4092-415C-B807-C645EFE0C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37" y="5663411"/>
            <a:ext cx="876500" cy="1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7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623</Words>
  <Application>Microsoft Office PowerPoint</Application>
  <PresentationFormat>Широкоэкранный</PresentationFormat>
  <Paragraphs>184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游ゴシック</vt:lpstr>
      <vt:lpstr>Arial</vt:lpstr>
      <vt:lpstr>Calibri</vt:lpstr>
      <vt:lpstr>Calibri Light</vt:lpstr>
      <vt:lpstr>Corbel</vt:lpstr>
      <vt:lpstr>Montserrat</vt:lpstr>
      <vt:lpstr>Proxima Nova</vt:lpstr>
      <vt:lpstr>Tahoma</vt:lpstr>
      <vt:lpstr>Тема Office</vt:lpstr>
      <vt:lpstr>Образовательный модуль  «Культурный код России. Историческое погружение в историю России 19 века»</vt:lpstr>
      <vt:lpstr>Школьный IQ бал</vt:lpstr>
      <vt:lpstr>Танцевальная программа</vt:lpstr>
      <vt:lpstr>Интеллектуальная игра «Что? Где? Когда?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содержательной части модуля Направление инициативы-уникальность  </vt:lpstr>
      <vt:lpstr>Критерии отбора проектных инициатив </vt:lpstr>
      <vt:lpstr>Презентация PowerPoint</vt:lpstr>
      <vt:lpstr>Первые проектные идеи  Ключевое событие «Школьный IQ бал» </vt:lpstr>
      <vt:lpstr>Танцы и романсы   </vt:lpstr>
      <vt:lpstr>Поэтические баттлы </vt:lpstr>
      <vt:lpstr>Газета  </vt:lpstr>
      <vt:lpstr>Что?Где?Когда?   </vt:lpstr>
      <vt:lpstr>Кружок   </vt:lpstr>
      <vt:lpstr>Курсы   </vt:lpstr>
      <vt:lpstr>Организационно-деятельностная игра введение денежной единицы (19 века) финансовая грамотность </vt:lpstr>
      <vt:lpstr>Интерактивная карта России  </vt:lpstr>
      <vt:lpstr>Таблица Д.И.Менделеева</vt:lpstr>
      <vt:lpstr>Квест </vt:lpstr>
      <vt:lpstr>Галерея  </vt:lpstr>
      <vt:lpstr>Образовательная поездка в Санкт-Петербург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АПАРАРВАПРАП</dc:title>
  <dc:creator>Никита Кузьмин</dc:creator>
  <cp:lastModifiedBy>Константин</cp:lastModifiedBy>
  <cp:revision>36</cp:revision>
  <dcterms:created xsi:type="dcterms:W3CDTF">2022-03-22T11:57:52Z</dcterms:created>
  <dcterms:modified xsi:type="dcterms:W3CDTF">2023-05-17T03:01:17Z</dcterms:modified>
</cp:coreProperties>
</file>