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4" r:id="rId3"/>
    <p:sldId id="257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DED49-3EE8-4C0D-802B-D8673C0514ED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96CFC-804A-4D23-95A8-8963F1CDD3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832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96CFC-804A-4D23-95A8-8963F1CDD35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18D4-6042-4B41-BE90-36934355FF5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6B14-A5BD-4B0D-BBC5-723FD000B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71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18D4-6042-4B41-BE90-36934355FF5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6B14-A5BD-4B0D-BBC5-723FD000B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86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18D4-6042-4B41-BE90-36934355FF5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6B14-A5BD-4B0D-BBC5-723FD000B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58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18D4-6042-4B41-BE90-36934355FF5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6B14-A5BD-4B0D-BBC5-723FD000B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9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18D4-6042-4B41-BE90-36934355FF5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6B14-A5BD-4B0D-BBC5-723FD000B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49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18D4-6042-4B41-BE90-36934355FF5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6B14-A5BD-4B0D-BBC5-723FD000B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49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18D4-6042-4B41-BE90-36934355FF5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6B14-A5BD-4B0D-BBC5-723FD000B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160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18D4-6042-4B41-BE90-36934355FF5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6B14-A5BD-4B0D-BBC5-723FD000B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6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18D4-6042-4B41-BE90-36934355FF5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6B14-A5BD-4B0D-BBC5-723FD000B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5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18D4-6042-4B41-BE90-36934355FF5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6B14-A5BD-4B0D-BBC5-723FD000B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54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18D4-6042-4B41-BE90-36934355FF5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6B14-A5BD-4B0D-BBC5-723FD000B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48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218D4-6042-4B41-BE90-36934355FF5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46B14-A5BD-4B0D-BBC5-723FD000B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78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6293" y="404664"/>
            <a:ext cx="7786742" cy="259228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atin typeface="Bookman Old Style" panose="02050604050505020204" pitchFamily="18" charset="0"/>
                <a:cs typeface="Times New Roman" pitchFamily="18" charset="0"/>
              </a:rPr>
              <a:t>Программа</a:t>
            </a:r>
            <a:br>
              <a:rPr lang="ru-RU" sz="2800" b="1" dirty="0" smtClean="0"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«</a:t>
            </a:r>
            <a:r>
              <a:rPr lang="ru-RU" sz="2800" dirty="0" err="1">
                <a:latin typeface="Bookman Old Style" panose="02050604050505020204" pitchFamily="18" charset="0"/>
                <a:cs typeface="Times New Roman" pitchFamily="18" charset="0"/>
              </a:rPr>
              <a:t>Стартап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: от идеи к проекту»</a:t>
            </a:r>
            <a:b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br>
              <a:rPr lang="ru-RU" sz="2800" b="1" dirty="0" smtClean="0"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Bookman Old Style" panose="02050604050505020204" pitchFamily="18" charset="0"/>
                <a:cs typeface="Times New Roman" pitchFamily="18" charset="0"/>
              </a:rPr>
              <a:t>Форма организации </a:t>
            </a:r>
            <a:r>
              <a:rPr lang="ru-RU" sz="2800" dirty="0" smtClean="0">
                <a:latin typeface="Bookman Old Style" panose="02050604050505020204" pitchFamily="18" charset="0"/>
                <a:cs typeface="Courier New" pitchFamily="49" charset="0"/>
              </a:rPr>
              <a:t/>
            </a:r>
            <a:br>
              <a:rPr lang="ru-RU" sz="2800" dirty="0" smtClean="0">
                <a:latin typeface="Bookman Old Style" panose="02050604050505020204" pitchFamily="18" charset="0"/>
                <a:cs typeface="Courier New" pitchFamily="49" charset="0"/>
              </a:rPr>
            </a:br>
            <a:r>
              <a:rPr lang="ru-RU" sz="2800" dirty="0" smtClean="0">
                <a:latin typeface="Bookman Old Style" panose="02050604050505020204" pitchFamily="18" charset="0"/>
                <a:cs typeface="Courier New" pitchFamily="49" charset="0"/>
              </a:rPr>
              <a:t>Школьный клуб «БИЗНЕС ПРО»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ookman Old Style" panose="02050604050505020204" pitchFamily="18" charset="0"/>
            </a:endParaRP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-180528" y="75791"/>
            <a:ext cx="9334444" cy="46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500" algn="ctr">
              <a:spcBef>
                <a:spcPct val="20000"/>
              </a:spcBef>
            </a:pPr>
            <a:r>
              <a:rPr lang="ru-RU" sz="1100" b="1" dirty="0" smtClean="0">
                <a:latin typeface="Bookman Old Style" panose="02050604050505020204" pitchFamily="18" charset="0"/>
                <a:cs typeface="Calibri" pitchFamily="34" charset="0"/>
              </a:rPr>
              <a:t>Муниципальное бюджетное общеобразовательное учреждение </a:t>
            </a:r>
          </a:p>
          <a:p>
            <a:pPr marL="63500" algn="ctr">
              <a:spcBef>
                <a:spcPct val="20000"/>
              </a:spcBef>
            </a:pPr>
            <a:r>
              <a:rPr lang="ru-RU" sz="1100" b="1" dirty="0" smtClean="0">
                <a:latin typeface="Bookman Old Style" panose="02050604050505020204" pitchFamily="18" charset="0"/>
                <a:cs typeface="Calibri" pitchFamily="34" charset="0"/>
              </a:rPr>
              <a:t>Кордовская средняя общеобразовательная школа 14</a:t>
            </a:r>
            <a:endParaRPr lang="ru-RU" sz="1100" b="1" dirty="0">
              <a:latin typeface="Bookman Old Style" panose="02050604050505020204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1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35497" y="188640"/>
            <a:ext cx="9001000" cy="50405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numCol="1" spcCol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000">
              <a:buFont typeface="Arial" panose="020B0604020202020204" pitchFamily="34" charset="0"/>
              <a:buNone/>
            </a:pPr>
            <a:r>
              <a:rPr lang="ru-RU" sz="2400" b="1" dirty="0" smtClean="0">
                <a:latin typeface="Bookman Old Style" panose="02050604050505020204" pitchFamily="18" charset="0"/>
                <a:cs typeface="Times New Roman" pitchFamily="18" charset="0"/>
              </a:rPr>
              <a:t>Цель</a:t>
            </a:r>
            <a:r>
              <a:rPr lang="ru-RU" sz="2300" b="1" dirty="0" smtClean="0">
                <a:latin typeface="Bookman Old Style" panose="02050604050505020204" pitchFamily="18" charset="0"/>
                <a:cs typeface="Times New Roman" pitchFamily="18" charset="0"/>
              </a:rPr>
              <a:t>:</a:t>
            </a:r>
            <a:r>
              <a:rPr lang="ru-RU" sz="23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Bookman Old Style" panose="02050604050505020204" pitchFamily="18" charset="0"/>
              </a:rPr>
              <a:t>формирование  у подростков района предпринимательской компетентности, ориентация на ведение бизнеса в современных экономических условиях</a:t>
            </a:r>
          </a:p>
          <a:p>
            <a:pPr marL="288000">
              <a:buFont typeface="Arial" panose="020B0604020202020204" pitchFamily="34" charset="0"/>
              <a:buNone/>
            </a:pPr>
            <a:endParaRPr lang="ru-RU" sz="1400" dirty="0" smtClean="0">
              <a:latin typeface="Bookman Old Style" panose="02050604050505020204" pitchFamily="18" charset="0"/>
            </a:endParaRPr>
          </a:p>
          <a:p>
            <a:pPr marL="288000" algn="ctr">
              <a:buNone/>
            </a:pPr>
            <a:r>
              <a:rPr lang="ru-RU" sz="2400" b="1" dirty="0" smtClean="0">
                <a:latin typeface="Bookman Old Style" panose="02050604050505020204" pitchFamily="18" charset="0"/>
                <a:cs typeface="Times New Roman" pitchFamily="18" charset="0"/>
              </a:rPr>
              <a:t>Предпринимательство</a:t>
            </a:r>
          </a:p>
          <a:p>
            <a:pPr marL="288000" algn="ctr">
              <a:buNone/>
            </a:pPr>
            <a:endParaRPr lang="ru-RU" sz="2000" dirty="0" smtClean="0">
              <a:latin typeface="Bookman Old Style" panose="02050604050505020204" pitchFamily="18" charset="0"/>
              <a:cs typeface="Times New Roman" pitchFamily="18" charset="0"/>
            </a:endParaRPr>
          </a:p>
          <a:p>
            <a:pPr marL="288000" algn="ctr">
              <a:buNone/>
            </a:pPr>
            <a:endParaRPr lang="ru-RU" sz="2000" dirty="0" smtClean="0"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683568" y="2348880"/>
            <a:ext cx="3250704" cy="2764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u="sng" smtClean="0">
                <a:latin typeface="Bookman Old Style" panose="02050604050505020204" pitchFamily="18" charset="0"/>
              </a:rPr>
              <a:t>Самостоятельность -</a:t>
            </a:r>
            <a:r>
              <a:rPr lang="ru-RU" sz="2000" smtClean="0">
                <a:latin typeface="Bookman Old Style" panose="02050604050505020204" pitchFamily="18" charset="0"/>
              </a:rPr>
              <a:t> </a:t>
            </a:r>
            <a:r>
              <a:rPr lang="ru-RU" sz="2000" dirty="0" smtClean="0">
                <a:latin typeface="Bookman Old Style" panose="02050604050505020204" pitchFamily="18" charset="0"/>
              </a:rPr>
              <a:t>анализировать</a:t>
            </a:r>
            <a:r>
              <a:rPr lang="ru-RU" sz="2000" dirty="0">
                <a:latin typeface="Bookman Old Style" panose="02050604050505020204" pitchFamily="18" charset="0"/>
              </a:rPr>
              <a:t>, </a:t>
            </a:r>
          </a:p>
          <a:p>
            <a:pPr marL="0" indent="0" algn="ctr">
              <a:buNone/>
            </a:pPr>
            <a:r>
              <a:rPr lang="ru-RU" sz="2000" dirty="0">
                <a:latin typeface="Bookman Old Style" panose="02050604050505020204" pitchFamily="18" charset="0"/>
              </a:rPr>
              <a:t>планировать, </a:t>
            </a:r>
          </a:p>
          <a:p>
            <a:pPr marL="0" indent="0" algn="ctr">
              <a:buNone/>
            </a:pPr>
            <a:r>
              <a:rPr lang="ru-RU" sz="2000" dirty="0">
                <a:latin typeface="Bookman Old Style" panose="02050604050505020204" pitchFamily="18" charset="0"/>
              </a:rPr>
              <a:t>регулировать, </a:t>
            </a:r>
          </a:p>
          <a:p>
            <a:pPr marL="0" indent="0" algn="ctr">
              <a:buNone/>
            </a:pPr>
            <a:r>
              <a:rPr lang="ru-RU" sz="2000" dirty="0">
                <a:latin typeface="Bookman Old Style" panose="02050604050505020204" pitchFamily="18" charset="0"/>
              </a:rPr>
              <a:t>ответственность.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5220072" y="2204864"/>
            <a:ext cx="3106689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2000" u="sng" dirty="0">
                <a:latin typeface="Bookman Old Style" panose="02050604050505020204" pitchFamily="18" charset="0"/>
              </a:rPr>
              <a:t>Инициативность</a:t>
            </a:r>
            <a:r>
              <a:rPr lang="ru-RU" sz="2000" dirty="0">
                <a:latin typeface="Bookman Old Style" panose="02050604050505020204" pitchFamily="18" charset="0"/>
              </a:rPr>
              <a:t> -целеустремленность, </a:t>
            </a: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2000" dirty="0">
                <a:latin typeface="Bookman Old Style" panose="02050604050505020204" pitchFamily="18" charset="0"/>
              </a:rPr>
              <a:t>удержание цели, </a:t>
            </a: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2000" dirty="0">
                <a:latin typeface="Bookman Old Style" panose="02050604050505020204" pitchFamily="18" charset="0"/>
              </a:rPr>
              <a:t>ответственность за </a:t>
            </a:r>
            <a:r>
              <a:rPr lang="ru-RU" sz="2000" dirty="0" smtClean="0">
                <a:latin typeface="Bookman Old Style" panose="02050604050505020204" pitchFamily="18" charset="0"/>
              </a:rPr>
              <a:t>результат.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23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304" y="132120"/>
            <a:ext cx="8229600" cy="45353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Bookman Old Style" panose="02050604050505020204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2400" b="1" dirty="0" err="1" smtClean="0">
                <a:latin typeface="Bookman Old Style" panose="02050604050505020204" pitchFamily="18" charset="0"/>
                <a:cs typeface="Times New Roman" pitchFamily="18" charset="0"/>
              </a:rPr>
              <a:t>Стартап</a:t>
            </a:r>
            <a:r>
              <a:rPr lang="ru-RU" sz="2400" b="1" dirty="0">
                <a:latin typeface="Bookman Old Style" panose="02050604050505020204" pitchFamily="18" charset="0"/>
                <a:cs typeface="Times New Roman" pitchFamily="18" charset="0"/>
              </a:rPr>
              <a:t>: от идеи к </a:t>
            </a:r>
            <a:r>
              <a:rPr lang="ru-RU" sz="2400" b="1" dirty="0" smtClean="0">
                <a:latin typeface="Bookman Old Style" panose="02050604050505020204" pitchFamily="18" charset="0"/>
                <a:cs typeface="Times New Roman" pitchFamily="18" charset="0"/>
              </a:rPr>
              <a:t>проекту</a:t>
            </a:r>
            <a:endParaRPr lang="ru-RU" sz="2400" dirty="0">
              <a:latin typeface="Bookman Old Style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526478" y="1070087"/>
            <a:ext cx="1955695" cy="1448430"/>
            <a:chOff x="1301611" y="-1"/>
            <a:chExt cx="1977126" cy="1987458"/>
          </a:xfrm>
        </p:grpSpPr>
        <p:sp>
          <p:nvSpPr>
            <p:cNvPr id="8" name="Прямоугольник с двумя скругленными соседними углами 7"/>
            <p:cNvSpPr/>
            <p:nvPr/>
          </p:nvSpPr>
          <p:spPr>
            <a:xfrm rot="5400000">
              <a:off x="1301387" y="10107"/>
              <a:ext cx="1987458" cy="1967242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xtBox 8"/>
            <p:cNvSpPr txBox="1"/>
            <p:nvPr/>
          </p:nvSpPr>
          <p:spPr>
            <a:xfrm>
              <a:off x="1301611" y="96033"/>
              <a:ext cx="1961682" cy="10658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8255" rIns="8255" bIns="8255" numCol="1" spcCol="1270" anchor="ctr" anchorCtr="0">
              <a:noAutofit/>
            </a:bodyPr>
            <a:lstStyle/>
            <a:p>
              <a:pPr marL="0" lvl="1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050" b="1" kern="1200" dirty="0" smtClean="0">
                  <a:latin typeface="Bookman Old Style" panose="02050604050505020204" pitchFamily="18" charset="0"/>
                </a:rPr>
                <a:t>Разработка бизнес плана</a:t>
              </a:r>
            </a:p>
            <a:p>
              <a:pPr marL="0" lvl="1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050" b="1" dirty="0" smtClean="0">
                  <a:latin typeface="Bookman Old Style" pitchFamily="18" charset="0"/>
                </a:rPr>
                <a:t>Изготовление продукта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82784" y="1074710"/>
            <a:ext cx="1954081" cy="1466852"/>
            <a:chOff x="-585204" y="-1228507"/>
            <a:chExt cx="1967242" cy="1987458"/>
          </a:xfrm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-595312" y="-1218399"/>
              <a:ext cx="1987458" cy="1967242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TextBox 11"/>
            <p:cNvSpPr txBox="1"/>
            <p:nvPr/>
          </p:nvSpPr>
          <p:spPr>
            <a:xfrm>
              <a:off x="-564192" y="-1218464"/>
              <a:ext cx="1871209" cy="14236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8255" rIns="8255" bIns="8255" numCol="1" spcCol="1270" anchor="ctr" anchorCtr="0">
              <a:noAutofit/>
            </a:bodyPr>
            <a:lstStyle/>
            <a:p>
              <a:pPr marL="0" lvl="1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050" b="1" kern="1200" dirty="0" smtClean="0">
                  <a:solidFill>
                    <a:schemeClr val="tx1"/>
                  </a:solidFill>
                  <a:latin typeface="Bookman Old Style" pitchFamily="18" charset="0"/>
                </a:rPr>
                <a:t>Деловая игра </a:t>
              </a:r>
            </a:p>
            <a:p>
              <a:pPr marL="0" lvl="1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050" b="1" kern="1200" dirty="0" smtClean="0">
                  <a:solidFill>
                    <a:schemeClr val="tx1"/>
                  </a:solidFill>
                  <a:latin typeface="Bookman Old Style" pitchFamily="18" charset="0"/>
                </a:rPr>
                <a:t>«Создаем фирму»</a:t>
              </a:r>
            </a:p>
            <a:p>
              <a:pPr marL="114300" lvl="1" indent="-11430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050" kern="1200" dirty="0">
                <a:latin typeface="Bookman Old Style" pitchFamily="18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771785" y="1054728"/>
            <a:ext cx="1949106" cy="1448430"/>
            <a:chOff x="960200" y="34963"/>
            <a:chExt cx="2420415" cy="1987458"/>
          </a:xfrm>
        </p:grpSpPr>
        <p:sp>
          <p:nvSpPr>
            <p:cNvPr id="14" name="Прямоугольник с двумя скругленными соседними углами 13"/>
            <p:cNvSpPr/>
            <p:nvPr/>
          </p:nvSpPr>
          <p:spPr>
            <a:xfrm rot="5400000">
              <a:off x="1176679" y="-181516"/>
              <a:ext cx="1987458" cy="2420415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TextBox 14"/>
            <p:cNvSpPr txBox="1"/>
            <p:nvPr/>
          </p:nvSpPr>
          <p:spPr>
            <a:xfrm>
              <a:off x="1035298" y="96033"/>
              <a:ext cx="2321206" cy="14182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8255" rIns="8255" bIns="8255" numCol="1" spcCol="1270" anchor="ctr" anchorCtr="0">
              <a:noAutofit/>
            </a:bodyPr>
            <a:lstStyle/>
            <a:p>
              <a:pPr lvl="0" algn="ctr"/>
              <a:r>
                <a:rPr lang="ru-RU" sz="1050" b="1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Ярмарка</a:t>
              </a:r>
              <a:r>
                <a:rPr lang="ru-RU" sz="1050" b="1" dirty="0">
                  <a:solidFill>
                    <a:schemeClr val="tx1"/>
                  </a:solidFill>
                  <a:latin typeface="Bookman Old Style" panose="02050604050505020204" pitchFamily="18" charset="0"/>
                </a:rPr>
                <a:t>, </a:t>
              </a:r>
              <a:r>
                <a:rPr lang="ru-RU" sz="1050" b="1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концерты</a:t>
              </a:r>
              <a:r>
                <a:rPr lang="ru-RU" sz="1050" b="1" dirty="0">
                  <a:solidFill>
                    <a:schemeClr val="tx1"/>
                  </a:solidFill>
                  <a:latin typeface="Bookman Old Style" panose="02050604050505020204" pitchFamily="18" charset="0"/>
                </a:rPr>
                <a:t>, </a:t>
              </a:r>
              <a:endParaRPr lang="ru-RU" sz="1050" b="1" dirty="0" smtClean="0">
                <a:solidFill>
                  <a:schemeClr val="tx1"/>
                </a:solidFill>
                <a:latin typeface="Bookman Old Style" panose="02050604050505020204" pitchFamily="18" charset="0"/>
              </a:endParaRPr>
            </a:p>
            <a:p>
              <a:pPr lvl="0" algn="ctr"/>
              <a:r>
                <a:rPr lang="ru-RU" sz="1050" b="1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выставки</a:t>
              </a:r>
              <a:r>
                <a:rPr lang="ru-RU" sz="1050" b="1" dirty="0">
                  <a:solidFill>
                    <a:schemeClr val="tx1"/>
                  </a:solidFill>
                  <a:latin typeface="Bookman Old Style" panose="02050604050505020204" pitchFamily="18" charset="0"/>
                </a:rPr>
                <a:t>….</a:t>
              </a:r>
            </a:p>
            <a:p>
              <a:pPr marL="114300" lvl="1" indent="-11430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050" kern="1200" dirty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7000804" y="1054728"/>
            <a:ext cx="1932789" cy="1448430"/>
            <a:chOff x="1311495" y="-1"/>
            <a:chExt cx="1967242" cy="1987458"/>
          </a:xfrm>
        </p:grpSpPr>
        <p:sp>
          <p:nvSpPr>
            <p:cNvPr id="17" name="Прямоугольник с двумя скругленными соседними углами 16"/>
            <p:cNvSpPr/>
            <p:nvPr/>
          </p:nvSpPr>
          <p:spPr>
            <a:xfrm rot="5400000">
              <a:off x="1301387" y="10107"/>
              <a:ext cx="1987458" cy="1967242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TextBox 17"/>
            <p:cNvSpPr txBox="1"/>
            <p:nvPr/>
          </p:nvSpPr>
          <p:spPr>
            <a:xfrm>
              <a:off x="1344601" y="96033"/>
              <a:ext cx="1797839" cy="11884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8255" rIns="8255" bIns="8255" numCol="1" spcCol="1270" anchor="ctr" anchorCtr="0">
              <a:noAutofit/>
            </a:bodyPr>
            <a:lstStyle/>
            <a:p>
              <a:pPr marL="0" lvl="1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050" b="1" kern="1200" dirty="0" smtClean="0">
                  <a:latin typeface="Bookman Old Style" panose="02050604050505020204" pitchFamily="18" charset="0"/>
                </a:rPr>
                <a:t>Анализ бизнес планов</a:t>
              </a: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245753" y="774218"/>
            <a:ext cx="1949106" cy="2539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50" b="1" dirty="0" smtClean="0">
                <a:latin typeface="Bookman Old Style" panose="02050604050505020204" pitchFamily="18" charset="0"/>
              </a:rPr>
              <a:t>Самоопределение</a:t>
            </a:r>
            <a:endParaRPr lang="ru-RU" sz="105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574363" y="2979656"/>
            <a:ext cx="1907809" cy="1459545"/>
            <a:chOff x="1311495" y="-1"/>
            <a:chExt cx="1967242" cy="1987458"/>
          </a:xfrm>
        </p:grpSpPr>
        <p:sp>
          <p:nvSpPr>
            <p:cNvPr id="21" name="Прямоугольник с двумя скругленными соседними углами 20"/>
            <p:cNvSpPr/>
            <p:nvPr/>
          </p:nvSpPr>
          <p:spPr>
            <a:xfrm rot="5400000">
              <a:off x="1301387" y="10107"/>
              <a:ext cx="1987458" cy="1967242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TextBox 21"/>
            <p:cNvSpPr txBox="1"/>
            <p:nvPr/>
          </p:nvSpPr>
          <p:spPr>
            <a:xfrm>
              <a:off x="1311496" y="96033"/>
              <a:ext cx="1871209" cy="11041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8255" rIns="8255" bIns="8255" numCol="1" spcCol="1270" anchor="ctr" anchorCtr="0">
              <a:noAutofit/>
            </a:bodyPr>
            <a:lstStyle/>
            <a:p>
              <a:pPr marL="0" lvl="1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050" b="1" dirty="0">
                  <a:latin typeface="Bookman Old Style" panose="02050604050505020204" pitchFamily="18" charset="0"/>
                </a:rPr>
                <a:t>Точки опоры</a:t>
              </a:r>
            </a:p>
            <a:p>
              <a:pPr marL="114300" lvl="1" indent="-11430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050" kern="1200" dirty="0">
                <a:latin typeface="Bookman Old Style" pitchFamily="18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245753" y="2972350"/>
            <a:ext cx="1991114" cy="1466852"/>
            <a:chOff x="-629187" y="-1228507"/>
            <a:chExt cx="2011225" cy="1987458"/>
          </a:xfrm>
        </p:grpSpPr>
        <p:sp>
          <p:nvSpPr>
            <p:cNvPr id="24" name="Прямоугольник с двумя скругленными соседними углами 23"/>
            <p:cNvSpPr/>
            <p:nvPr/>
          </p:nvSpPr>
          <p:spPr>
            <a:xfrm rot="5400000">
              <a:off x="-595312" y="-1218399"/>
              <a:ext cx="1987458" cy="1967242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TextBox 24"/>
            <p:cNvSpPr txBox="1"/>
            <p:nvPr/>
          </p:nvSpPr>
          <p:spPr>
            <a:xfrm>
              <a:off x="-629187" y="-1174655"/>
              <a:ext cx="1952755" cy="8299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8255" rIns="8255" bIns="8255" numCol="1" spcCol="1270" anchor="ctr" anchorCtr="0">
              <a:noAutofit/>
            </a:bodyPr>
            <a:lstStyle/>
            <a:p>
              <a:pPr marL="0" lvl="1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050" b="1" kern="1200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Игра </a:t>
              </a:r>
            </a:p>
            <a:p>
              <a:pPr marL="0" lvl="1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050" b="1" kern="1200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«Вертушка»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771785" y="2990772"/>
            <a:ext cx="1949106" cy="1472308"/>
            <a:chOff x="1311494" y="-1"/>
            <a:chExt cx="1967243" cy="1987458"/>
          </a:xfrm>
        </p:grpSpPr>
        <p:sp>
          <p:nvSpPr>
            <p:cNvPr id="27" name="Прямоугольник с двумя скругленными соседними углами 26"/>
            <p:cNvSpPr/>
            <p:nvPr/>
          </p:nvSpPr>
          <p:spPr>
            <a:xfrm rot="5400000">
              <a:off x="1301387" y="10107"/>
              <a:ext cx="1987458" cy="1967242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TextBox 27"/>
            <p:cNvSpPr txBox="1"/>
            <p:nvPr/>
          </p:nvSpPr>
          <p:spPr>
            <a:xfrm>
              <a:off x="1311494" y="60239"/>
              <a:ext cx="1871209" cy="9737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8255" rIns="8255" bIns="8255" numCol="1" spcCol="1270" anchor="ctr" anchorCtr="0">
              <a:noAutofit/>
            </a:bodyPr>
            <a:lstStyle/>
            <a:p>
              <a:pPr algn="ctr"/>
              <a:r>
                <a:rPr lang="ru-RU" sz="1050" b="1" dirty="0">
                  <a:solidFill>
                    <a:schemeClr val="tx1"/>
                  </a:solidFill>
                  <a:latin typeface="Bookman Old Style" panose="02050604050505020204" pitchFamily="18" charset="0"/>
                </a:rPr>
                <a:t>Форум «Бизнес-</a:t>
              </a:r>
              <a:r>
                <a:rPr lang="ru-RU" sz="1050" b="1" dirty="0" err="1">
                  <a:solidFill>
                    <a:schemeClr val="tx1"/>
                  </a:solidFill>
                  <a:latin typeface="Bookman Old Style" panose="02050604050505020204" pitchFamily="18" charset="0"/>
                </a:rPr>
                <a:t>стартап</a:t>
              </a:r>
              <a:r>
                <a:rPr lang="ru-RU" sz="1050" b="1" dirty="0">
                  <a:solidFill>
                    <a:schemeClr val="tx1"/>
                  </a:solidFill>
                  <a:latin typeface="Bookman Old Style" panose="02050604050505020204" pitchFamily="18" charset="0"/>
                </a:rPr>
                <a:t>»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7025779" y="2990772"/>
            <a:ext cx="1887406" cy="1455842"/>
            <a:chOff x="1311495" y="-1"/>
            <a:chExt cx="1967242" cy="1987458"/>
          </a:xfrm>
        </p:grpSpPr>
        <p:sp>
          <p:nvSpPr>
            <p:cNvPr id="30" name="Прямоугольник с двумя скругленными соседними углами 29"/>
            <p:cNvSpPr/>
            <p:nvPr/>
          </p:nvSpPr>
          <p:spPr>
            <a:xfrm rot="5400000">
              <a:off x="1301387" y="10107"/>
              <a:ext cx="1987458" cy="1967242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TextBox 30"/>
            <p:cNvSpPr txBox="1"/>
            <p:nvPr/>
          </p:nvSpPr>
          <p:spPr>
            <a:xfrm>
              <a:off x="1311496" y="96034"/>
              <a:ext cx="1871209" cy="12886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8255" rIns="8255" bIns="8255" numCol="1" spcCol="1270" anchor="ctr" anchorCtr="0">
              <a:noAutofit/>
            </a:bodyPr>
            <a:lstStyle/>
            <a:p>
              <a:pPr marL="0" lvl="1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050" b="1" kern="1200" dirty="0" smtClean="0">
                  <a:latin typeface="Bookman Old Style" panose="02050604050505020204" pitchFamily="18" charset="0"/>
                </a:rPr>
                <a:t>Онлайн встречи</a:t>
              </a:r>
              <a:endParaRPr lang="ru-RU" sz="1050" b="1" dirty="0">
                <a:latin typeface="Bookman Old Style" pitchFamily="18" charset="0"/>
              </a:endParaRPr>
            </a:p>
            <a:p>
              <a:pPr marL="114300" lvl="1" indent="-11430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050" kern="1200" dirty="0">
                <a:latin typeface="Bookman Old Style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2542717" y="4944103"/>
            <a:ext cx="1945917" cy="1448430"/>
            <a:chOff x="1311494" y="0"/>
            <a:chExt cx="1967244" cy="1987458"/>
          </a:xfrm>
        </p:grpSpPr>
        <p:sp>
          <p:nvSpPr>
            <p:cNvPr id="34" name="Прямоугольник с двумя скругленными соседними углами 33"/>
            <p:cNvSpPr/>
            <p:nvPr/>
          </p:nvSpPr>
          <p:spPr>
            <a:xfrm rot="5400000">
              <a:off x="1301388" y="10108"/>
              <a:ext cx="1987458" cy="1967242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TextBox 34"/>
            <p:cNvSpPr txBox="1"/>
            <p:nvPr/>
          </p:nvSpPr>
          <p:spPr>
            <a:xfrm>
              <a:off x="1311494" y="96031"/>
              <a:ext cx="1871211" cy="9868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8255" rIns="8255" bIns="8255" numCol="1" spcCol="1270" anchor="ctr" anchorCtr="0">
              <a:noAutofit/>
            </a:bodyPr>
            <a:lstStyle/>
            <a:p>
              <a:pPr marL="0" lvl="1" algn="ctr" defTabSz="577850" rtl="0">
                <a:lnSpc>
                  <a:spcPct val="90000"/>
                </a:lnSpc>
                <a:spcBef>
                  <a:spcPct val="0"/>
                </a:spcBef>
              </a:pPr>
              <a:r>
                <a:rPr lang="ru-RU" sz="1050" b="1" dirty="0" smtClean="0">
                  <a:latin typeface="Bookman Old Style" pitchFamily="18" charset="0"/>
                </a:rPr>
                <a:t>Оценка предметных знаний</a:t>
              </a:r>
            </a:p>
            <a:p>
              <a:pPr marL="114300" lvl="1" indent="-11430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050" kern="1200" dirty="0">
                <a:latin typeface="Bookman Old Style" pitchFamily="18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295756" y="4901972"/>
            <a:ext cx="1947570" cy="1466852"/>
            <a:chOff x="-817108" y="-1228507"/>
            <a:chExt cx="2418507" cy="1987458"/>
          </a:xfrm>
        </p:grpSpPr>
        <p:sp>
          <p:nvSpPr>
            <p:cNvPr id="37" name="Прямоугольник с двумя скругленными соседними углами 36"/>
            <p:cNvSpPr/>
            <p:nvPr/>
          </p:nvSpPr>
          <p:spPr>
            <a:xfrm rot="5400000">
              <a:off x="-601583" y="-1444032"/>
              <a:ext cx="1987458" cy="2418507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TextBox 37"/>
            <p:cNvSpPr txBox="1"/>
            <p:nvPr/>
          </p:nvSpPr>
          <p:spPr>
            <a:xfrm>
              <a:off x="-788556" y="-1228507"/>
              <a:ext cx="2289393" cy="9574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8255" rIns="8255" bIns="8255" numCol="1" spcCol="1270" anchor="ctr" anchorCtr="0">
              <a:noAutofit/>
            </a:bodyPr>
            <a:lstStyle/>
            <a:p>
              <a:pPr marL="0" lvl="1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050" b="1" dirty="0">
                  <a:solidFill>
                    <a:schemeClr val="tx1"/>
                  </a:solidFill>
                  <a:latin typeface="Bookman Old Style" panose="02050604050505020204" pitchFamily="18" charset="0"/>
                </a:rPr>
                <a:t>Индивидуально образовательный </a:t>
              </a:r>
              <a:r>
                <a:rPr lang="ru-RU" sz="1050" b="1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маршрут</a:t>
              </a: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4788024" y="4920393"/>
            <a:ext cx="1939328" cy="1448430"/>
            <a:chOff x="1311495" y="-1"/>
            <a:chExt cx="1967242" cy="1987458"/>
          </a:xfrm>
        </p:grpSpPr>
        <p:sp>
          <p:nvSpPr>
            <p:cNvPr id="40" name="Прямоугольник с двумя скругленными соседними углами 39"/>
            <p:cNvSpPr/>
            <p:nvPr/>
          </p:nvSpPr>
          <p:spPr>
            <a:xfrm rot="5400000">
              <a:off x="1301387" y="10107"/>
              <a:ext cx="1987458" cy="1967242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TextBox 40"/>
            <p:cNvSpPr txBox="1"/>
            <p:nvPr/>
          </p:nvSpPr>
          <p:spPr>
            <a:xfrm>
              <a:off x="1311496" y="96033"/>
              <a:ext cx="1871209" cy="1118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8255" rIns="8255" bIns="8255" numCol="1" spcCol="1270" anchor="ctr" anchorCtr="0">
              <a:noAutofit/>
            </a:bodyPr>
            <a:lstStyle/>
            <a:p>
              <a:pPr marL="0" lvl="1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050" b="1" kern="1200" dirty="0" smtClean="0">
                  <a:latin typeface="Bookman Old Style" panose="02050604050505020204" pitchFamily="18" charset="0"/>
                </a:rPr>
                <a:t>Практикум </a:t>
              </a:r>
            </a:p>
            <a:p>
              <a:pPr marL="0" lvl="1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050" b="1" kern="1200" dirty="0" smtClean="0">
                  <a:latin typeface="Bookman Old Style" panose="02050604050505020204" pitchFamily="18" charset="0"/>
                </a:rPr>
                <a:t>«Малый бизнес»</a:t>
              </a:r>
            </a:p>
            <a:p>
              <a:pPr marL="0" lvl="1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050" b="1" kern="1200" dirty="0">
                <a:latin typeface="Bookman Old Style" panose="02050604050505020204" pitchFamily="18" charset="0"/>
              </a:endParaRPr>
            </a:p>
          </p:txBody>
        </p:sp>
      </p:grpSp>
      <p:sp>
        <p:nvSpPr>
          <p:cNvPr id="4" name="Стрелка вправо 3"/>
          <p:cNvSpPr/>
          <p:nvPr/>
        </p:nvSpPr>
        <p:spPr>
          <a:xfrm rot="5400000">
            <a:off x="920524" y="2705074"/>
            <a:ext cx="432048" cy="109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45" name="Стрелка вправо 44"/>
          <p:cNvSpPr/>
          <p:nvPr/>
        </p:nvSpPr>
        <p:spPr>
          <a:xfrm rot="5400000">
            <a:off x="3293190" y="2700505"/>
            <a:ext cx="432048" cy="109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46" name="Стрелка вправо 45"/>
          <p:cNvSpPr/>
          <p:nvPr/>
        </p:nvSpPr>
        <p:spPr>
          <a:xfrm rot="5400000">
            <a:off x="5537116" y="2672899"/>
            <a:ext cx="432048" cy="109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47" name="Стрелка вправо 46"/>
          <p:cNvSpPr/>
          <p:nvPr/>
        </p:nvSpPr>
        <p:spPr>
          <a:xfrm rot="5400000">
            <a:off x="7751039" y="2684618"/>
            <a:ext cx="432048" cy="109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48" name="Стрелка вправо 47"/>
          <p:cNvSpPr/>
          <p:nvPr/>
        </p:nvSpPr>
        <p:spPr>
          <a:xfrm rot="5400000">
            <a:off x="920524" y="4596564"/>
            <a:ext cx="432048" cy="109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49" name="Стрелка вправо 48"/>
          <p:cNvSpPr/>
          <p:nvPr/>
        </p:nvSpPr>
        <p:spPr>
          <a:xfrm rot="5400000">
            <a:off x="3288302" y="4624147"/>
            <a:ext cx="432048" cy="109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50" name="Стрелка вправо 49"/>
          <p:cNvSpPr/>
          <p:nvPr/>
        </p:nvSpPr>
        <p:spPr>
          <a:xfrm rot="5400000">
            <a:off x="5517758" y="4629224"/>
            <a:ext cx="432048" cy="109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61" name="Прямоугольник 60"/>
          <p:cNvSpPr/>
          <p:nvPr/>
        </p:nvSpPr>
        <p:spPr>
          <a:xfrm>
            <a:off x="2536633" y="780494"/>
            <a:ext cx="1949106" cy="2539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50" b="1" dirty="0" smtClean="0">
                <a:latin typeface="Bookman Old Style" panose="02050604050505020204" pitchFamily="18" charset="0"/>
              </a:rPr>
              <a:t>Реализация </a:t>
            </a:r>
            <a:endParaRPr lang="ru-RU" sz="105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768278" y="769072"/>
            <a:ext cx="1949106" cy="2539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50" b="1" dirty="0" smtClean="0">
                <a:latin typeface="Bookman Old Style" panose="02050604050505020204" pitchFamily="18" charset="0"/>
              </a:rPr>
              <a:t>Демонстрация  </a:t>
            </a:r>
            <a:endParaRPr lang="ru-RU" sz="105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985565" y="769072"/>
            <a:ext cx="1949106" cy="2539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50" b="1" dirty="0" smtClean="0">
                <a:latin typeface="Bookman Old Style" panose="02050604050505020204" pitchFamily="18" charset="0"/>
              </a:rPr>
              <a:t>Рефлексия </a:t>
            </a:r>
            <a:r>
              <a:rPr lang="ru-RU" sz="1050" dirty="0" smtClean="0">
                <a:latin typeface="Bookman Old Style" panose="02050604050505020204" pitchFamily="18" charset="0"/>
              </a:rPr>
              <a:t> </a:t>
            </a:r>
            <a:endParaRPr lang="ru-RU" sz="105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728251" y="1770457"/>
            <a:ext cx="1742656" cy="720007"/>
          </a:xfrm>
          <a:prstGeom prst="roundRect">
            <a:avLst>
              <a:gd name="adj" fmla="val 32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bg1"/>
                </a:solidFill>
                <a:latin typeface="Bookman Old Style" panose="02050604050505020204" pitchFamily="18" charset="0"/>
              </a:rPr>
              <a:t>Ресурсы:</a:t>
            </a:r>
          </a:p>
          <a:p>
            <a:pPr algn="ctr"/>
            <a:r>
              <a:rPr lang="ru-RU" sz="1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информационные, кадровые, интернет, материальные</a:t>
            </a:r>
            <a:endParaRPr lang="ru-RU" sz="10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958819" y="1782948"/>
            <a:ext cx="1742656" cy="720007"/>
          </a:xfrm>
          <a:prstGeom prst="roundRect">
            <a:avLst>
              <a:gd name="adj" fmla="val 32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Выбор формы реализации продукта</a:t>
            </a:r>
            <a:endParaRPr lang="ru-RU" sz="10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7170529" y="1782947"/>
            <a:ext cx="1742656" cy="720007"/>
          </a:xfrm>
          <a:prstGeom prst="roundRect">
            <a:avLst>
              <a:gd name="adj" fmla="val 32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Коррекция </a:t>
            </a:r>
            <a:endParaRPr lang="ru-RU" sz="10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398213" y="1798510"/>
            <a:ext cx="1742656" cy="720007"/>
          </a:xfrm>
          <a:prstGeom prst="roundRect">
            <a:avLst>
              <a:gd name="adj" fmla="val 32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Определят умения</a:t>
            </a:r>
          </a:p>
          <a:p>
            <a:pPr algn="ctr"/>
            <a:r>
              <a:rPr lang="ru-RU" sz="1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Выделят дефициты</a:t>
            </a:r>
            <a:endParaRPr lang="ru-RU" sz="10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361672" y="3704332"/>
            <a:ext cx="1742656" cy="720007"/>
          </a:xfrm>
          <a:prstGeom prst="roundRect">
            <a:avLst>
              <a:gd name="adj" fmla="val 32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Разработают бизнес идею:</a:t>
            </a:r>
          </a:p>
          <a:p>
            <a:pPr algn="ctr"/>
            <a:r>
              <a:rPr lang="ru-RU" sz="1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Что произвожу?</a:t>
            </a:r>
          </a:p>
          <a:p>
            <a:pPr algn="ctr"/>
            <a:r>
              <a:rPr lang="ru-RU" sz="1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Для кого произвожу?</a:t>
            </a:r>
          </a:p>
          <a:p>
            <a:pPr algn="ctr"/>
            <a:r>
              <a:rPr lang="ru-RU" sz="1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Зачем произвожу?</a:t>
            </a:r>
            <a:endParaRPr lang="ru-RU" sz="10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2739517" y="3704333"/>
            <a:ext cx="1742656" cy="720007"/>
          </a:xfrm>
          <a:prstGeom prst="roundRect">
            <a:avLst>
              <a:gd name="adj" fmla="val 32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Онлайн консультации</a:t>
            </a:r>
          </a:p>
          <a:p>
            <a:pPr algn="ctr"/>
            <a:r>
              <a:rPr lang="ru-RU" sz="1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Онлайн встречи</a:t>
            </a:r>
            <a:endParaRPr lang="ru-RU" sz="10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4958819" y="3743073"/>
            <a:ext cx="1742656" cy="720007"/>
          </a:xfrm>
          <a:prstGeom prst="roundRect">
            <a:avLst>
              <a:gd name="adj" fmla="val 32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Экспертиза бизнес-планов</a:t>
            </a:r>
            <a:endParaRPr lang="ru-RU" sz="10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7163416" y="3704333"/>
            <a:ext cx="1742656" cy="720007"/>
          </a:xfrm>
          <a:prstGeom prst="roundRect">
            <a:avLst>
              <a:gd name="adj" fmla="val 32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Идеи развития</a:t>
            </a:r>
            <a:endParaRPr lang="ru-RU" sz="10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471933" y="5625040"/>
            <a:ext cx="1742656" cy="720007"/>
          </a:xfrm>
          <a:prstGeom prst="roundRect">
            <a:avLst>
              <a:gd name="adj" fmla="val 32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Определят</a:t>
            </a:r>
          </a:p>
          <a:p>
            <a:pPr algn="ctr"/>
            <a:r>
              <a:rPr lang="ru-RU" sz="1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Цель</a:t>
            </a:r>
          </a:p>
          <a:p>
            <a:pPr algn="ctr"/>
            <a:r>
              <a:rPr lang="ru-RU" sz="1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План</a:t>
            </a:r>
          </a:p>
          <a:p>
            <a:pPr algn="ctr"/>
            <a:r>
              <a:rPr lang="ru-RU" sz="1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ресурсы</a:t>
            </a:r>
            <a:endParaRPr lang="ru-RU" sz="10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2728251" y="5662839"/>
            <a:ext cx="1742656" cy="720007"/>
          </a:xfrm>
          <a:prstGeom prst="roundRect">
            <a:avLst>
              <a:gd name="adj" fmla="val 32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Викторины</a:t>
            </a:r>
          </a:p>
          <a:p>
            <a:pPr algn="ctr"/>
            <a:r>
              <a:rPr lang="ru-RU" sz="1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Конкурсы тесты</a:t>
            </a:r>
            <a:endParaRPr lang="ru-RU" sz="10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4866024" y="5650244"/>
            <a:ext cx="1845429" cy="720007"/>
          </a:xfrm>
          <a:prstGeom prst="roundRect">
            <a:avLst>
              <a:gd name="adj" fmla="val 32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Определены перспективы развития малого </a:t>
            </a:r>
            <a:r>
              <a:rPr lang="ru-RU" sz="106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предпринимательства</a:t>
            </a:r>
            <a:endParaRPr lang="ru-RU" sz="106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025779" y="4944102"/>
            <a:ext cx="1944216" cy="1448431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Наши партнеры</a:t>
            </a:r>
            <a:r>
              <a:rPr lang="ru-RU" sz="1000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: </a:t>
            </a:r>
          </a:p>
          <a:p>
            <a:pPr marL="0" lvl="1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администрация </a:t>
            </a:r>
            <a:r>
              <a:rPr lang="ru-RU" sz="1000" dirty="0">
                <a:solidFill>
                  <a:schemeClr val="tx1"/>
                </a:solidFill>
                <a:latin typeface="Bookman Old Style" panose="02050604050505020204" pitchFamily="18" charset="0"/>
              </a:rPr>
              <a:t>села, центр занятости, предприниматели, депутаты, абаканский колледж туризма и гостиничного сервиса</a:t>
            </a:r>
            <a:r>
              <a:rPr lang="ru-RU" sz="1000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386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Bookman Old Style" panose="02050604050505020204" pitchFamily="18" charset="0"/>
              </a:rPr>
              <a:t>Индивидуально образовательный маршрут</a:t>
            </a:r>
            <a:endParaRPr lang="ru-RU" sz="2400" b="1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199594"/>
              </p:ext>
            </p:extLst>
          </p:nvPr>
        </p:nvGraphicFramePr>
        <p:xfrm>
          <a:off x="497369" y="980728"/>
          <a:ext cx="8229600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="" xmlns:a16="http://schemas.microsoft.com/office/drawing/2014/main" val="2400830639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3003635436"/>
                    </a:ext>
                  </a:extLst>
                </a:gridCol>
                <a:gridCol w="1316832">
                  <a:extLst>
                    <a:ext uri="{9D8B030D-6E8A-4147-A177-3AD203B41FA5}">
                      <a16:colId xmlns="" xmlns:a16="http://schemas.microsoft.com/office/drawing/2014/main" val="3628313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Направление 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Срок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Ресурсы 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10030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1. Идея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88250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2. Цель 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78962506"/>
                  </a:ext>
                </a:extLst>
              </a:tr>
              <a:tr h="21222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3. Виды выпускаемой или реализуемой продукции, работ, услуг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6860170"/>
                  </a:ext>
                </a:extLst>
              </a:tr>
              <a:tr h="21222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4. Характерные свойства продукции, которые делают ее единственной в своём роде</a:t>
                      </a:r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1502034"/>
                  </a:ext>
                </a:extLst>
              </a:tr>
              <a:tr h="21222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5. Технологии изготовления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89789751"/>
                  </a:ext>
                </a:extLst>
              </a:tr>
              <a:tr h="21222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6. Финансовый </a:t>
                      </a:r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план </a:t>
                      </a:r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(себестоимость, цена)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5553848"/>
                  </a:ext>
                </a:extLst>
              </a:tr>
              <a:tr h="21222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ookman Old Style" panose="02050604050505020204" pitchFamily="18" charset="0"/>
                        </a:rPr>
                        <a:t>7. Способы реализации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22592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1976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871</TotalTime>
  <Words>222</Words>
  <Application>Microsoft Office PowerPoint</Application>
  <PresentationFormat>Экран (4:3)</PresentationFormat>
  <Paragraphs>69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Программа «Стартап: от идеи к проекту»   Форма организации  Школьный клуб «БИЗНЕС ПРО»</vt:lpstr>
      <vt:lpstr>Презентация PowerPoint</vt:lpstr>
      <vt:lpstr> Стартап: от идеи к проекту</vt:lpstr>
      <vt:lpstr>Индивидуально образовательный маршрут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User</dc:creator>
  <cp:lastModifiedBy>User</cp:lastModifiedBy>
  <cp:revision>78</cp:revision>
  <dcterms:created xsi:type="dcterms:W3CDTF">2014-06-17T09:07:47Z</dcterms:created>
  <dcterms:modified xsi:type="dcterms:W3CDTF">2023-05-30T02:30:51Z</dcterms:modified>
</cp:coreProperties>
</file>