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89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2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8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3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2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3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7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2CC1E-B899-4623-8C95-4C3CDBB2FEF4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DC9F-4F35-480F-B050-DDC8A4D6C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5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Магистральное направление «Знание»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849803"/>
              </p:ext>
            </p:extLst>
          </p:nvPr>
        </p:nvGraphicFramePr>
        <p:xfrm>
          <a:off x="838200" y="1825624"/>
          <a:ext cx="10515600" cy="46112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0004406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86999904"/>
                    </a:ext>
                  </a:extLst>
                </a:gridCol>
              </a:tblGrid>
              <a:tr h="9651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Критерий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Документы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652878"/>
                  </a:ext>
                </a:extLst>
              </a:tr>
              <a:tr h="1541684">
                <a:tc>
                  <a:txBody>
                    <a:bodyPr/>
                    <a:lstStyle/>
                    <a:p>
                      <a:pPr marL="90805" marR="264160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2000" b="1" i="1" spc="12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Реализация</a:t>
                      </a:r>
                      <a:r>
                        <a:rPr lang="ru-RU" sz="2000" b="1" i="1" spc="-55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1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рабочих</a:t>
                      </a:r>
                      <a:r>
                        <a:rPr lang="ru-RU" sz="2000" b="1" i="1" spc="-65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4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программ </a:t>
                      </a:r>
                      <a:r>
                        <a:rPr lang="ru-RU" sz="2000" b="1" i="1" spc="-36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20" dirty="0" smtClean="0">
                          <a:solidFill>
                            <a:srgbClr val="C00000"/>
                          </a:solidFill>
                          <a:latin typeface="+mn-lt"/>
                        </a:rPr>
                        <a:t>курсов внеурочной </a:t>
                      </a:r>
                      <a:r>
                        <a:rPr lang="ru-RU" sz="2000" b="1" i="1" spc="85" dirty="0" smtClean="0">
                          <a:solidFill>
                            <a:srgbClr val="C00000"/>
                          </a:solidFill>
                          <a:latin typeface="+mn-lt"/>
                        </a:rPr>
                        <a:t>деятельности,</a:t>
                      </a:r>
                      <a:r>
                        <a:rPr lang="ru-RU" sz="2000" b="1" i="1" spc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05" dirty="0" smtClean="0">
                          <a:solidFill>
                            <a:srgbClr val="C00000"/>
                          </a:solidFill>
                          <a:latin typeface="+mn-lt"/>
                        </a:rPr>
                        <a:t>в</a:t>
                      </a:r>
                      <a:r>
                        <a:rPr lang="ru-RU" sz="2000" b="1" i="1" spc="-65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1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том</a:t>
                      </a:r>
                      <a:r>
                        <a:rPr lang="ru-RU" sz="2000" b="1" i="1" spc="-75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14" dirty="0" smtClean="0">
                          <a:solidFill>
                            <a:srgbClr val="C00000"/>
                          </a:solidFill>
                          <a:latin typeface="+mn-lt"/>
                        </a:rPr>
                        <a:t>числе</a:t>
                      </a:r>
                      <a:r>
                        <a:rPr lang="ru-RU" sz="2000" b="1" i="1" spc="-6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14" dirty="0" smtClean="0">
                          <a:solidFill>
                            <a:srgbClr val="C00000"/>
                          </a:solidFill>
                          <a:latin typeface="+mn-lt"/>
                        </a:rPr>
                        <a:t>курса</a:t>
                      </a:r>
                      <a:r>
                        <a:rPr lang="ru-RU" sz="2000" b="1" i="1" spc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«Разговоры</a:t>
                      </a:r>
                      <a:r>
                        <a:rPr lang="ru-RU" sz="2000" b="1" i="1" spc="-5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114" dirty="0" smtClean="0">
                          <a:solidFill>
                            <a:srgbClr val="C00000"/>
                          </a:solidFill>
                          <a:latin typeface="+mn-lt"/>
                        </a:rPr>
                        <a:t>о</a:t>
                      </a:r>
                      <a:r>
                        <a:rPr lang="ru-RU" sz="2000" b="1" i="1" spc="-65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1" spc="95" dirty="0" smtClean="0">
                          <a:solidFill>
                            <a:srgbClr val="C00000"/>
                          </a:solidFill>
                          <a:latin typeface="+mn-lt"/>
                        </a:rPr>
                        <a:t>важном»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Программы внеурочной деятельности, образовательная программа школы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795247"/>
                  </a:ext>
                </a:extLst>
              </a:tr>
              <a:tr h="1098628">
                <a:tc>
                  <a:txBody>
                    <a:bodyPr/>
                    <a:lstStyle/>
                    <a:p>
                      <a:pPr marL="90805" marR="77851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spc="10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Участие</a:t>
                      </a:r>
                      <a:r>
                        <a:rPr sz="2000" spc="-7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1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обучающихся</a:t>
                      </a:r>
                      <a:r>
                        <a:rPr sz="2000" spc="-4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0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во </a:t>
                      </a:r>
                      <a:r>
                        <a:rPr sz="2000" spc="-36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3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всероссийской </a:t>
                      </a:r>
                      <a:r>
                        <a:rPr sz="2000" spc="13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25" dirty="0" err="1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олимпиаде</a:t>
                      </a:r>
                      <a:r>
                        <a:rPr sz="2000" spc="-3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25" dirty="0" err="1" smtClean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школьников</a:t>
                      </a:r>
                      <a:r>
                        <a:rPr lang="ru-RU" sz="2000" spc="125" dirty="0" smtClean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(МЭ, РЭ, ЗЭ)</a:t>
                      </a:r>
                      <a:endParaRPr sz="2000" dirty="0">
                        <a:solidFill>
                          <a:schemeClr val="tx1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Заявка на МЭ, приказ УО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об участии в РЭ, приказ ОО о направлении обучающихся на РЭ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906026"/>
                  </a:ext>
                </a:extLst>
              </a:tr>
              <a:tr h="979810">
                <a:tc>
                  <a:txBody>
                    <a:bodyPr/>
                    <a:lstStyle/>
                    <a:p>
                      <a:pPr marL="90805" marR="15748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sz="2000" spc="12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Наличие </a:t>
                      </a:r>
                      <a:r>
                        <a:rPr sz="2000" spc="114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победителей </a:t>
                      </a:r>
                      <a:r>
                        <a:rPr sz="2000" spc="15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и </a:t>
                      </a:r>
                      <a:r>
                        <a:rPr sz="2000" spc="16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3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призеров</a:t>
                      </a:r>
                      <a:r>
                        <a:rPr sz="2000" spc="-6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9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этапов</a:t>
                      </a:r>
                      <a:r>
                        <a:rPr sz="2000" spc="-7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3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всероссийской </a:t>
                      </a:r>
                      <a:r>
                        <a:rPr sz="2000" spc="-360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30" dirty="0" err="1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олимпиады</a:t>
                      </a:r>
                      <a:r>
                        <a:rPr sz="2000" spc="-25" dirty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</a:t>
                      </a:r>
                      <a:r>
                        <a:rPr sz="2000" spc="125" dirty="0" err="1" smtClean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школьников</a:t>
                      </a:r>
                      <a:r>
                        <a:rPr lang="ru-RU" sz="2000" spc="125" dirty="0" smtClean="0">
                          <a:solidFill>
                            <a:schemeClr val="tx1"/>
                          </a:solidFill>
                          <a:latin typeface="+mn-lt"/>
                          <a:cs typeface="Tahoma"/>
                        </a:rPr>
                        <a:t> (МЭ, РЭ, ЗЭ)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Протоколы МЭ, отчет по итогам МЭ, аналитическая справка по итогам участия в МЭ, РЭ.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242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52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Магистральное направление «Творчество»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922343"/>
              </p:ext>
            </p:extLst>
          </p:nvPr>
        </p:nvGraphicFramePr>
        <p:xfrm>
          <a:off x="838200" y="1426864"/>
          <a:ext cx="10515600" cy="526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486">
                  <a:extLst>
                    <a:ext uri="{9D8B030D-6E8A-4147-A177-3AD203B41FA5}">
                      <a16:colId xmlns:a16="http://schemas.microsoft.com/office/drawing/2014/main" val="3811213738"/>
                    </a:ext>
                  </a:extLst>
                </a:gridCol>
                <a:gridCol w="4561114">
                  <a:extLst>
                    <a:ext uri="{9D8B030D-6E8A-4147-A177-3AD203B41FA5}">
                      <a16:colId xmlns:a16="http://schemas.microsoft.com/office/drawing/2014/main" val="3349558292"/>
                    </a:ext>
                  </a:extLst>
                </a:gridCol>
              </a:tblGrid>
              <a:tr h="51774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Критерий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2000" dirty="0" smtClean="0"/>
                        <a:t>Документы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183602"/>
                  </a:ext>
                </a:extLst>
              </a:tr>
              <a:tr h="910040">
                <a:tc>
                  <a:txBody>
                    <a:bodyPr/>
                    <a:lstStyle/>
                    <a:p>
                      <a:pPr marL="91440" marR="213360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600" i="1" spc="13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sz="1600" i="1" spc="12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600" i="1" spc="12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0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творческих</a:t>
                      </a:r>
                      <a:r>
                        <a:rPr sz="1600" i="1" spc="-8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3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объединений</a:t>
                      </a:r>
                      <a:r>
                        <a:rPr sz="1600" i="1" spc="-4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1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(школьный </a:t>
                      </a:r>
                      <a:r>
                        <a:rPr sz="1600" i="1" spc="-36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5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театр, </a:t>
                      </a:r>
                      <a:r>
                        <a:rPr sz="1600" i="1" spc="13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600" i="1" spc="9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музей, </a:t>
                      </a:r>
                      <a:r>
                        <a:rPr sz="1600" i="1" spc="13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600" i="1" spc="13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2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музыкальный </a:t>
                      </a:r>
                      <a:r>
                        <a:rPr sz="1600" i="1" spc="8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коллектив, </a:t>
                      </a:r>
                      <a:r>
                        <a:rPr sz="1600" i="1" spc="13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школьный </a:t>
                      </a:r>
                      <a:r>
                        <a:rPr sz="1600" i="1" spc="-36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2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медиацентр </a:t>
                      </a:r>
                      <a:r>
                        <a:rPr sz="1600" i="1" spc="8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(телевидение, </a:t>
                      </a:r>
                      <a:r>
                        <a:rPr sz="1600" i="1" spc="5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газета, </a:t>
                      </a:r>
                      <a:r>
                        <a:rPr sz="1600" i="1" spc="6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9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журнал)</a:t>
                      </a:r>
                      <a:r>
                        <a:rPr sz="1600" i="1" spc="-4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15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i="1" spc="-6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i="1" spc="3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600" i="1" dirty="0">
                        <a:solidFill>
                          <a:srgbClr val="C0000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по ОО о создании </a:t>
                      </a:r>
                      <a:r>
                        <a:rPr lang="ru-RU" dirty="0" err="1" smtClean="0"/>
                        <a:t>шк.театра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шк.музея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шк.медиацентра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план работы объединения, положение об объединении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679677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6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6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6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театра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План работы объединения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510468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6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6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музея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План работы объединения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199169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6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</a:t>
                      </a:r>
                      <a:r>
                        <a:rPr sz="16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</a:t>
                      </a:r>
                      <a:r>
                        <a:rPr sz="16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хора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09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План работы объединения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099682"/>
                  </a:ext>
                </a:extLst>
              </a:tr>
              <a:tr h="484559">
                <a:tc>
                  <a:txBody>
                    <a:bodyPr/>
                    <a:lstStyle/>
                    <a:p>
                      <a:pPr marL="91440" marR="374015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6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Функционирование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6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медиацентра</a:t>
                      </a:r>
                      <a:r>
                        <a:rPr sz="16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(телевидение,</a:t>
                      </a:r>
                      <a:r>
                        <a:rPr sz="16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газета, </a:t>
                      </a:r>
                      <a:r>
                        <a:rPr sz="16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</a:t>
                      </a:r>
                      <a:r>
                        <a:rPr sz="16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др.)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План работы объединения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105871"/>
                  </a:ext>
                </a:extLst>
              </a:tr>
              <a:tr h="701116">
                <a:tc>
                  <a:txBody>
                    <a:bodyPr/>
                    <a:lstStyle/>
                    <a:p>
                      <a:pPr marL="91440" marR="25654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Доля </a:t>
                      </a:r>
                      <a:r>
                        <a:rPr sz="16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обучающихся, </a:t>
                      </a: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являющихся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членами </a:t>
                      </a: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6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</a:t>
                      </a:r>
                      <a:r>
                        <a:rPr sz="16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объединений,</a:t>
                      </a:r>
                      <a:r>
                        <a:rPr sz="16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от</a:t>
                      </a:r>
                      <a:r>
                        <a:rPr sz="16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общего</a:t>
                      </a:r>
                      <a:r>
                        <a:rPr sz="16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количества </a:t>
                      </a:r>
                      <a:r>
                        <a:rPr sz="16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6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организации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Аналитическая справка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239479"/>
                  </a:ext>
                </a:extLst>
              </a:tr>
              <a:tr h="916844">
                <a:tc>
                  <a:txBody>
                    <a:bodyPr/>
                    <a:lstStyle/>
                    <a:p>
                      <a:pPr marL="91440" marR="147955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6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Количество </a:t>
                      </a:r>
                      <a:r>
                        <a:rPr sz="1600" spc="1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мероприятий </a:t>
                      </a: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школьных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творческих объединений: </a:t>
                      </a:r>
                      <a:r>
                        <a:rPr sz="16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концерты, </a:t>
                      </a:r>
                      <a:r>
                        <a:rPr sz="16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спектакли,</a:t>
                      </a:r>
                      <a:r>
                        <a:rPr sz="16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выпуски</a:t>
                      </a:r>
                      <a:r>
                        <a:rPr sz="16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газет,</a:t>
                      </a:r>
                      <a:r>
                        <a:rPr sz="16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журналов</a:t>
                      </a:r>
                      <a:r>
                        <a:rPr sz="16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600" spc="-3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т.д. </a:t>
                      </a:r>
                      <a:r>
                        <a:rPr sz="1600" spc="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(для </a:t>
                      </a:r>
                      <a:r>
                        <a:rPr sz="16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каждого </a:t>
                      </a:r>
                      <a:r>
                        <a:rPr sz="16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школьного </a:t>
                      </a:r>
                      <a:r>
                        <a:rPr sz="16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творческого</a:t>
                      </a:r>
                      <a:r>
                        <a:rPr sz="16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объединения)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Сценарный</a:t>
                      </a:r>
                      <a:r>
                        <a:rPr lang="ru-RU" baseline="0" dirty="0" smtClean="0"/>
                        <a:t> план мероприятия, приказ о проведении мероприятия, а</a:t>
                      </a:r>
                      <a:r>
                        <a:rPr lang="ru-RU" dirty="0" smtClean="0"/>
                        <a:t>налитическая справка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89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96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533"/>
            <a:ext cx="10515600" cy="1047593"/>
          </a:xfrm>
        </p:spPr>
        <p:txBody>
          <a:bodyPr/>
          <a:lstStyle/>
          <a:p>
            <a:r>
              <a:rPr lang="ru-RU" dirty="0" smtClean="0"/>
              <a:t>Магистральное направление «Воспитание»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441650"/>
              </p:ext>
            </p:extLst>
          </p:nvPr>
        </p:nvGraphicFramePr>
        <p:xfrm>
          <a:off x="838200" y="1025648"/>
          <a:ext cx="10908323" cy="57098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94760">
                  <a:extLst>
                    <a:ext uri="{9D8B030D-6E8A-4147-A177-3AD203B41FA5}">
                      <a16:colId xmlns:a16="http://schemas.microsoft.com/office/drawing/2014/main" val="2669429823"/>
                    </a:ext>
                  </a:extLst>
                </a:gridCol>
                <a:gridCol w="6013563">
                  <a:extLst>
                    <a:ext uri="{9D8B030D-6E8A-4147-A177-3AD203B41FA5}">
                      <a16:colId xmlns:a16="http://schemas.microsoft.com/office/drawing/2014/main" val="3514248306"/>
                    </a:ext>
                  </a:extLst>
                </a:gridCol>
              </a:tblGrid>
              <a:tr h="4615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Критерий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Документы</a:t>
                      </a:r>
                      <a:endParaRPr lang="ru-RU" sz="20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038873"/>
                  </a:ext>
                </a:extLst>
              </a:tr>
              <a:tr h="811583">
                <a:tc>
                  <a:txBody>
                    <a:bodyPr/>
                    <a:lstStyle/>
                    <a:p>
                      <a:pPr marL="91440" marR="32194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Использование </a:t>
                      </a:r>
                      <a:r>
                        <a:rPr sz="2000" i="1" spc="12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государственных </a:t>
                      </a:r>
                      <a:r>
                        <a:rPr sz="2000" i="1" spc="125" dirty="0">
                          <a:solidFill>
                            <a:srgbClr val="C00000"/>
                          </a:solidFill>
                        </a:rPr>
                        <a:t>символов </a:t>
                      </a:r>
                      <a:r>
                        <a:rPr sz="2000" i="1" spc="-3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50" dirty="0">
                          <a:solidFill>
                            <a:srgbClr val="C00000"/>
                          </a:solidFill>
                        </a:rPr>
                        <a:t>при</a:t>
                      </a:r>
                      <a:r>
                        <a:rPr sz="2000" i="1" spc="-6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обучении</a:t>
                      </a:r>
                      <a:r>
                        <a:rPr sz="2000" i="1" spc="-4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55" dirty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sz="2000" i="1" spc="-5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4" dirty="0">
                          <a:solidFill>
                            <a:srgbClr val="C00000"/>
                          </a:solidFill>
                        </a:rPr>
                        <a:t>воспитании</a:t>
                      </a:r>
                      <a:endParaRPr sz="2000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об организации изучения государственных символов в ОО, приказ о введении традиции еженедельного поднятия и спуска флага России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исполнения гимна России в ОО, Положение об использовании государственных символов в ОО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035584"/>
                  </a:ext>
                </a:extLst>
              </a:tr>
              <a:tr h="811583">
                <a:tc>
                  <a:txBody>
                    <a:bodyPr/>
                    <a:lstStyle/>
                    <a:p>
                      <a:pPr marL="91440" marR="139700">
                        <a:lnSpc>
                          <a:spcPct val="90100"/>
                        </a:lnSpc>
                        <a:spcBef>
                          <a:spcPts val="300"/>
                        </a:spcBef>
                      </a:pP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Реализация рабочей </a:t>
                      </a:r>
                      <a:r>
                        <a:rPr sz="2000" i="1" spc="12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40" dirty="0">
                          <a:solidFill>
                            <a:srgbClr val="C00000"/>
                          </a:solidFill>
                        </a:rPr>
                        <a:t>программы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90" dirty="0">
                          <a:solidFill>
                            <a:srgbClr val="C00000"/>
                          </a:solidFill>
                        </a:rPr>
                        <a:t>воспитания,</a:t>
                      </a:r>
                      <a:r>
                        <a:rPr sz="2000" i="1" spc="-2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0" dirty="0">
                          <a:solidFill>
                            <a:srgbClr val="C00000"/>
                          </a:solidFill>
                        </a:rPr>
                        <a:t>том </a:t>
                      </a:r>
                      <a:r>
                        <a:rPr sz="2000" i="1" spc="-3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4" dirty="0">
                          <a:solidFill>
                            <a:srgbClr val="C00000"/>
                          </a:solidFill>
                        </a:rPr>
                        <a:t>числе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для</a:t>
                      </a:r>
                      <a:r>
                        <a:rPr sz="2000" i="1" spc="-5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0" dirty="0">
                          <a:solidFill>
                            <a:srgbClr val="C00000"/>
                          </a:solidFill>
                        </a:rPr>
                        <a:t>обучающихся</a:t>
                      </a:r>
                      <a:r>
                        <a:rPr sz="2000" i="1" spc="-3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с</a:t>
                      </a:r>
                      <a:r>
                        <a:rPr sz="2000" i="1" spc="-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60" dirty="0">
                          <a:solidFill>
                            <a:srgbClr val="C00000"/>
                          </a:solidFill>
                        </a:rPr>
                        <a:t>ОВЗ</a:t>
                      </a:r>
                      <a:endParaRPr sz="2000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Утвержденная рабочая программа воспитания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794942"/>
                  </a:ext>
                </a:extLst>
              </a:tr>
              <a:tr h="811583">
                <a:tc>
                  <a:txBody>
                    <a:bodyPr/>
                    <a:lstStyle/>
                    <a:p>
                      <a:pPr marL="91440" marR="14478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Реализация </a:t>
                      </a:r>
                      <a:r>
                        <a:rPr sz="2000" i="1" spc="114" dirty="0">
                          <a:solidFill>
                            <a:srgbClr val="C00000"/>
                          </a:solidFill>
                        </a:rPr>
                        <a:t>календарного </a:t>
                      </a: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плана</a:t>
                      </a:r>
                      <a:r>
                        <a:rPr sz="2000" i="1" spc="-6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воспитательной</a:t>
                      </a:r>
                      <a:r>
                        <a:rPr sz="2000" i="1" spc="-4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работы</a:t>
                      </a:r>
                      <a:endParaRPr sz="2000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Календарный план воспитательной работы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127723"/>
                  </a:ext>
                </a:extLst>
              </a:tr>
              <a:tr h="1166512">
                <a:tc>
                  <a:txBody>
                    <a:bodyPr/>
                    <a:lstStyle/>
                    <a:p>
                      <a:pPr marL="91440" marR="120014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Наличие</a:t>
                      </a:r>
                      <a:r>
                        <a:rPr sz="2000" i="1" spc="-4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05" dirty="0">
                          <a:solidFill>
                            <a:srgbClr val="C00000"/>
                          </a:solidFill>
                        </a:rPr>
                        <a:t>советника</a:t>
                      </a:r>
                      <a:r>
                        <a:rPr sz="2000" i="1" spc="-4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4" dirty="0">
                          <a:solidFill>
                            <a:srgbClr val="C00000"/>
                          </a:solidFill>
                        </a:rPr>
                        <a:t>директора </a:t>
                      </a:r>
                      <a:r>
                        <a:rPr sz="2000" i="1" spc="-3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25" dirty="0">
                          <a:solidFill>
                            <a:srgbClr val="C00000"/>
                          </a:solidFill>
                        </a:rPr>
                        <a:t>по </a:t>
                      </a:r>
                      <a:r>
                        <a:rPr sz="2000" i="1" spc="114" dirty="0">
                          <a:solidFill>
                            <a:srgbClr val="C00000"/>
                          </a:solidFill>
                        </a:rPr>
                        <a:t>воспитанию </a:t>
                      </a:r>
                      <a:r>
                        <a:rPr sz="2000" i="1" spc="155" dirty="0">
                          <a:solidFill>
                            <a:srgbClr val="C00000"/>
                          </a:solidFill>
                        </a:rPr>
                        <a:t>и </a:t>
                      </a:r>
                      <a:r>
                        <a:rPr sz="2000" i="1" spc="1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взаимодействию </a:t>
                      </a: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с </a:t>
                      </a:r>
                      <a:r>
                        <a:rPr sz="2000" i="1" spc="125" dirty="0">
                          <a:solidFill>
                            <a:srgbClr val="C00000"/>
                          </a:solidFill>
                        </a:rPr>
                        <a:t>детскими </a:t>
                      </a: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 общественными </a:t>
                      </a:r>
                      <a:r>
                        <a:rPr sz="2000" i="1" spc="13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объединениями</a:t>
                      </a:r>
                      <a:endParaRPr sz="2000" i="1" dirty="0">
                        <a:solidFill>
                          <a:srgbClr val="C00000"/>
                        </a:solidFill>
                      </a:endParaRPr>
                    </a:p>
                    <a:p>
                      <a:pPr marL="91440">
                        <a:lnSpc>
                          <a:spcPts val="1295"/>
                        </a:lnSpc>
                      </a:pP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(с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sz="2000" i="1" spc="-5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сент</a:t>
                      </a:r>
                      <a:r>
                        <a:rPr sz="2000" i="1" spc="-10" dirty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бря</a:t>
                      </a:r>
                      <a:r>
                        <a:rPr sz="2000" i="1" spc="-4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sz="2000" i="1" spc="-5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3</a:t>
                      </a:r>
                      <a:r>
                        <a:rPr sz="2000" i="1" spc="-4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го</a:t>
                      </a:r>
                      <a:r>
                        <a:rPr sz="2000" i="1" spc="-5" dirty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sz="2000" i="1" dirty="0">
                          <a:solidFill>
                            <a:srgbClr val="C00000"/>
                          </a:solidFill>
                        </a:rPr>
                        <a:t>а)</a:t>
                      </a:r>
                      <a:endParaRPr sz="2000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Приказ об введении в штатное расписание должности советника, приказ о</a:t>
                      </a:r>
                      <a:r>
                        <a:rPr lang="ru-RU" sz="2000" b="0" baseline="0" dirty="0" smtClean="0">
                          <a:latin typeface="+mn-lt"/>
                        </a:rPr>
                        <a:t> назначении советника в ОО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20811"/>
                  </a:ext>
                </a:extLst>
              </a:tr>
              <a:tr h="811583">
                <a:tc>
                  <a:txBody>
                    <a:bodyPr/>
                    <a:lstStyle/>
                    <a:p>
                      <a:pPr marL="91440" marR="38608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Функционирование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95" dirty="0">
                          <a:solidFill>
                            <a:srgbClr val="C00000"/>
                          </a:solidFill>
                        </a:rPr>
                        <a:t>Совета </a:t>
                      </a:r>
                      <a:r>
                        <a:rPr sz="2000" i="1" spc="-3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20" dirty="0">
                          <a:solidFill>
                            <a:srgbClr val="C00000"/>
                          </a:solidFill>
                        </a:rPr>
                        <a:t>родителей</a:t>
                      </a:r>
                      <a:endParaRPr sz="2000" i="1" dirty="0">
                        <a:solidFill>
                          <a:srgbClr val="C00000"/>
                        </a:solidFill>
                        <a:latin typeface="+mn-lt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Положение о</a:t>
                      </a:r>
                      <a:r>
                        <a:rPr lang="ru-RU" sz="2000" b="0" baseline="0" dirty="0" smtClean="0">
                          <a:latin typeface="+mn-lt"/>
                        </a:rPr>
                        <a:t> деятельности Совета Родителей, аналитическая справка, план работы.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1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09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ru-RU" dirty="0" smtClean="0"/>
              <a:t>Магистральное направление «Воспитание»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026744"/>
              </p:ext>
            </p:extLst>
          </p:nvPr>
        </p:nvGraphicFramePr>
        <p:xfrm>
          <a:off x="838200" y="1195388"/>
          <a:ext cx="10515600" cy="45297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9354757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56584141"/>
                    </a:ext>
                  </a:extLst>
                </a:gridCol>
              </a:tblGrid>
              <a:tr h="372155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615156"/>
                  </a:ext>
                </a:extLst>
              </a:tr>
              <a:tr h="1344255">
                <a:tc>
                  <a:txBody>
                    <a:bodyPr/>
                    <a:lstStyle/>
                    <a:p>
                      <a:pPr marL="91440" marR="333375">
                        <a:lnSpc>
                          <a:spcPct val="90000"/>
                        </a:lnSpc>
                        <a:spcBef>
                          <a:spcPts val="300"/>
                        </a:spcBef>
                      </a:pPr>
                      <a:r>
                        <a:rPr sz="1800" spc="120" dirty="0"/>
                        <a:t>Взаимодействие </a:t>
                      </a:r>
                      <a:r>
                        <a:rPr sz="1800" spc="125" dirty="0"/>
                        <a:t> </a:t>
                      </a:r>
                      <a:r>
                        <a:rPr sz="1800" spc="105" dirty="0"/>
                        <a:t>образовательной </a:t>
                      </a:r>
                      <a:r>
                        <a:rPr sz="1800" spc="110" dirty="0"/>
                        <a:t> </a:t>
                      </a:r>
                      <a:r>
                        <a:rPr sz="1800" spc="120" dirty="0"/>
                        <a:t>организации</a:t>
                      </a:r>
                      <a:r>
                        <a:rPr sz="1800" spc="-45" dirty="0"/>
                        <a:t> </a:t>
                      </a:r>
                      <a:r>
                        <a:rPr sz="1800" spc="155" dirty="0"/>
                        <a:t>и</a:t>
                      </a:r>
                      <a:r>
                        <a:rPr sz="1800" spc="-60" dirty="0"/>
                        <a:t> </a:t>
                      </a:r>
                      <a:r>
                        <a:rPr sz="1800" spc="120" dirty="0"/>
                        <a:t>родителей</a:t>
                      </a:r>
                      <a:r>
                        <a:rPr sz="1800" spc="-45" dirty="0"/>
                        <a:t> </a:t>
                      </a:r>
                      <a:r>
                        <a:rPr sz="1800" spc="105" dirty="0"/>
                        <a:t>в </a:t>
                      </a:r>
                      <a:r>
                        <a:rPr sz="1800" spc="-360" dirty="0"/>
                        <a:t> </a:t>
                      </a:r>
                      <a:r>
                        <a:rPr sz="1800" spc="130" dirty="0"/>
                        <a:t>процессе </a:t>
                      </a:r>
                      <a:r>
                        <a:rPr sz="1800" spc="120" dirty="0"/>
                        <a:t>реализации </a:t>
                      </a:r>
                      <a:r>
                        <a:rPr sz="1800" spc="125" dirty="0"/>
                        <a:t> </a:t>
                      </a:r>
                      <a:r>
                        <a:rPr sz="1800" spc="120" dirty="0"/>
                        <a:t>рабочей </a:t>
                      </a:r>
                      <a:r>
                        <a:rPr sz="1800" spc="140" dirty="0"/>
                        <a:t>программы </a:t>
                      </a:r>
                      <a:r>
                        <a:rPr sz="1800" spc="145" dirty="0"/>
                        <a:t> </a:t>
                      </a:r>
                      <a:r>
                        <a:rPr sz="1800" spc="110" dirty="0"/>
                        <a:t>воспитания</a:t>
                      </a:r>
                      <a:endParaRPr sz="1800" dirty="0">
                        <a:latin typeface="Tahoma"/>
                        <a:cs typeface="Tahoma"/>
                      </a:endParaRPr>
                    </a:p>
                  </a:txBody>
                  <a:tcPr marL="0" marR="0" marT="381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проведении совместного мероприятия с родителями, план работы с родителями, сценарный план мероприятия, аналитическая справка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752399"/>
                  </a:ext>
                </a:extLst>
              </a:tr>
              <a:tr h="937255">
                <a:tc>
                  <a:txBody>
                    <a:bodyPr/>
                    <a:lstStyle/>
                    <a:p>
                      <a:pPr marL="91440" marR="13652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1800" spc="120" dirty="0"/>
                        <a:t>Наличие </a:t>
                      </a:r>
                      <a:r>
                        <a:rPr sz="1800" spc="130" dirty="0"/>
                        <a:t>школьной </a:t>
                      </a:r>
                      <a:r>
                        <a:rPr sz="1800" spc="135" dirty="0"/>
                        <a:t> символики</a:t>
                      </a:r>
                      <a:r>
                        <a:rPr sz="1800" spc="-30" dirty="0"/>
                        <a:t> </a:t>
                      </a:r>
                      <a:r>
                        <a:rPr sz="1800" spc="50" dirty="0"/>
                        <a:t>(флаг</a:t>
                      </a:r>
                      <a:r>
                        <a:rPr sz="1800" spc="-80" dirty="0"/>
                        <a:t> </a:t>
                      </a:r>
                      <a:r>
                        <a:rPr sz="1800" spc="95" dirty="0"/>
                        <a:t>школы,</a:t>
                      </a:r>
                      <a:r>
                        <a:rPr sz="1800" spc="-60" dirty="0"/>
                        <a:t> </a:t>
                      </a:r>
                      <a:r>
                        <a:rPr sz="1800" spc="140" dirty="0"/>
                        <a:t>гимн </a:t>
                      </a:r>
                      <a:r>
                        <a:rPr sz="1800" spc="-360" dirty="0"/>
                        <a:t> </a:t>
                      </a:r>
                      <a:r>
                        <a:rPr sz="1800" spc="95" dirty="0"/>
                        <a:t>школы, </a:t>
                      </a:r>
                      <a:r>
                        <a:rPr sz="1800" spc="130" dirty="0"/>
                        <a:t>эмблема </a:t>
                      </a:r>
                      <a:r>
                        <a:rPr sz="1800" spc="95" dirty="0"/>
                        <a:t>школы, </a:t>
                      </a:r>
                      <a:r>
                        <a:rPr sz="1800" spc="100" dirty="0"/>
                        <a:t> </a:t>
                      </a:r>
                      <a:r>
                        <a:rPr sz="1800" dirty="0"/>
                        <a:t>элементы</a:t>
                      </a:r>
                      <a:r>
                        <a:rPr sz="1800" spc="-75" dirty="0"/>
                        <a:t> </a:t>
                      </a:r>
                      <a:r>
                        <a:rPr sz="1800" dirty="0"/>
                        <a:t>школьного</a:t>
                      </a:r>
                      <a:r>
                        <a:rPr sz="1800" spc="-45" dirty="0"/>
                        <a:t> </a:t>
                      </a:r>
                      <a:r>
                        <a:rPr sz="1800" dirty="0"/>
                        <a:t>кос</a:t>
                      </a:r>
                      <a:r>
                        <a:rPr sz="1800" spc="-5" dirty="0"/>
                        <a:t>т</a:t>
                      </a:r>
                      <a:r>
                        <a:rPr sz="1800" dirty="0"/>
                        <a:t>юма  </a:t>
                      </a:r>
                      <a:r>
                        <a:rPr sz="1800" spc="155" dirty="0"/>
                        <a:t>и</a:t>
                      </a:r>
                      <a:r>
                        <a:rPr sz="1800" spc="-50" dirty="0"/>
                        <a:t> </a:t>
                      </a:r>
                      <a:r>
                        <a:rPr sz="1800" spc="-15" dirty="0"/>
                        <a:t>т.п.)</a:t>
                      </a:r>
                      <a:endParaRPr sz="18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или положение о школьной символике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27747"/>
                  </a:ext>
                </a:extLst>
              </a:tr>
              <a:tr h="937255">
                <a:tc>
                  <a:txBody>
                    <a:bodyPr/>
                    <a:lstStyle/>
                    <a:p>
                      <a:pPr marL="91440" marR="45593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800" spc="120" dirty="0"/>
                        <a:t>Реализация </a:t>
                      </a:r>
                      <a:r>
                        <a:rPr sz="1800" spc="140" dirty="0"/>
                        <a:t>программ </a:t>
                      </a:r>
                      <a:r>
                        <a:rPr sz="1800" spc="145" dirty="0"/>
                        <a:t> </a:t>
                      </a:r>
                      <a:r>
                        <a:rPr sz="1800" spc="120" dirty="0"/>
                        <a:t>краеведения</a:t>
                      </a:r>
                      <a:r>
                        <a:rPr sz="1800" spc="-90" dirty="0"/>
                        <a:t> </a:t>
                      </a:r>
                      <a:r>
                        <a:rPr sz="1800" spc="155" dirty="0"/>
                        <a:t>и</a:t>
                      </a:r>
                      <a:r>
                        <a:rPr sz="1800" spc="-80" dirty="0"/>
                        <a:t> </a:t>
                      </a:r>
                      <a:r>
                        <a:rPr sz="1800" spc="120" dirty="0"/>
                        <a:t>школьного </a:t>
                      </a:r>
                      <a:r>
                        <a:rPr sz="1800" spc="-360" dirty="0"/>
                        <a:t> </a:t>
                      </a:r>
                      <a:r>
                        <a:rPr sz="1800" spc="110" dirty="0"/>
                        <a:t>туризма</a:t>
                      </a:r>
                      <a:endParaRPr sz="18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внеурочной деятельности или</a:t>
                      </a:r>
                      <a:r>
                        <a:rPr lang="ru-RU" baseline="0" dirty="0" smtClean="0"/>
                        <a:t> программа дополнительного образования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581997"/>
                  </a:ext>
                </a:extLst>
              </a:tr>
              <a:tr h="938860">
                <a:tc>
                  <a:txBody>
                    <a:bodyPr/>
                    <a:lstStyle/>
                    <a:p>
                      <a:pPr marL="91440" marR="904875" algn="just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1800" spc="120" dirty="0"/>
                        <a:t>Организация</a:t>
                      </a:r>
                      <a:r>
                        <a:rPr sz="1800" spc="-65" dirty="0"/>
                        <a:t> </a:t>
                      </a:r>
                      <a:r>
                        <a:rPr sz="1800" spc="95" dirty="0"/>
                        <a:t>летних </a:t>
                      </a:r>
                      <a:r>
                        <a:rPr sz="1800" spc="-360" dirty="0"/>
                        <a:t> </a:t>
                      </a:r>
                      <a:r>
                        <a:rPr sz="1800" spc="100" dirty="0"/>
                        <a:t>тематических</a:t>
                      </a:r>
                      <a:r>
                        <a:rPr sz="1800" spc="-80" dirty="0"/>
                        <a:t> </a:t>
                      </a:r>
                      <a:r>
                        <a:rPr sz="1800" spc="145" dirty="0"/>
                        <a:t>смен</a:t>
                      </a:r>
                      <a:r>
                        <a:rPr sz="1800" spc="-70" dirty="0"/>
                        <a:t> </a:t>
                      </a:r>
                      <a:r>
                        <a:rPr sz="1800" spc="105" dirty="0"/>
                        <a:t>в </a:t>
                      </a:r>
                      <a:r>
                        <a:rPr sz="1800" spc="-360" dirty="0"/>
                        <a:t> </a:t>
                      </a:r>
                      <a:r>
                        <a:rPr sz="1800" spc="130" dirty="0"/>
                        <a:t>школьном</a:t>
                      </a:r>
                      <a:r>
                        <a:rPr sz="1800" spc="-65" dirty="0"/>
                        <a:t> </a:t>
                      </a:r>
                      <a:r>
                        <a:rPr sz="1800" spc="110" dirty="0"/>
                        <a:t>лагере</a:t>
                      </a:r>
                      <a:endParaRPr sz="18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об организации летней тематической смены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5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10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0484"/>
          </a:xfrm>
        </p:spPr>
        <p:txBody>
          <a:bodyPr/>
          <a:lstStyle/>
          <a:p>
            <a:r>
              <a:rPr lang="ru-RU" dirty="0" smtClean="0"/>
              <a:t>Магистральное направление «Воспитание»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408012"/>
              </p:ext>
            </p:extLst>
          </p:nvPr>
        </p:nvGraphicFramePr>
        <p:xfrm>
          <a:off x="838200" y="1165225"/>
          <a:ext cx="10515600" cy="55456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4679">
                  <a:extLst>
                    <a:ext uri="{9D8B030D-6E8A-4147-A177-3AD203B41FA5}">
                      <a16:colId xmlns:a16="http://schemas.microsoft.com/office/drawing/2014/main" val="590365079"/>
                    </a:ext>
                  </a:extLst>
                </a:gridCol>
                <a:gridCol w="4520921">
                  <a:extLst>
                    <a:ext uri="{9D8B030D-6E8A-4147-A177-3AD203B41FA5}">
                      <a16:colId xmlns:a16="http://schemas.microsoft.com/office/drawing/2014/main" val="2657002308"/>
                    </a:ext>
                  </a:extLst>
                </a:gridCol>
              </a:tblGrid>
              <a:tr h="600802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385149"/>
                  </a:ext>
                </a:extLst>
              </a:tr>
              <a:tr h="600802">
                <a:tc>
                  <a:txBody>
                    <a:bodyPr/>
                    <a:lstStyle/>
                    <a:p>
                      <a:pPr marL="90805" marR="1205865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2000" i="1" spc="130" dirty="0">
                          <a:solidFill>
                            <a:srgbClr val="C00000"/>
                          </a:solidFill>
                        </a:rPr>
                        <a:t>Функционирование</a:t>
                      </a:r>
                      <a:r>
                        <a:rPr sz="20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95" dirty="0">
                          <a:solidFill>
                            <a:srgbClr val="C00000"/>
                          </a:solidFill>
                        </a:rPr>
                        <a:t>Совета </a:t>
                      </a:r>
                      <a:r>
                        <a:rPr sz="2000" i="1" spc="-3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2000" i="1" spc="110" dirty="0">
                          <a:solidFill>
                            <a:srgbClr val="C00000"/>
                          </a:solidFill>
                        </a:rPr>
                        <a:t>обучающихся</a:t>
                      </a:r>
                      <a:endParaRPr sz="2000" i="1" dirty="0">
                        <a:solidFill>
                          <a:srgbClr val="C0000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создании Совета обучающихся, положение,</a:t>
                      </a:r>
                      <a:r>
                        <a:rPr lang="ru-RU" baseline="0" dirty="0" smtClean="0"/>
                        <a:t> план работы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440251"/>
                  </a:ext>
                </a:extLst>
              </a:tr>
              <a:tr h="609032">
                <a:tc>
                  <a:txBody>
                    <a:bodyPr/>
                    <a:lstStyle/>
                    <a:p>
                      <a:pPr marL="90805">
                        <a:lnSpc>
                          <a:spcPts val="1370"/>
                        </a:lnSpc>
                        <a:spcBef>
                          <a:spcPts val="160"/>
                        </a:spcBef>
                      </a:pPr>
                      <a:r>
                        <a:rPr sz="2000" spc="120" dirty="0"/>
                        <a:t>Наличие</a:t>
                      </a:r>
                      <a:r>
                        <a:rPr sz="2000" spc="-45" dirty="0"/>
                        <a:t> </a:t>
                      </a:r>
                      <a:r>
                        <a:rPr sz="2000" spc="120" dirty="0"/>
                        <a:t>первичного</a:t>
                      </a:r>
                      <a:r>
                        <a:rPr sz="2000" spc="-65" dirty="0"/>
                        <a:t> </a:t>
                      </a:r>
                      <a:r>
                        <a:rPr sz="2000" spc="110" dirty="0"/>
                        <a:t>отделения</a:t>
                      </a:r>
                      <a:r>
                        <a:rPr sz="2000" spc="-45" dirty="0"/>
                        <a:t> </a:t>
                      </a:r>
                      <a:r>
                        <a:rPr sz="2000" spc="170" dirty="0"/>
                        <a:t>РДДМ</a:t>
                      </a:r>
                      <a:endParaRPr sz="2000" dirty="0"/>
                    </a:p>
                    <a:p>
                      <a:pPr marL="90805">
                        <a:lnSpc>
                          <a:spcPts val="1370"/>
                        </a:lnSpc>
                      </a:pPr>
                      <a:r>
                        <a:rPr sz="2000" spc="105" dirty="0"/>
                        <a:t>«Движение</a:t>
                      </a:r>
                      <a:r>
                        <a:rPr sz="2000" spc="-70" dirty="0"/>
                        <a:t> </a:t>
                      </a:r>
                      <a:r>
                        <a:rPr sz="2000" spc="90" dirty="0"/>
                        <a:t>первых»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Протокол инициативной группы, план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796921"/>
                  </a:ext>
                </a:extLst>
              </a:tr>
              <a:tr h="600802">
                <a:tc>
                  <a:txBody>
                    <a:bodyPr/>
                    <a:lstStyle/>
                    <a:p>
                      <a:pPr marL="90805" marR="470534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2000" spc="120" dirty="0"/>
                        <a:t>Наличие</a:t>
                      </a:r>
                      <a:r>
                        <a:rPr sz="2000" spc="-45" dirty="0"/>
                        <a:t> </a:t>
                      </a:r>
                      <a:r>
                        <a:rPr sz="2000" spc="110" dirty="0"/>
                        <a:t>центра</a:t>
                      </a:r>
                      <a:r>
                        <a:rPr sz="2000" spc="-75" dirty="0"/>
                        <a:t> </a:t>
                      </a:r>
                      <a:r>
                        <a:rPr sz="2000" spc="100" dirty="0"/>
                        <a:t>детских</a:t>
                      </a:r>
                      <a:r>
                        <a:rPr sz="2000" spc="-55" dirty="0"/>
                        <a:t> </a:t>
                      </a:r>
                      <a:r>
                        <a:rPr sz="2000" spc="100" dirty="0"/>
                        <a:t>инициатив, </a:t>
                      </a:r>
                      <a:r>
                        <a:rPr sz="2000" spc="-360" dirty="0"/>
                        <a:t> </a:t>
                      </a:r>
                      <a:r>
                        <a:rPr sz="2000" spc="105" dirty="0"/>
                        <a:t>пространства </a:t>
                      </a:r>
                      <a:r>
                        <a:rPr sz="2000" spc="110" dirty="0"/>
                        <a:t>ученического </a:t>
                      </a:r>
                      <a:r>
                        <a:rPr sz="2000" spc="114" dirty="0"/>
                        <a:t> </a:t>
                      </a:r>
                      <a:r>
                        <a:rPr sz="2000" spc="120" dirty="0"/>
                        <a:t>самоуправления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создании ЦДИ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561763"/>
                  </a:ext>
                </a:extLst>
              </a:tr>
              <a:tr h="600802">
                <a:tc>
                  <a:txBody>
                    <a:bodyPr/>
                    <a:lstStyle/>
                    <a:p>
                      <a:pPr marL="90805" marR="223520">
                        <a:lnSpc>
                          <a:spcPts val="1300"/>
                        </a:lnSpc>
                        <a:spcBef>
                          <a:spcPts val="320"/>
                        </a:spcBef>
                      </a:pPr>
                      <a:r>
                        <a:rPr sz="2000" spc="100" dirty="0"/>
                        <a:t>Участие</a:t>
                      </a:r>
                      <a:r>
                        <a:rPr sz="2000" spc="-50" dirty="0"/>
                        <a:t> </a:t>
                      </a:r>
                      <a:r>
                        <a:rPr sz="2000" spc="105" dirty="0"/>
                        <a:t>в</a:t>
                      </a:r>
                      <a:r>
                        <a:rPr sz="2000" spc="-40" dirty="0"/>
                        <a:t> </a:t>
                      </a:r>
                      <a:r>
                        <a:rPr sz="2000" spc="120" dirty="0"/>
                        <a:t>реализации</a:t>
                      </a:r>
                      <a:r>
                        <a:rPr sz="2000" spc="-20" dirty="0"/>
                        <a:t> </a:t>
                      </a:r>
                      <a:r>
                        <a:rPr sz="2000" spc="105" dirty="0"/>
                        <a:t>проекта</a:t>
                      </a:r>
                      <a:r>
                        <a:rPr sz="2000" spc="-60" dirty="0"/>
                        <a:t> </a:t>
                      </a:r>
                      <a:r>
                        <a:rPr sz="2000" spc="75" dirty="0"/>
                        <a:t>«Орлята </a:t>
                      </a:r>
                      <a:r>
                        <a:rPr sz="2000" spc="-360" dirty="0"/>
                        <a:t> </a:t>
                      </a:r>
                      <a:r>
                        <a:rPr sz="2000" spc="110" dirty="0"/>
                        <a:t>России» </a:t>
                      </a:r>
                      <a:r>
                        <a:rPr sz="2000" spc="100" dirty="0"/>
                        <a:t>(при </a:t>
                      </a:r>
                      <a:r>
                        <a:rPr sz="2000" spc="120" dirty="0"/>
                        <a:t>реализации </a:t>
                      </a:r>
                      <a:r>
                        <a:rPr sz="2000" spc="100" dirty="0"/>
                        <a:t>начального </a:t>
                      </a:r>
                      <a:r>
                        <a:rPr sz="2000" spc="105" dirty="0"/>
                        <a:t> </a:t>
                      </a:r>
                      <a:r>
                        <a:rPr sz="2000" spc="125" dirty="0"/>
                        <a:t>общего</a:t>
                      </a:r>
                      <a:r>
                        <a:rPr sz="2000" spc="-50" dirty="0"/>
                        <a:t> </a:t>
                      </a:r>
                      <a:r>
                        <a:rPr sz="2000" spc="100" dirty="0"/>
                        <a:t>образования)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внеурочной деятельности «Орлята России»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5059"/>
                  </a:ext>
                </a:extLst>
              </a:tr>
              <a:tr h="869311">
                <a:tc>
                  <a:txBody>
                    <a:bodyPr/>
                    <a:lstStyle/>
                    <a:p>
                      <a:pPr marL="90805" marR="39243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2000" spc="120" dirty="0"/>
                        <a:t>Наличие</a:t>
                      </a:r>
                      <a:r>
                        <a:rPr sz="2000" spc="-35" dirty="0"/>
                        <a:t> </a:t>
                      </a:r>
                      <a:r>
                        <a:rPr sz="2000" spc="100" dirty="0"/>
                        <a:t>представительств</a:t>
                      </a:r>
                      <a:r>
                        <a:rPr sz="2000" spc="-45" dirty="0"/>
                        <a:t> </a:t>
                      </a:r>
                      <a:r>
                        <a:rPr sz="2000" spc="100" dirty="0"/>
                        <a:t>детских</a:t>
                      </a:r>
                      <a:r>
                        <a:rPr sz="2000" spc="-45" dirty="0"/>
                        <a:t> </a:t>
                      </a:r>
                      <a:r>
                        <a:rPr sz="2000" spc="155" dirty="0"/>
                        <a:t>и </a:t>
                      </a:r>
                      <a:r>
                        <a:rPr sz="2000" spc="-360" dirty="0"/>
                        <a:t> </a:t>
                      </a:r>
                      <a:r>
                        <a:rPr sz="2000" spc="120" dirty="0"/>
                        <a:t>молодежных </a:t>
                      </a:r>
                      <a:r>
                        <a:rPr sz="2000" spc="114" dirty="0"/>
                        <a:t>общественных </a:t>
                      </a:r>
                      <a:r>
                        <a:rPr sz="2000" spc="120" dirty="0"/>
                        <a:t> </a:t>
                      </a:r>
                      <a:r>
                        <a:rPr sz="2000" spc="130" dirty="0"/>
                        <a:t>объединений</a:t>
                      </a:r>
                      <a:r>
                        <a:rPr sz="2000" spc="-55" dirty="0"/>
                        <a:t> </a:t>
                      </a:r>
                      <a:r>
                        <a:rPr sz="2000" spc="60" dirty="0"/>
                        <a:t>(«Юнармия»,</a:t>
                      </a:r>
                      <a:r>
                        <a:rPr sz="2000" spc="-60" dirty="0"/>
                        <a:t> </a:t>
                      </a:r>
                      <a:r>
                        <a:rPr sz="2000" spc="95" dirty="0"/>
                        <a:t>«Большая </a:t>
                      </a:r>
                      <a:r>
                        <a:rPr sz="2000" spc="-360" dirty="0"/>
                        <a:t> </a:t>
                      </a:r>
                      <a:r>
                        <a:rPr sz="2000" spc="110" dirty="0"/>
                        <a:t>перемена»</a:t>
                      </a:r>
                      <a:r>
                        <a:rPr sz="2000" spc="-85" dirty="0"/>
                        <a:t> </a:t>
                      </a:r>
                      <a:r>
                        <a:rPr sz="2000" spc="155" dirty="0"/>
                        <a:t>и</a:t>
                      </a:r>
                      <a:r>
                        <a:rPr sz="2000" spc="-45" dirty="0"/>
                        <a:t> </a:t>
                      </a:r>
                      <a:r>
                        <a:rPr sz="2000" spc="30" dirty="0"/>
                        <a:t>др.)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597943"/>
                  </a:ext>
                </a:extLst>
              </a:tr>
              <a:tr h="862727">
                <a:tc>
                  <a:txBody>
                    <a:bodyPr/>
                    <a:lstStyle/>
                    <a:p>
                      <a:pPr marL="90805" marR="271780">
                        <a:lnSpc>
                          <a:spcPct val="90000"/>
                        </a:lnSpc>
                        <a:spcBef>
                          <a:spcPts val="305"/>
                        </a:spcBef>
                      </a:pPr>
                      <a:r>
                        <a:rPr sz="2000" spc="100" dirty="0"/>
                        <a:t>Участие</a:t>
                      </a:r>
                      <a:r>
                        <a:rPr sz="2000" spc="-65" dirty="0"/>
                        <a:t> </a:t>
                      </a:r>
                      <a:r>
                        <a:rPr sz="2000" spc="110" dirty="0"/>
                        <a:t>обучающихся</a:t>
                      </a:r>
                      <a:r>
                        <a:rPr sz="2000" spc="-30" dirty="0"/>
                        <a:t> </a:t>
                      </a:r>
                      <a:r>
                        <a:rPr sz="2000" spc="105" dirty="0"/>
                        <a:t>в</a:t>
                      </a:r>
                      <a:r>
                        <a:rPr sz="2000" spc="-65" dirty="0"/>
                        <a:t> </a:t>
                      </a:r>
                      <a:r>
                        <a:rPr sz="2000" spc="120" dirty="0"/>
                        <a:t>волонтёрском </a:t>
                      </a:r>
                      <a:r>
                        <a:rPr sz="2000" spc="-360" dirty="0"/>
                        <a:t> </a:t>
                      </a:r>
                      <a:r>
                        <a:rPr sz="2000" spc="135" dirty="0"/>
                        <a:t>движении</a:t>
                      </a:r>
                      <a:r>
                        <a:rPr sz="2000" spc="-35" dirty="0"/>
                        <a:t> </a:t>
                      </a:r>
                      <a:r>
                        <a:rPr sz="2000" spc="100" dirty="0"/>
                        <a:t>(при</a:t>
                      </a:r>
                      <a:r>
                        <a:rPr sz="2000" spc="-70" dirty="0"/>
                        <a:t> </a:t>
                      </a:r>
                      <a:r>
                        <a:rPr sz="2000" spc="120" dirty="0"/>
                        <a:t>реализации</a:t>
                      </a:r>
                      <a:r>
                        <a:rPr sz="2000" spc="-30" dirty="0"/>
                        <a:t> </a:t>
                      </a:r>
                      <a:r>
                        <a:rPr sz="2000" spc="114" dirty="0"/>
                        <a:t>основного </a:t>
                      </a:r>
                      <a:r>
                        <a:rPr sz="2000" spc="-360" dirty="0"/>
                        <a:t> </a:t>
                      </a:r>
                      <a:r>
                        <a:rPr sz="2000" spc="125" dirty="0"/>
                        <a:t>общего </a:t>
                      </a:r>
                      <a:r>
                        <a:rPr sz="2000" spc="155" dirty="0"/>
                        <a:t>и </a:t>
                      </a:r>
                      <a:r>
                        <a:rPr sz="2000" spc="55" dirty="0"/>
                        <a:t>(или) </a:t>
                      </a:r>
                      <a:r>
                        <a:rPr sz="2000" spc="125" dirty="0"/>
                        <a:t>среднего общего </a:t>
                      </a:r>
                      <a:r>
                        <a:rPr sz="2000" spc="130" dirty="0"/>
                        <a:t> </a:t>
                      </a:r>
                      <a:r>
                        <a:rPr sz="2000" spc="100" dirty="0"/>
                        <a:t>образования)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Программа внеурочной деятельности или ДОП по </a:t>
                      </a:r>
                      <a:r>
                        <a:rPr lang="ru-RU" dirty="0" err="1" smtClean="0"/>
                        <a:t>волонтерству</a:t>
                      </a:r>
                      <a:r>
                        <a:rPr lang="ru-RU" dirty="0" smtClean="0"/>
                        <a:t>, план работы, аналитическая справка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24855"/>
                  </a:ext>
                </a:extLst>
              </a:tr>
              <a:tr h="601831">
                <a:tc>
                  <a:txBody>
                    <a:bodyPr/>
                    <a:lstStyle/>
                    <a:p>
                      <a:pPr marL="90805" marR="1168400">
                        <a:lnSpc>
                          <a:spcPts val="1300"/>
                        </a:lnSpc>
                        <a:spcBef>
                          <a:spcPts val="325"/>
                        </a:spcBef>
                      </a:pPr>
                      <a:r>
                        <a:rPr sz="2000" spc="120" dirty="0"/>
                        <a:t>Наличие</a:t>
                      </a:r>
                      <a:r>
                        <a:rPr sz="2000" spc="-40" dirty="0"/>
                        <a:t> </a:t>
                      </a:r>
                      <a:r>
                        <a:rPr sz="2000" spc="114" dirty="0"/>
                        <a:t>школьных</a:t>
                      </a:r>
                      <a:r>
                        <a:rPr sz="2000" spc="-70" dirty="0"/>
                        <a:t> </a:t>
                      </a:r>
                      <a:r>
                        <a:rPr sz="2000" spc="105" dirty="0"/>
                        <a:t>военно- </a:t>
                      </a:r>
                      <a:r>
                        <a:rPr sz="2000" spc="-360" dirty="0"/>
                        <a:t> </a:t>
                      </a:r>
                      <a:r>
                        <a:rPr sz="2000" spc="105" dirty="0"/>
                        <a:t>патриотических</a:t>
                      </a:r>
                      <a:r>
                        <a:rPr sz="2000" spc="-40" dirty="0"/>
                        <a:t> </a:t>
                      </a:r>
                      <a:r>
                        <a:rPr sz="2000" spc="110" dirty="0"/>
                        <a:t>клубов</a:t>
                      </a:r>
                      <a:endParaRPr sz="20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создании клуба, положение, план работы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798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1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67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Магистральное направление «Профориентация»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79815"/>
              </p:ext>
            </p:extLst>
          </p:nvPr>
        </p:nvGraphicFramePr>
        <p:xfrm>
          <a:off x="838200" y="1095272"/>
          <a:ext cx="10868130" cy="657421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587532">
                  <a:extLst>
                    <a:ext uri="{9D8B030D-6E8A-4147-A177-3AD203B41FA5}">
                      <a16:colId xmlns:a16="http://schemas.microsoft.com/office/drawing/2014/main" val="487386218"/>
                    </a:ext>
                  </a:extLst>
                </a:gridCol>
                <a:gridCol w="4280598">
                  <a:extLst>
                    <a:ext uri="{9D8B030D-6E8A-4147-A177-3AD203B41FA5}">
                      <a16:colId xmlns:a16="http://schemas.microsoft.com/office/drawing/2014/main" val="45035106"/>
                    </a:ext>
                  </a:extLst>
                </a:gridCol>
              </a:tblGrid>
              <a:tr h="455842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624121"/>
                  </a:ext>
                </a:extLst>
              </a:tr>
              <a:tr h="1145606">
                <a:tc>
                  <a:txBody>
                    <a:bodyPr/>
                    <a:lstStyle/>
                    <a:p>
                      <a:pPr marL="90805" marR="94488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Реа</a:t>
                      </a:r>
                      <a:r>
                        <a:rPr sz="1600" i="1" spc="-5" dirty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иза</a:t>
                      </a:r>
                      <a:r>
                        <a:rPr sz="1600" i="1" spc="5" dirty="0">
                          <a:solidFill>
                            <a:srgbClr val="C00000"/>
                          </a:solidFill>
                        </a:rPr>
                        <a:t>ц</a:t>
                      </a:r>
                      <a:r>
                        <a:rPr sz="1600" i="1" spc="-15" dirty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я</a:t>
                      </a:r>
                      <a:r>
                        <a:rPr sz="1600" i="1" spc="-9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у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т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sz="1600" i="1" spc="-5" dirty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рж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енн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го</a:t>
                      </a:r>
                      <a:r>
                        <a:rPr sz="1600" i="1" spc="-7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кал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е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sz="1600" i="1" spc="-5" dirty="0">
                          <a:solidFill>
                            <a:srgbClr val="C00000"/>
                          </a:solidFill>
                        </a:rPr>
                        <a:t>д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а</a:t>
                      </a:r>
                      <a:r>
                        <a:rPr sz="1600" i="1" spc="5" dirty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sz="1600" i="1" spc="-15" dirty="0">
                          <a:solidFill>
                            <a:srgbClr val="C00000"/>
                          </a:solidFill>
                        </a:rPr>
                        <a:t>н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о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го</a:t>
                      </a:r>
                      <a:r>
                        <a:rPr sz="1600" i="1" spc="-7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п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л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ана  </a:t>
                      </a:r>
                      <a:r>
                        <a:rPr sz="1600" i="1" spc="105" dirty="0">
                          <a:solidFill>
                            <a:srgbClr val="C00000"/>
                          </a:solidFill>
                        </a:rPr>
                        <a:t>профориентационной</a:t>
                      </a:r>
                      <a:r>
                        <a:rPr sz="1600" i="1" spc="-7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90" dirty="0">
                          <a:solidFill>
                            <a:srgbClr val="C00000"/>
                          </a:solidFill>
                        </a:rPr>
                        <a:t>деятельности</a:t>
                      </a:r>
                      <a:r>
                        <a:rPr sz="1600" i="1" spc="-8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95" dirty="0">
                          <a:solidFill>
                            <a:srgbClr val="C00000"/>
                          </a:solidFill>
                        </a:rPr>
                        <a:t>в</a:t>
                      </a:r>
                      <a:r>
                        <a:rPr sz="1600" i="1" spc="-3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114" dirty="0">
                          <a:solidFill>
                            <a:srgbClr val="C00000"/>
                          </a:solidFill>
                        </a:rPr>
                        <a:t>школе</a:t>
                      </a:r>
                      <a:endParaRPr sz="1600" i="1" dirty="0">
                        <a:solidFill>
                          <a:srgbClr val="C00000"/>
                        </a:solidFill>
                      </a:endParaRPr>
                    </a:p>
                    <a:p>
                      <a:pPr marL="90805" marR="546100">
                        <a:lnSpc>
                          <a:spcPts val="1130"/>
                        </a:lnSpc>
                        <a:spcBef>
                          <a:spcPts val="5"/>
                        </a:spcBef>
                      </a:pPr>
                      <a:r>
                        <a:rPr sz="1600" i="1" spc="25" dirty="0">
                          <a:solidFill>
                            <a:srgbClr val="C00000"/>
                          </a:solidFill>
                        </a:rPr>
                        <a:t>(в </a:t>
                      </a:r>
                      <a:r>
                        <a:rPr sz="1600" i="1" spc="90" dirty="0">
                          <a:solidFill>
                            <a:srgbClr val="C00000"/>
                          </a:solidFill>
                        </a:rPr>
                        <a:t>соответствии </a:t>
                      </a:r>
                      <a:r>
                        <a:rPr sz="1600" i="1" spc="114" dirty="0">
                          <a:solidFill>
                            <a:srgbClr val="C00000"/>
                          </a:solidFill>
                        </a:rPr>
                        <a:t>с </a:t>
                      </a:r>
                      <a:r>
                        <a:rPr sz="1600" i="1" spc="110" dirty="0">
                          <a:solidFill>
                            <a:srgbClr val="C00000"/>
                          </a:solidFill>
                        </a:rPr>
                        <a:t>календарным планом </a:t>
                      </a:r>
                      <a:r>
                        <a:rPr sz="1600" i="1" spc="114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105" dirty="0">
                          <a:solidFill>
                            <a:srgbClr val="C00000"/>
                          </a:solidFill>
                        </a:rPr>
                        <a:t>профориентационной</a:t>
                      </a:r>
                      <a:r>
                        <a:rPr sz="16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75" dirty="0">
                          <a:solidFill>
                            <a:srgbClr val="C00000"/>
                          </a:solidFill>
                        </a:rPr>
                        <a:t>деятельности,</a:t>
                      </a:r>
                      <a:r>
                        <a:rPr sz="1600" i="1" spc="-5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100" dirty="0">
                          <a:solidFill>
                            <a:srgbClr val="C00000"/>
                          </a:solidFill>
                        </a:rPr>
                        <a:t>разработанном</a:t>
                      </a:r>
                      <a:r>
                        <a:rPr sz="1600" i="1" spc="-6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spc="95" dirty="0">
                          <a:solidFill>
                            <a:srgbClr val="C00000"/>
                          </a:solidFill>
                        </a:rPr>
                        <a:t>в</a:t>
                      </a:r>
                      <a:endParaRPr sz="1600" i="1" dirty="0">
                        <a:solidFill>
                          <a:srgbClr val="C00000"/>
                        </a:solidFill>
                      </a:endParaRPr>
                    </a:p>
                    <a:p>
                      <a:pPr marL="90805">
                        <a:lnSpc>
                          <a:spcPts val="1120"/>
                        </a:lnSpc>
                      </a:pPr>
                      <a:r>
                        <a:rPr sz="1600" i="1" spc="-5" dirty="0">
                          <a:solidFill>
                            <a:srgbClr val="C00000"/>
                          </a:solidFill>
                        </a:rPr>
                        <a:t>субъе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кте</a:t>
                      </a:r>
                      <a:r>
                        <a:rPr sz="1600" i="1" spc="-5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Р</a:t>
                      </a:r>
                      <a:r>
                        <a:rPr sz="1600" i="1" spc="-10" dirty="0">
                          <a:solidFill>
                            <a:srgbClr val="C00000"/>
                          </a:solidFill>
                        </a:rPr>
                        <a:t>Ф</a:t>
                      </a:r>
                      <a:r>
                        <a:rPr sz="1600" i="1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sz="1600" i="1" dirty="0">
                        <a:solidFill>
                          <a:srgbClr val="C00000"/>
                        </a:solidFill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Календарный</a:t>
                      </a:r>
                      <a:r>
                        <a:rPr lang="ru-RU" baseline="0" dirty="0" smtClean="0"/>
                        <a:t> план по профориентации, аналитическая справка, приказ о проведении мероприятия в соответствии с планом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097677"/>
                  </a:ext>
                </a:extLst>
              </a:tr>
              <a:tr h="616865">
                <a:tc>
                  <a:txBody>
                    <a:bodyPr/>
                    <a:lstStyle/>
                    <a:p>
                      <a:pPr marL="90805" marR="365760">
                        <a:lnSpc>
                          <a:spcPts val="1130"/>
                        </a:lnSpc>
                        <a:spcBef>
                          <a:spcPts val="335"/>
                        </a:spcBef>
                      </a:pPr>
                      <a:r>
                        <a:rPr sz="1600" spc="114" dirty="0"/>
                        <a:t>Определение</a:t>
                      </a:r>
                      <a:r>
                        <a:rPr sz="1600" spc="-55" dirty="0"/>
                        <a:t> </a:t>
                      </a:r>
                      <a:r>
                        <a:rPr sz="1600" spc="90" dirty="0"/>
                        <a:t>заместителя</a:t>
                      </a:r>
                      <a:r>
                        <a:rPr sz="1600" spc="-60" dirty="0"/>
                        <a:t> </a:t>
                      </a:r>
                      <a:r>
                        <a:rPr sz="1600" spc="85" dirty="0"/>
                        <a:t>директора,</a:t>
                      </a:r>
                      <a:r>
                        <a:rPr sz="1600" spc="-60" dirty="0"/>
                        <a:t> </a:t>
                      </a:r>
                      <a:r>
                        <a:rPr sz="1600" spc="85" dirty="0"/>
                        <a:t>ответственного</a:t>
                      </a:r>
                      <a:r>
                        <a:rPr sz="1600" spc="-45" dirty="0"/>
                        <a:t> </a:t>
                      </a:r>
                      <a:r>
                        <a:rPr sz="1600" spc="80" dirty="0"/>
                        <a:t>за </a:t>
                      </a:r>
                      <a:r>
                        <a:rPr sz="1600" spc="-315" dirty="0"/>
                        <a:t> </a:t>
                      </a:r>
                      <a:r>
                        <a:rPr sz="1600" spc="110" dirty="0"/>
                        <a:t>реализацию</a:t>
                      </a:r>
                      <a:r>
                        <a:rPr sz="1600" spc="-75" dirty="0"/>
                        <a:t> </a:t>
                      </a:r>
                      <a:r>
                        <a:rPr sz="1600" spc="105" dirty="0"/>
                        <a:t>профориентационной</a:t>
                      </a:r>
                      <a:r>
                        <a:rPr sz="1600" spc="-75" dirty="0"/>
                        <a:t> </a:t>
                      </a:r>
                      <a:r>
                        <a:rPr sz="1600" spc="90" dirty="0"/>
                        <a:t>деятельности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254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назначении ответственного за реализацию </a:t>
                      </a:r>
                      <a:r>
                        <a:rPr lang="ru-RU" dirty="0" err="1" smtClean="0"/>
                        <a:t>профминимума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287515"/>
                  </a:ext>
                </a:extLst>
              </a:tr>
              <a:tr h="673655">
                <a:tc>
                  <a:txBody>
                    <a:bodyPr/>
                    <a:lstStyle/>
                    <a:p>
                      <a:pPr marL="90805" marR="937260">
                        <a:lnSpc>
                          <a:spcPct val="89800"/>
                        </a:lnSpc>
                        <a:spcBef>
                          <a:spcPts val="320"/>
                        </a:spcBef>
                      </a:pPr>
                      <a:r>
                        <a:rPr sz="1600" spc="110" dirty="0"/>
                        <a:t>Наличие соглашений </a:t>
                      </a:r>
                      <a:r>
                        <a:rPr sz="1600" spc="114" dirty="0"/>
                        <a:t>с региональными </a:t>
                      </a:r>
                      <a:r>
                        <a:rPr sz="1600" spc="120" dirty="0"/>
                        <a:t> </a:t>
                      </a:r>
                      <a:r>
                        <a:rPr sz="1600" dirty="0"/>
                        <a:t>пре</a:t>
                      </a:r>
                      <a:r>
                        <a:rPr sz="1600" spc="-10" dirty="0"/>
                        <a:t>д</a:t>
                      </a:r>
                      <a:r>
                        <a:rPr sz="1600" dirty="0"/>
                        <a:t>прия</a:t>
                      </a:r>
                      <a:r>
                        <a:rPr sz="1600" spc="-20" dirty="0"/>
                        <a:t>т</a:t>
                      </a:r>
                      <a:r>
                        <a:rPr sz="1600" dirty="0"/>
                        <a:t>и</a:t>
                      </a:r>
                      <a:r>
                        <a:rPr sz="1600" spc="-15" dirty="0"/>
                        <a:t>я</a:t>
                      </a:r>
                      <a:r>
                        <a:rPr sz="1600" dirty="0"/>
                        <a:t>м</a:t>
                      </a:r>
                      <a:r>
                        <a:rPr sz="1600" spc="-20" dirty="0"/>
                        <a:t>и</a:t>
                      </a:r>
                      <a:r>
                        <a:rPr sz="1600" dirty="0"/>
                        <a:t>/</a:t>
                      </a:r>
                      <a:r>
                        <a:rPr sz="1600" spc="-5" dirty="0"/>
                        <a:t>о</a:t>
                      </a:r>
                      <a:r>
                        <a:rPr sz="1600" dirty="0"/>
                        <a:t>рг</a:t>
                      </a:r>
                      <a:r>
                        <a:rPr sz="1600" spc="-10" dirty="0"/>
                        <a:t>а</a:t>
                      </a:r>
                      <a:r>
                        <a:rPr sz="1600" spc="-15" dirty="0"/>
                        <a:t>н</a:t>
                      </a:r>
                      <a:r>
                        <a:rPr sz="1600" dirty="0"/>
                        <a:t>из</a:t>
                      </a:r>
                      <a:r>
                        <a:rPr sz="1600" spc="-10" dirty="0"/>
                        <a:t>ац</a:t>
                      </a:r>
                      <a:r>
                        <a:rPr sz="1600" spc="-15" dirty="0"/>
                        <a:t>и</a:t>
                      </a:r>
                      <a:r>
                        <a:rPr sz="1600" dirty="0"/>
                        <a:t>я</a:t>
                      </a:r>
                      <a:r>
                        <a:rPr sz="1600" spc="-15" dirty="0"/>
                        <a:t>м</a:t>
                      </a:r>
                      <a:r>
                        <a:rPr sz="1600" dirty="0"/>
                        <a:t>и,</a:t>
                      </a:r>
                      <a:r>
                        <a:rPr sz="1600" spc="-90" dirty="0"/>
                        <a:t> 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казывающи</a:t>
                      </a:r>
                      <a:r>
                        <a:rPr sz="1600" spc="-15" dirty="0"/>
                        <a:t>м</a:t>
                      </a:r>
                      <a:r>
                        <a:rPr sz="1600" dirty="0"/>
                        <a:t>и  с</a:t>
                      </a:r>
                      <a:r>
                        <a:rPr sz="1600" spc="-10" dirty="0"/>
                        <a:t>од</a:t>
                      </a:r>
                      <a:r>
                        <a:rPr sz="1600" dirty="0"/>
                        <a:t>е</a:t>
                      </a:r>
                      <a:r>
                        <a:rPr sz="1600" spc="-5" dirty="0"/>
                        <a:t>й</a:t>
                      </a:r>
                      <a:r>
                        <a:rPr sz="1600" dirty="0"/>
                        <a:t>с</a:t>
                      </a:r>
                      <a:r>
                        <a:rPr sz="1600" spc="-10" dirty="0"/>
                        <a:t>т</a:t>
                      </a:r>
                      <a:r>
                        <a:rPr sz="1600" dirty="0"/>
                        <a:t>вие</a:t>
                      </a:r>
                      <a:r>
                        <a:rPr sz="1600" spc="-50" dirty="0"/>
                        <a:t> </a:t>
                      </a:r>
                      <a:r>
                        <a:rPr sz="1600" dirty="0"/>
                        <a:t>в</a:t>
                      </a:r>
                      <a:r>
                        <a:rPr sz="1600" spc="-45" dirty="0"/>
                        <a:t> </a:t>
                      </a:r>
                      <a:r>
                        <a:rPr sz="1600" dirty="0"/>
                        <a:t>реа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иза</a:t>
                      </a:r>
                      <a:r>
                        <a:rPr sz="1600" spc="5" dirty="0"/>
                        <a:t>ц</a:t>
                      </a:r>
                      <a:r>
                        <a:rPr sz="1600" spc="-15" dirty="0"/>
                        <a:t>и</a:t>
                      </a:r>
                      <a:r>
                        <a:rPr sz="1600" dirty="0"/>
                        <a:t>и</a:t>
                      </a:r>
                      <a:r>
                        <a:rPr sz="1600" spc="-85" dirty="0"/>
                        <a:t> </a:t>
                      </a:r>
                      <a:r>
                        <a:rPr sz="1600" dirty="0"/>
                        <a:t>пр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фориен</a:t>
                      </a:r>
                      <a:r>
                        <a:rPr sz="1600" spc="-10" dirty="0"/>
                        <a:t>т</a:t>
                      </a:r>
                      <a:r>
                        <a:rPr sz="1600" dirty="0"/>
                        <a:t>а</a:t>
                      </a:r>
                      <a:r>
                        <a:rPr sz="1600" spc="-10" dirty="0"/>
                        <a:t>ц</a:t>
                      </a:r>
                      <a:r>
                        <a:rPr sz="1600" spc="-15" dirty="0"/>
                        <a:t>и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н</a:t>
                      </a:r>
                      <a:r>
                        <a:rPr sz="1600" spc="-15" dirty="0"/>
                        <a:t>н</a:t>
                      </a:r>
                      <a:r>
                        <a:rPr sz="1600" dirty="0"/>
                        <a:t>ых  </a:t>
                      </a:r>
                      <a:r>
                        <a:rPr sz="1600" spc="114" dirty="0"/>
                        <a:t>мероприятий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Соглашение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658500"/>
                  </a:ext>
                </a:extLst>
              </a:tr>
              <a:tr h="881235">
                <a:tc>
                  <a:txBody>
                    <a:bodyPr/>
                    <a:lstStyle/>
                    <a:p>
                      <a:pPr marL="90805" marR="495300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600" dirty="0"/>
                        <a:t>На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ичие</a:t>
                      </a:r>
                      <a:r>
                        <a:rPr sz="1600" spc="-80" dirty="0"/>
                        <a:t> </a:t>
                      </a:r>
                      <a:r>
                        <a:rPr sz="1600" dirty="0"/>
                        <a:t>пр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фи</a:t>
                      </a:r>
                      <a:r>
                        <a:rPr sz="1600" spc="-5" dirty="0"/>
                        <a:t>л</a:t>
                      </a:r>
                      <a:r>
                        <a:rPr sz="1600" dirty="0"/>
                        <a:t>ьных</a:t>
                      </a:r>
                      <a:r>
                        <a:rPr sz="1600" spc="-85" dirty="0"/>
                        <a:t> </a:t>
                      </a:r>
                      <a:r>
                        <a:rPr sz="1600" dirty="0"/>
                        <a:t>пре</a:t>
                      </a:r>
                      <a:r>
                        <a:rPr sz="1600" spc="-10" dirty="0"/>
                        <a:t>д</a:t>
                      </a:r>
                      <a:r>
                        <a:rPr sz="1600" dirty="0"/>
                        <a:t>пр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фе</a:t>
                      </a:r>
                      <a:r>
                        <a:rPr sz="1600" spc="-5" dirty="0"/>
                        <a:t>с</a:t>
                      </a:r>
                      <a:r>
                        <a:rPr sz="1600" dirty="0"/>
                        <a:t>с</a:t>
                      </a:r>
                      <a:r>
                        <a:rPr sz="1600" spc="-5" dirty="0"/>
                        <a:t>и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н</a:t>
                      </a:r>
                      <a:r>
                        <a:rPr sz="1600" spc="-10" dirty="0"/>
                        <a:t>ал</a:t>
                      </a:r>
                      <a:r>
                        <a:rPr sz="1600" dirty="0"/>
                        <a:t>ь</a:t>
                      </a:r>
                      <a:r>
                        <a:rPr sz="1600" spc="-15" dirty="0"/>
                        <a:t>н</a:t>
                      </a:r>
                      <a:r>
                        <a:rPr sz="1600" dirty="0"/>
                        <a:t>ых</a:t>
                      </a:r>
                      <a:r>
                        <a:rPr sz="1600" spc="-85" dirty="0"/>
                        <a:t> </a:t>
                      </a:r>
                      <a:r>
                        <a:rPr sz="1600" dirty="0"/>
                        <a:t>к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ас</a:t>
                      </a:r>
                      <a:r>
                        <a:rPr sz="1600" spc="-5" dirty="0"/>
                        <a:t>с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в  </a:t>
                      </a:r>
                      <a:r>
                        <a:rPr sz="1600" spc="90" dirty="0"/>
                        <a:t>(инженерные, </a:t>
                      </a:r>
                      <a:r>
                        <a:rPr sz="1600" spc="105" dirty="0"/>
                        <a:t>медицинские, </a:t>
                      </a:r>
                      <a:r>
                        <a:rPr sz="1600" spc="95" dirty="0"/>
                        <a:t>космические, </a:t>
                      </a:r>
                      <a:r>
                        <a:rPr sz="1600" spc="-50" dirty="0"/>
                        <a:t>IT, </a:t>
                      </a:r>
                      <a:r>
                        <a:rPr sz="1600" spc="-45" dirty="0"/>
                        <a:t> </a:t>
                      </a:r>
                      <a:r>
                        <a:rPr sz="1600" spc="90" dirty="0"/>
                        <a:t>педагогические,</a:t>
                      </a:r>
                      <a:r>
                        <a:rPr sz="1600" spc="-85" dirty="0"/>
                        <a:t> </a:t>
                      </a:r>
                      <a:r>
                        <a:rPr sz="1600" spc="110" dirty="0"/>
                        <a:t>предпринимательские</a:t>
                      </a:r>
                      <a:r>
                        <a:rPr sz="1600" spc="-80" dirty="0"/>
                        <a:t> </a:t>
                      </a:r>
                      <a:r>
                        <a:rPr sz="1600" spc="140" dirty="0"/>
                        <a:t>и</a:t>
                      </a:r>
                      <a:r>
                        <a:rPr sz="1600" spc="-55" dirty="0"/>
                        <a:t> </a:t>
                      </a:r>
                      <a:r>
                        <a:rPr sz="1600" spc="85" dirty="0"/>
                        <a:t>другие)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создании профильного предпрофессионального класса, учебный план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150804"/>
                  </a:ext>
                </a:extLst>
              </a:tr>
              <a:tr h="673655">
                <a:tc>
                  <a:txBody>
                    <a:bodyPr/>
                    <a:lstStyle/>
                    <a:p>
                      <a:pPr marL="90805" marR="222885" algn="just">
                        <a:lnSpc>
                          <a:spcPct val="90000"/>
                        </a:lnSpc>
                        <a:spcBef>
                          <a:spcPts val="320"/>
                        </a:spcBef>
                      </a:pPr>
                      <a:r>
                        <a:rPr sz="1600" dirty="0"/>
                        <a:t>На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ичие</a:t>
                      </a:r>
                      <a:r>
                        <a:rPr sz="1600" spc="-80" dirty="0"/>
                        <a:t> </a:t>
                      </a:r>
                      <a:r>
                        <a:rPr sz="1600" dirty="0"/>
                        <a:t>и</a:t>
                      </a:r>
                      <a:r>
                        <a:rPr sz="1600" spc="-45" dirty="0"/>
                        <a:t> </a:t>
                      </a:r>
                      <a:r>
                        <a:rPr sz="1600" dirty="0"/>
                        <a:t>исп</a:t>
                      </a:r>
                      <a:r>
                        <a:rPr sz="1600" spc="-10" dirty="0"/>
                        <a:t>ол</a:t>
                      </a:r>
                      <a:r>
                        <a:rPr sz="1600" dirty="0"/>
                        <a:t>ьз</a:t>
                      </a:r>
                      <a:r>
                        <a:rPr sz="1600" spc="-5" dirty="0"/>
                        <a:t>о</a:t>
                      </a:r>
                      <a:r>
                        <a:rPr sz="1600" dirty="0"/>
                        <a:t>ван</a:t>
                      </a:r>
                      <a:r>
                        <a:rPr sz="1600" spc="-15" dirty="0"/>
                        <a:t>и</a:t>
                      </a:r>
                      <a:r>
                        <a:rPr sz="1600" dirty="0"/>
                        <a:t>е</a:t>
                      </a:r>
                      <a:r>
                        <a:rPr sz="1600" spc="-80" dirty="0"/>
                        <a:t> </a:t>
                      </a:r>
                      <a:r>
                        <a:rPr sz="1600" spc="-10" dirty="0"/>
                        <a:t>до</a:t>
                      </a:r>
                      <a:r>
                        <a:rPr sz="1600" dirty="0"/>
                        <a:t>п</a:t>
                      </a:r>
                      <a:r>
                        <a:rPr sz="1600" spc="-10" dirty="0"/>
                        <a:t>ол</a:t>
                      </a:r>
                      <a:r>
                        <a:rPr sz="1600" dirty="0"/>
                        <a:t>ни</a:t>
                      </a:r>
                      <a:r>
                        <a:rPr sz="1600" spc="-5" dirty="0"/>
                        <a:t>т</a:t>
                      </a:r>
                      <a:r>
                        <a:rPr sz="1600" dirty="0"/>
                        <a:t>е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ьных</a:t>
                      </a:r>
                      <a:r>
                        <a:rPr sz="1600" spc="-75" dirty="0"/>
                        <a:t> </a:t>
                      </a:r>
                      <a:r>
                        <a:rPr sz="1600" dirty="0"/>
                        <a:t>ма</a:t>
                      </a:r>
                      <a:r>
                        <a:rPr sz="1600" spc="-10" dirty="0"/>
                        <a:t>т</a:t>
                      </a:r>
                      <a:r>
                        <a:rPr sz="1600" dirty="0"/>
                        <a:t>ери</a:t>
                      </a:r>
                      <a:r>
                        <a:rPr sz="1600" spc="-10" dirty="0"/>
                        <a:t>ало</a:t>
                      </a:r>
                      <a:r>
                        <a:rPr sz="1600" dirty="0"/>
                        <a:t>в</a:t>
                      </a:r>
                      <a:r>
                        <a:rPr sz="1600" spc="-65" dirty="0"/>
                        <a:t> </a:t>
                      </a:r>
                      <a:r>
                        <a:rPr sz="1600" dirty="0"/>
                        <a:t>по  пр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фориен</a:t>
                      </a:r>
                      <a:r>
                        <a:rPr sz="1600" spc="-10" dirty="0"/>
                        <a:t>та</a:t>
                      </a:r>
                      <a:r>
                        <a:rPr sz="1600" dirty="0"/>
                        <a:t>ц</a:t>
                      </a:r>
                      <a:r>
                        <a:rPr sz="1600" spc="-15" dirty="0"/>
                        <a:t>и</a:t>
                      </a:r>
                      <a:r>
                        <a:rPr sz="1600" dirty="0"/>
                        <a:t>и,</a:t>
                      </a:r>
                      <a:r>
                        <a:rPr sz="1600" spc="-90" dirty="0"/>
                        <a:t> </a:t>
                      </a:r>
                      <a:r>
                        <a:rPr sz="1600" dirty="0"/>
                        <a:t>в</a:t>
                      </a:r>
                      <a:r>
                        <a:rPr sz="1600" spc="-45" dirty="0"/>
                        <a:t> </a:t>
                      </a:r>
                      <a:r>
                        <a:rPr sz="1600" spc="-5" dirty="0"/>
                        <a:t>т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м</a:t>
                      </a:r>
                      <a:r>
                        <a:rPr sz="1600" spc="-45" dirty="0"/>
                        <a:t> </a:t>
                      </a:r>
                      <a:r>
                        <a:rPr sz="1600" spc="5" dirty="0"/>
                        <a:t>ч</a:t>
                      </a:r>
                      <a:r>
                        <a:rPr sz="1600" dirty="0"/>
                        <a:t>и</a:t>
                      </a:r>
                      <a:r>
                        <a:rPr sz="1600" spc="-5" dirty="0"/>
                        <a:t>с</a:t>
                      </a:r>
                      <a:r>
                        <a:rPr sz="1600" spc="-10" dirty="0"/>
                        <a:t>л</a:t>
                      </a:r>
                      <a:r>
                        <a:rPr sz="1600" dirty="0"/>
                        <a:t>е</a:t>
                      </a:r>
                      <a:r>
                        <a:rPr sz="1600" spc="-60" dirty="0"/>
                        <a:t> </a:t>
                      </a:r>
                      <a:r>
                        <a:rPr sz="1600" dirty="0"/>
                        <a:t>м</a:t>
                      </a:r>
                      <a:r>
                        <a:rPr sz="1600" spc="-10" dirty="0"/>
                        <a:t>ул</a:t>
                      </a:r>
                      <a:r>
                        <a:rPr sz="1600" dirty="0"/>
                        <a:t>ь</a:t>
                      </a:r>
                      <a:r>
                        <a:rPr sz="1600" spc="-5" dirty="0"/>
                        <a:t>т</a:t>
                      </a:r>
                      <a:r>
                        <a:rPr sz="1600" dirty="0"/>
                        <a:t>и</a:t>
                      </a:r>
                      <a:r>
                        <a:rPr sz="1600" spc="-5" dirty="0"/>
                        <a:t>м</a:t>
                      </a:r>
                      <a:r>
                        <a:rPr sz="1600" dirty="0"/>
                        <a:t>е</a:t>
                      </a:r>
                      <a:r>
                        <a:rPr sz="1600" spc="-10" dirty="0"/>
                        <a:t>д</a:t>
                      </a:r>
                      <a:r>
                        <a:rPr sz="1600" dirty="0"/>
                        <a:t>ийны</a:t>
                      </a:r>
                      <a:r>
                        <a:rPr sz="1600" spc="-10" dirty="0"/>
                        <a:t>х</a:t>
                      </a:r>
                      <a:r>
                        <a:rPr sz="1600" dirty="0"/>
                        <a:t>,</a:t>
                      </a:r>
                      <a:r>
                        <a:rPr sz="1600" spc="-90" dirty="0"/>
                        <a:t> </a:t>
                      </a:r>
                      <a:r>
                        <a:rPr sz="1600" dirty="0"/>
                        <a:t>в</a:t>
                      </a:r>
                      <a:r>
                        <a:rPr sz="1600" spc="-45" dirty="0"/>
                        <a:t> </a:t>
                      </a:r>
                      <a:r>
                        <a:rPr sz="1600" dirty="0"/>
                        <a:t>уче</a:t>
                      </a:r>
                      <a:r>
                        <a:rPr sz="1600" spc="-5" dirty="0"/>
                        <a:t>б</a:t>
                      </a:r>
                      <a:r>
                        <a:rPr sz="1600" dirty="0"/>
                        <a:t>ных  </a:t>
                      </a:r>
                      <a:r>
                        <a:rPr sz="1600" spc="100" dirty="0"/>
                        <a:t>предметах</a:t>
                      </a:r>
                      <a:r>
                        <a:rPr sz="1600" spc="-80" dirty="0"/>
                        <a:t> </a:t>
                      </a:r>
                      <a:r>
                        <a:rPr sz="1600" spc="100" dirty="0"/>
                        <a:t>общеобразовательного</a:t>
                      </a:r>
                      <a:r>
                        <a:rPr sz="1600" spc="-80" dirty="0"/>
                        <a:t> </a:t>
                      </a:r>
                      <a:r>
                        <a:rPr sz="1600" spc="105" dirty="0"/>
                        <a:t>цикла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КТП по предмету, аналитическая справка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211976"/>
                  </a:ext>
                </a:extLst>
              </a:tr>
              <a:tr h="61686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600" spc="125" dirty="0"/>
                        <a:t>Посещение</a:t>
                      </a:r>
                      <a:r>
                        <a:rPr sz="1600" spc="-60" dirty="0"/>
                        <a:t> </a:t>
                      </a:r>
                      <a:r>
                        <a:rPr sz="1600" spc="110" dirty="0"/>
                        <a:t>обучающимися</a:t>
                      </a:r>
                      <a:r>
                        <a:rPr sz="1600" spc="-90" dirty="0"/>
                        <a:t> </a:t>
                      </a:r>
                      <a:r>
                        <a:rPr sz="1600" spc="114" dirty="0"/>
                        <a:t>экскурсий</a:t>
                      </a:r>
                      <a:r>
                        <a:rPr sz="1600" spc="-90" dirty="0"/>
                        <a:t> </a:t>
                      </a:r>
                      <a:r>
                        <a:rPr sz="1600" spc="95" dirty="0"/>
                        <a:t>на</a:t>
                      </a:r>
                      <a:r>
                        <a:rPr sz="1600" spc="-65" dirty="0"/>
                        <a:t> </a:t>
                      </a:r>
                      <a:r>
                        <a:rPr sz="1600" spc="105" dirty="0"/>
                        <a:t>предприятиях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направлении обучающихся на экскурсию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534005"/>
                  </a:ext>
                </a:extLst>
              </a:tr>
              <a:tr h="455842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600" spc="95" dirty="0"/>
                        <a:t>Участие</a:t>
                      </a:r>
                      <a:r>
                        <a:rPr sz="1600" spc="-85" dirty="0"/>
                        <a:t> </a:t>
                      </a:r>
                      <a:r>
                        <a:rPr sz="1600" spc="100" dirty="0"/>
                        <a:t>обучающихся</a:t>
                      </a:r>
                      <a:r>
                        <a:rPr sz="1600" spc="-85" dirty="0"/>
                        <a:t> </a:t>
                      </a:r>
                      <a:r>
                        <a:rPr sz="1600" spc="95" dirty="0"/>
                        <a:t>в</a:t>
                      </a:r>
                      <a:r>
                        <a:rPr sz="1600" spc="-30" dirty="0"/>
                        <a:t> </a:t>
                      </a:r>
                      <a:r>
                        <a:rPr sz="1600" spc="114" dirty="0"/>
                        <a:t>моделирующих</a:t>
                      </a:r>
                      <a:r>
                        <a:rPr sz="1600" spc="-80" dirty="0"/>
                        <a:t> </a:t>
                      </a:r>
                      <a:r>
                        <a:rPr sz="1600" spc="100" dirty="0"/>
                        <a:t>профессиональных</a:t>
                      </a:r>
                      <a:endParaRPr sz="1600" dirty="0"/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600" dirty="0"/>
                        <a:t>пр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бах</a:t>
                      </a:r>
                      <a:r>
                        <a:rPr sz="1600" spc="-75" dirty="0"/>
                        <a:t> </a:t>
                      </a:r>
                      <a:r>
                        <a:rPr sz="1600" dirty="0"/>
                        <a:t>(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н</a:t>
                      </a:r>
                      <a:r>
                        <a:rPr sz="1600" spc="-5" dirty="0"/>
                        <a:t>л</a:t>
                      </a:r>
                      <a:r>
                        <a:rPr sz="1600" dirty="0"/>
                        <a:t>айн)</a:t>
                      </a:r>
                      <a:r>
                        <a:rPr sz="1600" spc="-85" dirty="0"/>
                        <a:t> </a:t>
                      </a:r>
                      <a:r>
                        <a:rPr sz="1600" dirty="0"/>
                        <a:t>и</a:t>
                      </a:r>
                      <a:r>
                        <a:rPr sz="1600" spc="-45" dirty="0"/>
                        <a:t> </a:t>
                      </a:r>
                      <a:r>
                        <a:rPr sz="1600" dirty="0"/>
                        <a:t>т</a:t>
                      </a:r>
                      <a:r>
                        <a:rPr sz="1600" spc="-5" dirty="0"/>
                        <a:t>е</a:t>
                      </a:r>
                      <a:r>
                        <a:rPr sz="1600" dirty="0"/>
                        <a:t>с</a:t>
                      </a:r>
                      <a:r>
                        <a:rPr sz="1600" spc="-10" dirty="0"/>
                        <a:t>т</a:t>
                      </a:r>
                      <a:r>
                        <a:rPr sz="1600" dirty="0"/>
                        <a:t>ир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ван</a:t>
                      </a:r>
                      <a:r>
                        <a:rPr sz="1600" spc="-15" dirty="0"/>
                        <a:t>ия</a:t>
                      </a:r>
                      <a:r>
                        <a:rPr sz="1600" dirty="0"/>
                        <a:t>х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123430"/>
                  </a:ext>
                </a:extLst>
              </a:tr>
              <a:tr h="881235">
                <a:tc>
                  <a:txBody>
                    <a:bodyPr/>
                    <a:lstStyle/>
                    <a:p>
                      <a:pPr marL="90805">
                        <a:lnSpc>
                          <a:spcPts val="1195"/>
                        </a:lnSpc>
                        <a:spcBef>
                          <a:spcPts val="195"/>
                        </a:spcBef>
                      </a:pPr>
                      <a:r>
                        <a:rPr sz="1600" spc="-10" dirty="0"/>
                        <a:t>По</a:t>
                      </a:r>
                      <a:r>
                        <a:rPr sz="1600" spc="-5" dirty="0"/>
                        <a:t>се</a:t>
                      </a:r>
                      <a:r>
                        <a:rPr sz="1600" dirty="0"/>
                        <a:t>щ</a:t>
                      </a:r>
                      <a:r>
                        <a:rPr sz="1600" spc="-5" dirty="0"/>
                        <a:t>е</a:t>
                      </a:r>
                      <a:r>
                        <a:rPr sz="1600" dirty="0"/>
                        <a:t>н</a:t>
                      </a:r>
                      <a:r>
                        <a:rPr sz="1600" spc="-5" dirty="0"/>
                        <a:t>и</a:t>
                      </a:r>
                      <a:r>
                        <a:rPr sz="1600" dirty="0"/>
                        <a:t>е</a:t>
                      </a:r>
                      <a:r>
                        <a:rPr sz="1600" spc="-60" dirty="0"/>
                        <a:t> </a:t>
                      </a:r>
                      <a:r>
                        <a:rPr sz="1600" spc="-10" dirty="0"/>
                        <a:t>о</a:t>
                      </a:r>
                      <a:r>
                        <a:rPr sz="1600" spc="-5" dirty="0"/>
                        <a:t>бу</a:t>
                      </a:r>
                      <a:r>
                        <a:rPr sz="1600" dirty="0"/>
                        <a:t>чающ</a:t>
                      </a:r>
                      <a:r>
                        <a:rPr sz="1600" spc="-10" dirty="0"/>
                        <a:t>и</a:t>
                      </a:r>
                      <a:r>
                        <a:rPr sz="1600" spc="-5" dirty="0"/>
                        <a:t>м</a:t>
                      </a:r>
                      <a:r>
                        <a:rPr sz="1600" dirty="0"/>
                        <a:t>и</a:t>
                      </a:r>
                      <a:r>
                        <a:rPr sz="1600" spc="-10" dirty="0"/>
                        <a:t>с</a:t>
                      </a:r>
                      <a:r>
                        <a:rPr sz="1600" dirty="0"/>
                        <a:t>я</a:t>
                      </a:r>
                      <a:r>
                        <a:rPr sz="1600" spc="-90" dirty="0"/>
                        <a:t> </a:t>
                      </a:r>
                      <a:r>
                        <a:rPr sz="1600" dirty="0"/>
                        <a:t>экску</a:t>
                      </a:r>
                      <a:r>
                        <a:rPr sz="1600" spc="-15" dirty="0"/>
                        <a:t>р</a:t>
                      </a:r>
                      <a:r>
                        <a:rPr sz="1600" spc="-5" dirty="0"/>
                        <a:t>с</a:t>
                      </a:r>
                      <a:r>
                        <a:rPr sz="1600" dirty="0"/>
                        <a:t>ий</a:t>
                      </a:r>
                      <a:r>
                        <a:rPr sz="1600" spc="-95" dirty="0"/>
                        <a:t> </a:t>
                      </a:r>
                      <a:r>
                        <a:rPr sz="1600" dirty="0"/>
                        <a:t>в</a:t>
                      </a:r>
                      <a:r>
                        <a:rPr sz="1600" spc="-45" dirty="0"/>
                        <a:t> </a:t>
                      </a:r>
                      <a:r>
                        <a:rPr sz="1600" spc="-10" dirty="0"/>
                        <a:t>о</a:t>
                      </a:r>
                      <a:r>
                        <a:rPr sz="1600" dirty="0"/>
                        <a:t>рган</a:t>
                      </a:r>
                      <a:r>
                        <a:rPr sz="1600" spc="-5" dirty="0"/>
                        <a:t>и</a:t>
                      </a:r>
                      <a:r>
                        <a:rPr sz="1600" dirty="0"/>
                        <a:t>з</a:t>
                      </a:r>
                      <a:r>
                        <a:rPr sz="1600" spc="-15" dirty="0"/>
                        <a:t>а</a:t>
                      </a:r>
                      <a:r>
                        <a:rPr sz="1600" dirty="0"/>
                        <a:t>ц</a:t>
                      </a:r>
                      <a:r>
                        <a:rPr sz="1600" spc="-15" dirty="0"/>
                        <a:t>ия</a:t>
                      </a:r>
                      <a:r>
                        <a:rPr sz="1600" dirty="0"/>
                        <a:t>х</a:t>
                      </a:r>
                      <a:r>
                        <a:rPr sz="1600" spc="-85" dirty="0"/>
                        <a:t> </a:t>
                      </a:r>
                      <a:r>
                        <a:rPr sz="1600" spc="-5" dirty="0"/>
                        <a:t>С</a:t>
                      </a:r>
                      <a:r>
                        <a:rPr sz="1600" spc="-10" dirty="0"/>
                        <a:t>П</a:t>
                      </a:r>
                      <a:r>
                        <a:rPr sz="1600" dirty="0"/>
                        <a:t>О</a:t>
                      </a:r>
                    </a:p>
                    <a:p>
                      <a:pPr marL="90805">
                        <a:lnSpc>
                          <a:spcPts val="1195"/>
                        </a:lnSpc>
                      </a:pPr>
                      <a:r>
                        <a:rPr sz="1600" dirty="0"/>
                        <a:t>и</a:t>
                      </a:r>
                      <a:r>
                        <a:rPr sz="1600" spc="-55" dirty="0"/>
                        <a:t> </a:t>
                      </a:r>
                      <a:r>
                        <a:rPr sz="1600" dirty="0"/>
                        <a:t>ВО</a:t>
                      </a:r>
                      <a:endParaRPr sz="1600" dirty="0">
                        <a:latin typeface="Tahoma"/>
                        <a:cs typeface="Tahoma"/>
                      </a:endParaRPr>
                    </a:p>
                  </a:txBody>
                  <a:tcPr marL="0" marR="0" marT="247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Приказ о направлении обучающихся на экскурсию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13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4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0484"/>
          </a:xfrm>
        </p:spPr>
        <p:txBody>
          <a:bodyPr>
            <a:normAutofit/>
          </a:bodyPr>
          <a:lstStyle/>
          <a:p>
            <a:r>
              <a:rPr lang="ru-RU" sz="3600" dirty="0"/>
              <a:t>Магистральное направление «Профориентация»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591813"/>
              </p:ext>
            </p:extLst>
          </p:nvPr>
        </p:nvGraphicFramePr>
        <p:xfrm>
          <a:off x="838200" y="1165609"/>
          <a:ext cx="10515600" cy="52897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914292">
                  <a:extLst>
                    <a:ext uri="{9D8B030D-6E8A-4147-A177-3AD203B41FA5}">
                      <a16:colId xmlns:a16="http://schemas.microsoft.com/office/drawing/2014/main" val="675176112"/>
                    </a:ext>
                  </a:extLst>
                </a:gridCol>
                <a:gridCol w="4601308">
                  <a:extLst>
                    <a:ext uri="{9D8B030D-6E8A-4147-A177-3AD203B41FA5}">
                      <a16:colId xmlns:a16="http://schemas.microsoft.com/office/drawing/2014/main" val="699108778"/>
                    </a:ext>
                  </a:extLst>
                </a:gridCol>
              </a:tblGrid>
              <a:tr h="442127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439476"/>
                  </a:ext>
                </a:extLst>
              </a:tr>
              <a:tr h="706255">
                <a:tc>
                  <a:txBody>
                    <a:bodyPr/>
                    <a:lstStyle/>
                    <a:p>
                      <a:pPr marL="91440" marR="9652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4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Посещение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обучающимися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профессиональных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проб </a:t>
                      </a:r>
                      <a:r>
                        <a:rPr sz="14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региональных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площадках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о поездке на </a:t>
                      </a:r>
                      <a:r>
                        <a:rPr lang="ru-RU" dirty="0" err="1" smtClean="0"/>
                        <a:t>проф.пробы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996258"/>
                  </a:ext>
                </a:extLst>
              </a:tr>
              <a:tr h="770852">
                <a:tc>
                  <a:txBody>
                    <a:bodyPr/>
                    <a:lstStyle/>
                    <a:p>
                      <a:pPr marL="91440" marR="91440">
                        <a:lnSpc>
                          <a:spcPct val="90100"/>
                        </a:lnSpc>
                        <a:spcBef>
                          <a:spcPts val="305"/>
                        </a:spcBef>
                      </a:pP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Посе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ня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ий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мм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 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дополнительного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образования,</a:t>
                      </a:r>
                      <a:r>
                        <a:rPr sz="14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</a:t>
                      </a:r>
                      <a:r>
                        <a:rPr sz="14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кружков, </a:t>
                      </a:r>
                      <a:r>
                        <a:rPr sz="14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секций</a:t>
                      </a:r>
                      <a:r>
                        <a:rPr sz="14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др.,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направленных</a:t>
                      </a:r>
                      <a:r>
                        <a:rPr sz="14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400" spc="-5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профориентацию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387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Программы внеурочной деятельности или ДОП по профориентации, аналитическая справка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095701"/>
                  </a:ext>
                </a:extLst>
              </a:tr>
              <a:tr h="770852">
                <a:tc>
                  <a:txBody>
                    <a:bodyPr/>
                    <a:lstStyle/>
                    <a:p>
                      <a:pPr marL="91440" marR="256540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охожден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</a:t>
                      </a:r>
                      <a:r>
                        <a:rPr sz="14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чаю</a:t>
                      </a:r>
                      <a:r>
                        <a:rPr sz="14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щ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им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я</a:t>
                      </a:r>
                      <a:r>
                        <a:rPr sz="14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офе</a:t>
                      </a:r>
                      <a:r>
                        <a:rPr sz="14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л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ьн</a:t>
                      </a:r>
                      <a:r>
                        <a:rPr sz="1400" spc="-1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го 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обучения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400" spc="1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программам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подготовки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</a:t>
                      </a:r>
                      <a:r>
                        <a:rPr sz="14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2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профессиям</a:t>
                      </a:r>
                      <a:r>
                        <a:rPr sz="14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рабочих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4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должностям </a:t>
                      </a:r>
                      <a:r>
                        <a:rPr sz="14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служащих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864690"/>
                  </a:ext>
                </a:extLst>
              </a:tr>
              <a:tr h="770852">
                <a:tc>
                  <a:txBody>
                    <a:bodyPr/>
                    <a:lstStyle/>
                    <a:p>
                      <a:pPr marL="91440" marR="202565">
                        <a:lnSpc>
                          <a:spcPts val="119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еден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д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ельских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соб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ний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на</a:t>
                      </a:r>
                      <a:r>
                        <a:rPr sz="14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 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профессиональной </a:t>
                      </a:r>
                      <a:r>
                        <a:rPr sz="14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ориентации,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том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числе о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кадровых</a:t>
                      </a:r>
                      <a:r>
                        <a:rPr sz="14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потребностях</a:t>
                      </a:r>
                      <a:r>
                        <a:rPr sz="1400" spc="-5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современного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рынка</a:t>
                      </a:r>
                      <a:r>
                        <a:rPr sz="14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труда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12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проведения родительских собраний, план работы с родителями, аналитическая справка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75788"/>
                  </a:ext>
                </a:extLst>
              </a:tr>
              <a:tr h="770852">
                <a:tc>
                  <a:txBody>
                    <a:bodyPr/>
                    <a:lstStyle/>
                    <a:p>
                      <a:pPr marL="91440" marR="247015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4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4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400" spc="-8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6-11</a:t>
                      </a:r>
                      <a:r>
                        <a:rPr sz="1400" spc="-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классов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мероприятиях </a:t>
                      </a:r>
                      <a:r>
                        <a:rPr sz="1400" spc="-32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1400" spc="-6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7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«Билет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-4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будущее»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Приказ УО о реализации проекта «Билет в будущее», приказ по ОО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255595"/>
                  </a:ext>
                </a:extLst>
              </a:tr>
              <a:tr h="770852">
                <a:tc>
                  <a:txBody>
                    <a:bodyPr/>
                    <a:lstStyle/>
                    <a:p>
                      <a:pPr marL="91440" marR="1051560">
                        <a:lnSpc>
                          <a:spcPts val="1190"/>
                        </a:lnSpc>
                        <a:spcBef>
                          <a:spcPts val="330"/>
                        </a:spcBef>
                      </a:pPr>
                      <a:r>
                        <a:rPr sz="14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Участие</a:t>
                      </a:r>
                      <a:r>
                        <a:rPr sz="1400" spc="-6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400" spc="-8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-3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9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чемпионатах</a:t>
                      </a:r>
                      <a:r>
                        <a:rPr sz="1400" spc="-7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14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по </a:t>
                      </a:r>
                      <a:r>
                        <a:rPr sz="1400" spc="-33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офе</a:t>
                      </a:r>
                      <a:r>
                        <a:rPr sz="1400" spc="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сио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аль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н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r>
                        <a:rPr sz="1400" spc="-9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ас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ерс</a:t>
                      </a:r>
                      <a:r>
                        <a:rPr sz="1400" spc="-5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т</a:t>
                      </a:r>
                      <a:r>
                        <a:rPr sz="1400" spc="-1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в</a:t>
                      </a:r>
                      <a:r>
                        <a:rPr sz="1400" dirty="0">
                          <a:solidFill>
                            <a:srgbClr val="1B3181"/>
                          </a:solidFill>
                          <a:latin typeface="Tahoma"/>
                          <a:cs typeface="Tahoma"/>
                        </a:rPr>
                        <a:t>у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19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034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277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829</Words>
  <Application>Microsoft Office PowerPoint</Application>
  <PresentationFormat>Широкоэкранный</PresentationFormat>
  <Paragraphs>103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Тема Office</vt:lpstr>
      <vt:lpstr>Магистральное направление «Знание»</vt:lpstr>
      <vt:lpstr>Магистральное направление «Творчество»</vt:lpstr>
      <vt:lpstr>Магистральное направление «Воспитание»</vt:lpstr>
      <vt:lpstr>Магистральное направление «Воспитание»</vt:lpstr>
      <vt:lpstr>Магистральное направление «Воспитание»</vt:lpstr>
      <vt:lpstr>Магистральное направление «Профориентация»</vt:lpstr>
      <vt:lpstr>Магистральное направление «Профориентация»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Магистральное направление «Знание»</dc:title>
  <dc:creator>Berezina</dc:creator>
  <cp:lastModifiedBy>Berezina</cp:lastModifiedBy>
  <cp:revision>11</cp:revision>
  <dcterms:created xsi:type="dcterms:W3CDTF">2023-10-11T02:18:59Z</dcterms:created>
  <dcterms:modified xsi:type="dcterms:W3CDTF">2023-10-11T04:00:54Z</dcterms:modified>
</cp:coreProperties>
</file>