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9967" y="0"/>
            <a:ext cx="6352032" cy="430225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28932" y="0"/>
            <a:ext cx="3863066" cy="390214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4988" y="5535929"/>
            <a:ext cx="1322152" cy="13220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4591" y="2742692"/>
            <a:ext cx="11062817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02665" y="4124909"/>
            <a:ext cx="10786668" cy="836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EBEBE"/>
                </a:solidFill>
                <a:latin typeface="Tahoma"/>
                <a:cs typeface="Tahoma"/>
              </a:defRPr>
            </a:lvl1pPr>
          </a:lstStyle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EBEBE"/>
                </a:solidFill>
                <a:latin typeface="Tahoma"/>
                <a:cs typeface="Tahoma"/>
              </a:defRPr>
            </a:lvl1pPr>
          </a:lstStyle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EBEBE"/>
                </a:solidFill>
                <a:latin typeface="Tahoma"/>
                <a:cs typeface="Tahoma"/>
              </a:defRPr>
            </a:lvl1pPr>
          </a:lstStyle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EBEBE"/>
                </a:solidFill>
                <a:latin typeface="Tahoma"/>
                <a:cs typeface="Tahoma"/>
              </a:defRPr>
            </a:lvl1pPr>
          </a:lstStyle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EBEBE"/>
                </a:solidFill>
                <a:latin typeface="Tahoma"/>
                <a:cs typeface="Tahoma"/>
              </a:defRPr>
            </a:lvl1pPr>
          </a:lstStyle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296" y="96723"/>
            <a:ext cx="742823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8785" y="1929574"/>
            <a:ext cx="8874760" cy="268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93093" y="6436477"/>
            <a:ext cx="311150" cy="243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BEBEBE"/>
                </a:solidFill>
                <a:latin typeface="Tahoma"/>
                <a:cs typeface="Tahoma"/>
              </a:defRPr>
            </a:lvl1pPr>
          </a:lstStyle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445" dirty="0"/>
              <a:t>Критерии </a:t>
            </a:r>
            <a:r>
              <a:rPr spc="515" dirty="0"/>
              <a:t>и </a:t>
            </a:r>
            <a:r>
              <a:rPr spc="340" dirty="0"/>
              <a:t>показатели </a:t>
            </a:r>
            <a:r>
              <a:rPr spc="345" dirty="0"/>
              <a:t> </a:t>
            </a:r>
            <a:r>
              <a:rPr spc="400" dirty="0"/>
              <a:t>самодиагностики</a:t>
            </a:r>
            <a:r>
              <a:rPr spc="-225" dirty="0"/>
              <a:t> </a:t>
            </a:r>
            <a:r>
              <a:rPr spc="235" dirty="0"/>
              <a:t>(проект)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501" y="188721"/>
            <a:ext cx="9881499" cy="4772482"/>
            <a:chOff x="0" y="0"/>
            <a:chExt cx="11475720" cy="62915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05989"/>
              <a:ext cx="671575" cy="69930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68966" y="5067553"/>
              <a:ext cx="1206753" cy="12235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3316" y="152400"/>
              <a:ext cx="1415796" cy="126339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95727" y="129539"/>
              <a:ext cx="1217676" cy="135940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45763" y="0"/>
              <a:ext cx="3660647" cy="2206752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02665" y="4124909"/>
            <a:ext cx="4784725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95" dirty="0">
                <a:latin typeface="Verdana"/>
                <a:cs typeface="Verdana"/>
              </a:rPr>
              <a:t>Обно</a:t>
            </a:r>
            <a:r>
              <a:rPr sz="2800" spc="70" dirty="0">
                <a:latin typeface="Verdana"/>
                <a:cs typeface="Verdana"/>
              </a:rPr>
              <a:t>в</a:t>
            </a:r>
            <a:r>
              <a:rPr sz="2800" spc="40" dirty="0">
                <a:latin typeface="Verdana"/>
                <a:cs typeface="Verdana"/>
              </a:rPr>
              <a:t>ле</a:t>
            </a:r>
            <a:r>
              <a:rPr sz="2800" spc="35" dirty="0">
                <a:latin typeface="Verdana"/>
                <a:cs typeface="Verdana"/>
              </a:rPr>
              <a:t>н</a:t>
            </a:r>
            <a:r>
              <a:rPr sz="2800" spc="75" dirty="0">
                <a:latin typeface="Verdana"/>
                <a:cs typeface="Verdana"/>
              </a:rPr>
              <a:t>ие</a:t>
            </a:r>
            <a:r>
              <a:rPr sz="2800" spc="-235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пок</a:t>
            </a:r>
            <a:r>
              <a:rPr sz="2800" spc="-10" dirty="0">
                <a:latin typeface="Verdana"/>
                <a:cs typeface="Verdana"/>
              </a:rPr>
              <a:t>а</a:t>
            </a:r>
            <a:r>
              <a:rPr sz="2800" spc="-30" dirty="0">
                <a:latin typeface="Verdana"/>
                <a:cs typeface="Verdana"/>
              </a:rPr>
              <a:t>зате</a:t>
            </a:r>
            <a:r>
              <a:rPr sz="2800" spc="-45" dirty="0">
                <a:latin typeface="Verdana"/>
                <a:cs typeface="Verdana"/>
              </a:rPr>
              <a:t>л</a:t>
            </a:r>
            <a:r>
              <a:rPr sz="2800" spc="55" dirty="0">
                <a:latin typeface="Verdana"/>
                <a:cs typeface="Verdana"/>
              </a:rPr>
              <a:t>ей  </a:t>
            </a:r>
            <a:r>
              <a:rPr sz="2800" spc="110" dirty="0">
                <a:latin typeface="Verdana"/>
                <a:cs typeface="Verdana"/>
              </a:rPr>
              <a:t>и</a:t>
            </a:r>
            <a:r>
              <a:rPr sz="2800" spc="-254" dirty="0">
                <a:latin typeface="Verdana"/>
                <a:cs typeface="Verdana"/>
              </a:rPr>
              <a:t> </a:t>
            </a:r>
            <a:r>
              <a:rPr sz="2800" spc="50" dirty="0">
                <a:latin typeface="Verdana"/>
                <a:cs typeface="Verdana"/>
              </a:rPr>
              <a:t>методики</a:t>
            </a:r>
            <a:r>
              <a:rPr sz="2800" spc="-245" dirty="0">
                <a:latin typeface="Verdana"/>
                <a:cs typeface="Verdana"/>
              </a:rPr>
              <a:t> </a:t>
            </a:r>
            <a:r>
              <a:rPr sz="2800" spc="50" dirty="0">
                <a:latin typeface="Verdana"/>
                <a:cs typeface="Verdana"/>
              </a:rPr>
              <a:t>р</a:t>
            </a:r>
            <a:r>
              <a:rPr sz="2800" spc="35" dirty="0">
                <a:latin typeface="Verdana"/>
                <a:cs typeface="Verdana"/>
              </a:rPr>
              <a:t>а</a:t>
            </a:r>
            <a:r>
              <a:rPr sz="2800" spc="-30" dirty="0">
                <a:latin typeface="Verdana"/>
                <a:cs typeface="Verdana"/>
              </a:rPr>
              <a:t>счета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574" y="25014"/>
            <a:ext cx="7426959" cy="7886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270" dirty="0"/>
              <a:t>Магистральное</a:t>
            </a:r>
            <a:r>
              <a:rPr spc="-95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170" dirty="0"/>
              <a:t>«Знание»</a:t>
            </a: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800" spc="180" dirty="0"/>
              <a:t>Распределение</a:t>
            </a:r>
            <a:r>
              <a:rPr sz="1800" spc="-105" dirty="0"/>
              <a:t> </a:t>
            </a:r>
            <a:r>
              <a:rPr sz="1800" spc="180" dirty="0"/>
              <a:t>по</a:t>
            </a:r>
            <a:r>
              <a:rPr sz="1800" spc="-105" dirty="0"/>
              <a:t> </a:t>
            </a:r>
            <a:r>
              <a:rPr sz="1800" spc="180" dirty="0"/>
              <a:t>уровням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46433" y="6436477"/>
            <a:ext cx="25844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-50" dirty="0">
                <a:solidFill>
                  <a:srgbClr val="BEBEBE"/>
                </a:solidFill>
                <a:latin typeface="Tahoma"/>
                <a:cs typeface="Tahoma"/>
              </a:rPr>
              <a:t>10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32343"/>
              </p:ext>
            </p:extLst>
          </p:nvPr>
        </p:nvGraphicFramePr>
        <p:xfrm>
          <a:off x="1692910" y="1893823"/>
          <a:ext cx="8705214" cy="2479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8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90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50" b="1" dirty="0">
                        <a:latin typeface="Times New Roman"/>
                        <a:cs typeface="Times New Roman"/>
                      </a:endParaRPr>
                    </a:p>
                    <a:p>
                      <a:pPr marL="617220" marR="375285" indent="-224154">
                        <a:lnSpc>
                          <a:spcPct val="111300"/>
                        </a:lnSpc>
                      </a:pPr>
                      <a:r>
                        <a:rPr sz="16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</a:t>
                      </a:r>
                      <a:r>
                        <a:rPr sz="1600" b="1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сп</a:t>
                      </a:r>
                      <a:r>
                        <a:rPr sz="1600" b="1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600" b="1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еде</a:t>
                      </a:r>
                      <a:r>
                        <a:rPr sz="1600" b="1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600" b="1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600" b="1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ни</a:t>
                      </a:r>
                      <a:r>
                        <a:rPr sz="16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по</a:t>
                      </a:r>
                      <a:r>
                        <a:rPr sz="1600" b="1" spc="-9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sz="1600" b="1" spc="-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6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600" b="1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600" b="1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600" b="1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я</a:t>
                      </a:r>
                      <a:r>
                        <a:rPr sz="16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endParaRPr sz="16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b="1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600" b="1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15-28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9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29-47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48-53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10711" y="4876800"/>
            <a:ext cx="6993890" cy="830580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6830" rIns="0" bIns="0" rtlCol="0">
            <a:spAutoFit/>
          </a:bodyPr>
          <a:lstStyle/>
          <a:p>
            <a:pPr marL="90805" marR="717550">
              <a:lnSpc>
                <a:spcPct val="100000"/>
              </a:lnSpc>
              <a:spcBef>
                <a:spcPts val="290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данному 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ОБНУЛЯ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65" dirty="0">
                <a:solidFill>
                  <a:srgbClr val="001F5F"/>
                </a:solidFill>
                <a:latin typeface="Tahoma"/>
                <a:cs typeface="Tahoma"/>
              </a:rPr>
              <a:t>ТСЯ,</a:t>
            </a:r>
            <a:r>
              <a:rPr sz="16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ур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ове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001F5F"/>
                </a:solidFill>
                <a:latin typeface="Tahoma"/>
                <a:cs typeface="Tahoma"/>
              </a:rPr>
              <a:t>соотв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4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ст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вия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5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ОВОГО</a:t>
            </a:r>
            <a:r>
              <a:rPr sz="1600" spc="-125" dirty="0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4988" y="5535929"/>
            <a:ext cx="1322152" cy="13220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622" y="0"/>
            <a:ext cx="589109" cy="57861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53897" y="1078229"/>
            <a:ext cx="7717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90" dirty="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sz="2400" spc="-1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40" dirty="0">
                <a:solidFill>
                  <a:srgbClr val="000000"/>
                </a:solidFill>
                <a:latin typeface="Trebuchet MS"/>
                <a:cs typeface="Trebuchet MS"/>
              </a:rPr>
              <a:t>НАПРАВЛЕНИЕ</a:t>
            </a:r>
            <a:r>
              <a:rPr sz="2400" spc="-1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45" dirty="0">
                <a:solidFill>
                  <a:srgbClr val="000000"/>
                </a:solidFill>
                <a:latin typeface="Trebuchet MS"/>
                <a:cs typeface="Trebuchet MS"/>
              </a:rPr>
              <a:t>«ЗДОРОВЬЕ»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8164" y="2475941"/>
            <a:ext cx="53536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«Здоровьесберегающая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среда»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9020" y="3479672"/>
            <a:ext cx="82346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«Создание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условий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для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занятий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физической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культурой</a:t>
            </a:r>
            <a:endParaRPr sz="1800">
              <a:latin typeface="Tahoma"/>
              <a:cs typeface="Tahoma"/>
            </a:endParaRPr>
          </a:p>
          <a:p>
            <a:pPr marL="253365">
              <a:lnSpc>
                <a:spcPct val="100000"/>
              </a:lnSpc>
            </a:pPr>
            <a:r>
              <a:rPr sz="1800" spc="225" dirty="0">
                <a:latin typeface="Tahoma"/>
                <a:cs typeface="Tahoma"/>
              </a:rPr>
              <a:t>и</a:t>
            </a:r>
            <a:r>
              <a:rPr sz="1800" spc="-135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спортом»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574" y="25014"/>
            <a:ext cx="7845425" cy="7886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270" dirty="0"/>
              <a:t>Магистральное</a:t>
            </a:r>
            <a:r>
              <a:rPr spc="-105" dirty="0"/>
              <a:t> </a:t>
            </a:r>
            <a:r>
              <a:rPr spc="280" dirty="0"/>
              <a:t>направление</a:t>
            </a:r>
            <a:r>
              <a:rPr spc="-95" dirty="0"/>
              <a:t> </a:t>
            </a:r>
            <a:r>
              <a:rPr spc="185" dirty="0"/>
              <a:t>«Здоровье»</a:t>
            </a: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800" spc="185" dirty="0"/>
              <a:t>Критерий</a:t>
            </a:r>
            <a:r>
              <a:rPr sz="1800" spc="-85" dirty="0"/>
              <a:t> </a:t>
            </a:r>
            <a:r>
              <a:rPr sz="1800" spc="145" dirty="0"/>
              <a:t>«Здоровьесберегающая</a:t>
            </a:r>
            <a:r>
              <a:rPr sz="1800" spc="-30" dirty="0"/>
              <a:t> </a:t>
            </a:r>
            <a:r>
              <a:rPr sz="1800" spc="110" dirty="0"/>
              <a:t>среда»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88597" y="6430771"/>
            <a:ext cx="1905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20" dirty="0">
                <a:solidFill>
                  <a:srgbClr val="BEBEBE"/>
                </a:solidFill>
                <a:latin typeface="Tahoma"/>
                <a:cs typeface="Tahoma"/>
              </a:rPr>
              <a:t>12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7192" y="1323847"/>
          <a:ext cx="11615420" cy="4820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55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96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9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marL="91440" marR="43370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бесплатным,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горячим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питанием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учащихся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начальных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1719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начальных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обеспечены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горяч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питанием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91440" marR="10795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просветительской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формированию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ЗОЖ,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профилактика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табакокурения,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употребления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алкоголя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наркотических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средств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605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общешкольной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работы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противодействию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профилактике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вредных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привычек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661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798">
                <a:tc>
                  <a:txBody>
                    <a:bodyPr/>
                    <a:lstStyle/>
                    <a:p>
                      <a:pPr marL="91440" marR="14986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Количество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просветительских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ЗОЖ,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профилактике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курения </a:t>
                      </a:r>
                      <a:r>
                        <a:rPr sz="120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табака,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употребления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алкоголя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наркотических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средств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ест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ется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58166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яти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8133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3-5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224154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8125">
                <a:tc>
                  <a:txBody>
                    <a:bodyPr/>
                    <a:lstStyle/>
                    <a:p>
                      <a:pPr marL="91440" marR="82804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r>
                        <a:rPr sz="12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здоровьесбережения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970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ьесбережен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рамках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предметного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блока,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преподавателей)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полноценная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890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общешкольной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здоровьесбережения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ее полноценная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5482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05" dirty="0"/>
              <a:t> </a:t>
            </a:r>
            <a:r>
              <a:rPr spc="280" dirty="0"/>
              <a:t>направление</a:t>
            </a:r>
            <a:r>
              <a:rPr spc="-95" dirty="0"/>
              <a:t> </a:t>
            </a:r>
            <a:r>
              <a:rPr spc="185" dirty="0"/>
              <a:t>«Здоровье»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0" dirty="0"/>
              <a:t> </a:t>
            </a:r>
            <a:r>
              <a:rPr sz="1800" spc="130" dirty="0"/>
              <a:t>«Создание</a:t>
            </a:r>
            <a:r>
              <a:rPr sz="1800" spc="-60" dirty="0"/>
              <a:t> </a:t>
            </a:r>
            <a:r>
              <a:rPr sz="1800" spc="165" dirty="0"/>
              <a:t>условий</a:t>
            </a:r>
            <a:r>
              <a:rPr sz="1800" spc="-70" dirty="0"/>
              <a:t> </a:t>
            </a:r>
            <a:r>
              <a:rPr sz="1800" spc="150" dirty="0"/>
              <a:t>для</a:t>
            </a:r>
            <a:r>
              <a:rPr sz="1800" spc="-85" dirty="0"/>
              <a:t> </a:t>
            </a:r>
            <a:r>
              <a:rPr sz="1800" spc="145" dirty="0"/>
              <a:t>занятий</a:t>
            </a:r>
            <a:r>
              <a:rPr sz="1800" spc="-80" dirty="0"/>
              <a:t> </a:t>
            </a:r>
            <a:r>
              <a:rPr sz="1800" spc="160" dirty="0"/>
              <a:t>физической</a:t>
            </a:r>
            <a:r>
              <a:rPr sz="1800" spc="-65" dirty="0"/>
              <a:t> </a:t>
            </a:r>
            <a:r>
              <a:rPr sz="1800" spc="135" dirty="0"/>
              <a:t>культурой</a:t>
            </a:r>
            <a:r>
              <a:rPr sz="1800" spc="-85" dirty="0"/>
              <a:t> </a:t>
            </a:r>
            <a:r>
              <a:rPr sz="1800" spc="220" dirty="0"/>
              <a:t>и</a:t>
            </a:r>
            <a:r>
              <a:rPr sz="1800" spc="-85" dirty="0"/>
              <a:t> </a:t>
            </a:r>
            <a:r>
              <a:rPr sz="1800" spc="130" dirty="0"/>
              <a:t>спортом»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8627" y="1171321"/>
          <a:ext cx="11643360" cy="5415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92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9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409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91440" marR="17272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образовательной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спортивной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инфраструктуры для занятий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физической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культуры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спортом,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т.ч.,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доступной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населению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т.ч.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основе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договоров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сетевого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9490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8369" algn="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91440" marR="72961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кац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ея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спортивных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клубов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(по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видам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383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4097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видов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58420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91440" marR="14033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услуг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области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физической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культуры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спорта;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посещающих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7081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услуг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области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ческой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куль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уры 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24154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менее 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 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24154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19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 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2352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 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22352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ее 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445">
                <a:tc>
                  <a:txBody>
                    <a:bodyPr/>
                    <a:lstStyle/>
                    <a:p>
                      <a:pPr marL="91440" marR="545465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массовых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физкультурно-спортивных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 </a:t>
                      </a:r>
                      <a:r>
                        <a:rPr sz="12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соревнованиях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"Президентские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состязания"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играх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"Президентские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спортивные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игры")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446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мероприятиях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школьном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383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мероприятиях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6383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мероприятиях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уровнях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305435" algn="r">
                        <a:lnSpc>
                          <a:spcPts val="975"/>
                        </a:lnSpc>
                      </a:pPr>
                      <a:r>
                        <a:rPr sz="1400" spc="-120" dirty="0">
                          <a:solidFill>
                            <a:srgbClr val="BEBEBE"/>
                          </a:solidFill>
                          <a:latin typeface="Tahoma"/>
                          <a:cs typeface="Tahoma"/>
                        </a:rPr>
                        <a:t>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5482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05" dirty="0"/>
              <a:t> </a:t>
            </a:r>
            <a:r>
              <a:rPr spc="280" dirty="0"/>
              <a:t>направление</a:t>
            </a:r>
            <a:r>
              <a:rPr spc="-95" dirty="0"/>
              <a:t> </a:t>
            </a:r>
            <a:r>
              <a:rPr spc="185" dirty="0"/>
              <a:t>«Здоровье»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0" dirty="0"/>
              <a:t> </a:t>
            </a:r>
            <a:r>
              <a:rPr sz="1800" spc="130" dirty="0"/>
              <a:t>«Создание</a:t>
            </a:r>
            <a:r>
              <a:rPr sz="1800" spc="-60" dirty="0"/>
              <a:t> </a:t>
            </a:r>
            <a:r>
              <a:rPr sz="1800" spc="165" dirty="0"/>
              <a:t>условий</a:t>
            </a:r>
            <a:r>
              <a:rPr sz="1800" spc="-70" dirty="0"/>
              <a:t> </a:t>
            </a:r>
            <a:r>
              <a:rPr sz="1800" spc="150" dirty="0"/>
              <a:t>для</a:t>
            </a:r>
            <a:r>
              <a:rPr sz="1800" spc="-85" dirty="0"/>
              <a:t> </a:t>
            </a:r>
            <a:r>
              <a:rPr sz="1800" spc="145" dirty="0"/>
              <a:t>занятий</a:t>
            </a:r>
            <a:r>
              <a:rPr sz="1800" spc="-80" dirty="0"/>
              <a:t> </a:t>
            </a:r>
            <a:r>
              <a:rPr sz="1800" spc="160" dirty="0"/>
              <a:t>физической</a:t>
            </a:r>
            <a:r>
              <a:rPr sz="1800" spc="-65" dirty="0"/>
              <a:t> </a:t>
            </a:r>
            <a:r>
              <a:rPr sz="1800" spc="135" dirty="0"/>
              <a:t>культурой</a:t>
            </a:r>
            <a:r>
              <a:rPr sz="1800" spc="-85" dirty="0"/>
              <a:t> </a:t>
            </a:r>
            <a:r>
              <a:rPr sz="1800" spc="220" dirty="0"/>
              <a:t>и</a:t>
            </a:r>
            <a:r>
              <a:rPr sz="1800" spc="-85" dirty="0"/>
              <a:t> </a:t>
            </a:r>
            <a:r>
              <a:rPr sz="1800" spc="130" dirty="0"/>
              <a:t>спортом»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14</a:t>
            </a:fld>
            <a:endParaRPr spc="-5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85355" y="1708150"/>
          <a:ext cx="11331575" cy="3221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3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42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551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768">
                <a:tc>
                  <a:txBody>
                    <a:bodyPr/>
                    <a:lstStyle/>
                    <a:p>
                      <a:pPr marL="90805" marR="19240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соревнований </a:t>
                      </a:r>
                      <a:r>
                        <a:rPr sz="12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числе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соревнованиях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"Президентские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состязания"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340360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играх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"Президентские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игры")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144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6995" algn="ctr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99794" algn="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583">
                <a:tc>
                  <a:txBody>
                    <a:bodyPr/>
                    <a:lstStyle/>
                    <a:p>
                      <a:pPr marL="90805" marR="10287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ВФСК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установленном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порядке,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соответствующий его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растной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егории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сентября 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отчетного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589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обучающихся,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ВФСК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589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 </a:t>
                      </a:r>
                      <a:r>
                        <a:rPr sz="1200" spc="-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 </a:t>
                      </a:r>
                      <a:r>
                        <a:rPr sz="1200" spc="-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ВФСК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589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 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29% 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ВФСК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7526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30%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ВФСК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7845425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10" dirty="0"/>
              <a:t> </a:t>
            </a:r>
            <a:r>
              <a:rPr spc="280" dirty="0"/>
              <a:t>направление</a:t>
            </a:r>
            <a:r>
              <a:rPr spc="-100" dirty="0"/>
              <a:t> </a:t>
            </a:r>
            <a:r>
              <a:rPr spc="185" dirty="0"/>
              <a:t>«Здоровье»</a:t>
            </a:r>
          </a:p>
          <a:p>
            <a:pPr marL="12700">
              <a:lnSpc>
                <a:spcPts val="2010"/>
              </a:lnSpc>
            </a:pPr>
            <a:r>
              <a:rPr sz="1800" spc="180" dirty="0"/>
              <a:t>Распределение</a:t>
            </a:r>
            <a:r>
              <a:rPr sz="1800" spc="-105" dirty="0"/>
              <a:t> </a:t>
            </a:r>
            <a:r>
              <a:rPr sz="1800" spc="180" dirty="0"/>
              <a:t>по</a:t>
            </a:r>
            <a:r>
              <a:rPr sz="1800" spc="-105" dirty="0"/>
              <a:t> </a:t>
            </a:r>
            <a:r>
              <a:rPr sz="1800" spc="180" dirty="0"/>
              <a:t>уровням</a:t>
            </a:r>
            <a:endParaRPr sz="18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0" dirty="0"/>
              <a:t>15</a:t>
            </a:fld>
            <a:endParaRPr spc="-5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17470" y="2497201"/>
          <a:ext cx="8319134" cy="2371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66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spc="14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Распределение</a:t>
                      </a:r>
                      <a:r>
                        <a:rPr sz="1600" spc="-1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1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15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600" spc="15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6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7-12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6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13-19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6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1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20-22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96055" y="5350764"/>
            <a:ext cx="6993890" cy="832485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 marR="716280">
              <a:lnSpc>
                <a:spcPct val="100000"/>
              </a:lnSpc>
              <a:spcBef>
                <a:spcPts val="295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данному 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ОБНУЛЯ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65" dirty="0">
                <a:solidFill>
                  <a:srgbClr val="001F5F"/>
                </a:solidFill>
                <a:latin typeface="Tahoma"/>
                <a:cs typeface="Tahoma"/>
              </a:rPr>
              <a:t>ТСЯ,</a:t>
            </a:r>
            <a:r>
              <a:rPr sz="16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ур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ове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001F5F"/>
                </a:solidFill>
                <a:latin typeface="Tahoma"/>
                <a:cs typeface="Tahoma"/>
              </a:rPr>
              <a:t>соотв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4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ст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вия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5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ОВОГО</a:t>
            </a:r>
            <a:r>
              <a:rPr sz="1600" spc="-125" dirty="0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4988" y="5535929"/>
            <a:ext cx="1322152" cy="13220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622" y="0"/>
            <a:ext cx="589109" cy="57861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53897" y="1263522"/>
            <a:ext cx="8091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90" dirty="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sz="2400" spc="-1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40" dirty="0">
                <a:solidFill>
                  <a:srgbClr val="000000"/>
                </a:solidFill>
                <a:latin typeface="Trebuchet MS"/>
                <a:cs typeface="Trebuchet MS"/>
              </a:rPr>
              <a:t>НАПРАВЛЕНИЕ</a:t>
            </a:r>
            <a:r>
              <a:rPr sz="2400" spc="-1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10" dirty="0">
                <a:solidFill>
                  <a:srgbClr val="000000"/>
                </a:solidFill>
                <a:latin typeface="Trebuchet MS"/>
                <a:cs typeface="Trebuchet MS"/>
              </a:rPr>
              <a:t>«ТВОРЧЕСТВО»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3897" y="2842640"/>
            <a:ext cx="620395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96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14960" algn="l"/>
                <a:tab pos="315595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«Развитие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талантов»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215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«Школьные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творческие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объединения»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20293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95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155" dirty="0"/>
              <a:t>«Творчество»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100" dirty="0"/>
              <a:t> </a:t>
            </a:r>
            <a:r>
              <a:rPr sz="1800" spc="120" dirty="0"/>
              <a:t>«Развитие</a:t>
            </a:r>
            <a:r>
              <a:rPr sz="1800" spc="-90" dirty="0"/>
              <a:t> </a:t>
            </a:r>
            <a:r>
              <a:rPr sz="1800" spc="75" dirty="0"/>
              <a:t>талантов»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65" dirty="0"/>
              <a:t>17</a:t>
            </a:fld>
            <a:endParaRPr spc="-6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2717" y="1206372"/>
          <a:ext cx="11649075" cy="512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6047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695">
                <a:tc>
                  <a:txBody>
                    <a:bodyPr/>
                    <a:lstStyle/>
                    <a:p>
                      <a:pPr marL="90805" marR="21653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охв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до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олнит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ьным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анием,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реализуемым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организацией, в </a:t>
                      </a:r>
                      <a:r>
                        <a:rPr sz="11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 </a:t>
                      </a:r>
                      <a:r>
                        <a:rPr sz="11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90295">
                        <a:lnSpc>
                          <a:spcPts val="119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49%  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78865">
                        <a:lnSpc>
                          <a:spcPts val="1190"/>
                        </a:lnSpc>
                        <a:spcBef>
                          <a:spcPts val="320"/>
                        </a:spcBef>
                      </a:pPr>
                      <a:r>
                        <a:rPr sz="11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69%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3">
                <a:tc>
                  <a:txBody>
                    <a:bodyPr/>
                    <a:lstStyle/>
                    <a:p>
                      <a:pPr marL="90805" marR="173355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0320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70"/>
                        </a:lnSpc>
                      </a:pP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1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066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sz="1100" spc="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70"/>
                        </a:lnSpc>
                      </a:pP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направленностям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0025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sz="1100" spc="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70"/>
                        </a:lnSpc>
                      </a:pP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направленностям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4139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-3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70"/>
                        </a:lnSpc>
                      </a:pP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направленностям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819">
                <a:tc>
                  <a:txBody>
                    <a:bodyPr/>
                    <a:lstStyle/>
                    <a:p>
                      <a:pPr marL="90805" marR="527685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технологических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кружков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базе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общеобразовательной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и/или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ках  се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ейс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ужок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ехноло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ужка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795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ехнолог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696">
                <a:tc>
                  <a:txBody>
                    <a:bodyPr/>
                    <a:lstStyle/>
                    <a:p>
                      <a:pPr marL="90805" marR="60515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конкурсах, </a:t>
                      </a:r>
                      <a:r>
                        <a:rPr sz="11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фестивалях, </a:t>
                      </a:r>
                      <a:r>
                        <a:rPr sz="11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иад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ВСОШ),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3749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конкурсах,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х,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иад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х,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2321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конку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сах,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х, 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олимпиадах,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уни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ип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льном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5369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конку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сах,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х, 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олимпиадах,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егио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альн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серосс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3980">
                <a:tc>
                  <a:txBody>
                    <a:bodyPr/>
                    <a:lstStyle/>
                    <a:p>
                      <a:pPr marL="90805" marR="96520">
                        <a:lnSpc>
                          <a:spcPct val="90100"/>
                        </a:lnSpc>
                        <a:spcBef>
                          <a:spcPts val="310"/>
                        </a:spcBef>
                      </a:pP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личие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обеди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различных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(кроме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ВСОШ),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смотров,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0014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обеди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иад,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уни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ип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льном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0014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обеди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иад,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егио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альн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19380">
                        <a:lnSpc>
                          <a:spcPct val="916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обеди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иад,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серосс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20293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95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155" dirty="0"/>
              <a:t>«Творчество»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100" dirty="0"/>
              <a:t> </a:t>
            </a:r>
            <a:r>
              <a:rPr sz="1800" spc="120" dirty="0"/>
              <a:t>«Развитие</a:t>
            </a:r>
            <a:r>
              <a:rPr sz="1800" spc="-90" dirty="0"/>
              <a:t> </a:t>
            </a:r>
            <a:r>
              <a:rPr sz="1800" spc="75" dirty="0"/>
              <a:t>талантов»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65" dirty="0"/>
              <a:t>18</a:t>
            </a:fld>
            <a:endParaRPr spc="-6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2927" y="1514094"/>
          <a:ext cx="11445875" cy="445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6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794">
                <a:tc>
                  <a:txBody>
                    <a:bodyPr/>
                    <a:lstStyle/>
                    <a:p>
                      <a:pPr marL="8978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695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235">
                <a:tc>
                  <a:txBody>
                    <a:bodyPr/>
                    <a:lstStyle/>
                    <a:p>
                      <a:pPr marL="91440" marR="36195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(организации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культуры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искусств,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кванториумы,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мобильные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кванториумы,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ДНК,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IT-кубы,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25"/>
                        </a:lnSpc>
                      </a:pP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«Точки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роста»,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экостанции,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63525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ведущие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предприятия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на,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ональные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образовательные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образовательные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высшего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1844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еобразо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ательных 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295"/>
                        </a:lnSpc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ац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17804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еобразо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ательных 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 marR="798195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ац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ями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112">
                <a:tc>
                  <a:txBody>
                    <a:bodyPr/>
                    <a:lstStyle/>
                    <a:p>
                      <a:pPr marL="91440" marR="34925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школы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полного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дня,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включая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организацию внеурочной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дополнительного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образования,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т.ч.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рамках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платных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услуг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2825" algn="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20293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95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155" dirty="0"/>
              <a:t>«Творчество»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0" dirty="0"/>
              <a:t> </a:t>
            </a:r>
            <a:r>
              <a:rPr sz="1800" spc="130" dirty="0"/>
              <a:t>«Школьные</a:t>
            </a:r>
            <a:r>
              <a:rPr sz="1800" spc="-65" dirty="0"/>
              <a:t> </a:t>
            </a:r>
            <a:r>
              <a:rPr sz="1800" spc="150" dirty="0"/>
              <a:t>творческие</a:t>
            </a:r>
            <a:r>
              <a:rPr sz="1800" spc="-70" dirty="0"/>
              <a:t> </a:t>
            </a:r>
            <a:r>
              <a:rPr sz="1800" spc="145" dirty="0"/>
              <a:t>объединения»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5112" y="1475994"/>
          <a:ext cx="11544300" cy="522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6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39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91440" marR="21336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(школьный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театр,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музей,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музыкальный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коллектив,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медиацентр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(телевидение,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газета, </a:t>
                      </a:r>
                      <a:r>
                        <a:rPr sz="120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журнал)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1-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ъе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3-4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70"/>
                        </a:lnSpc>
                        <a:spcBef>
                          <a:spcPts val="155"/>
                        </a:spcBef>
                      </a:pPr>
                      <a:r>
                        <a:rPr sz="1200" spc="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370"/>
                        </a:lnSpc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театра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70"/>
                        </a:lnSpc>
                        <a:spcBef>
                          <a:spcPts val="16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370"/>
                        </a:lnSpc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театра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музея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3464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музея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хора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3464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хора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91440" marR="374015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медиацентра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(телевидение,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газета,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34645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кц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медиацентра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871">
                <a:tc>
                  <a:txBody>
                    <a:bodyPr/>
                    <a:lstStyle/>
                    <a:p>
                      <a:pPr marL="91440" marR="25654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являющихся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членами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объединений,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3375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 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33119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9%  об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33119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30%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7480">
                <a:tc>
                  <a:txBody>
                    <a:bodyPr/>
                    <a:lstStyle/>
                    <a:p>
                      <a:pPr marL="91440" marR="14795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Количество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 объединений: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концерты,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спектакли,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выпуски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газет,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журналов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т.д.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каждого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3020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ого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0099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каждого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2956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ого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  <a:p>
                      <a:pPr marR="172085" algn="r">
                        <a:lnSpc>
                          <a:spcPct val="100000"/>
                        </a:lnSpc>
                        <a:spcBef>
                          <a:spcPts val="2870"/>
                        </a:spcBef>
                      </a:pPr>
                      <a:r>
                        <a:rPr sz="1400" spc="-90" dirty="0">
                          <a:solidFill>
                            <a:srgbClr val="BEBEBE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40765" y="755726"/>
            <a:ext cx="80222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90" dirty="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sz="2400" b="1" spc="-1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b="1" spc="340" dirty="0">
                <a:solidFill>
                  <a:srgbClr val="000000"/>
                </a:solidFill>
                <a:latin typeface="Trebuchet MS"/>
                <a:cs typeface="Trebuchet MS"/>
              </a:rPr>
              <a:t>НАПРАВЛЕНИЕ</a:t>
            </a:r>
            <a:r>
              <a:rPr sz="2400" b="1" spc="-1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b="1" spc="225" dirty="0">
                <a:solidFill>
                  <a:srgbClr val="000000"/>
                </a:solidFill>
                <a:latin typeface="Trebuchet MS"/>
                <a:cs typeface="Trebuchet MS"/>
              </a:rPr>
              <a:t>«ЗНАНИЕ»</a:t>
            </a:r>
            <a:endParaRPr sz="2400" b="1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744" y="1842642"/>
            <a:ext cx="8311515" cy="2945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«Образовательный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процесс»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"/>
            </a:pPr>
            <a:endParaRPr sz="205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«Функционирование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объективной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внутренней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системы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sz="1800" spc="180" dirty="0">
                <a:latin typeface="Tahoma"/>
                <a:cs typeface="Tahoma"/>
              </a:rPr>
              <a:t>оценки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качества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образования»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ahoma"/>
              <a:cs typeface="Tahoma"/>
            </a:endParaRPr>
          </a:p>
          <a:p>
            <a:pPr marL="313055" marR="775970" indent="-287020">
              <a:lnSpc>
                <a:spcPct val="100000"/>
              </a:lnSpc>
              <a:buFont typeface="Wingdings"/>
              <a:buChar char=""/>
              <a:tabLst>
                <a:tab pos="313055" algn="l"/>
                <a:tab pos="31369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«Обеспечение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удовлетворения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образовательных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интересов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220" dirty="0">
                <a:latin typeface="Tahoma"/>
                <a:cs typeface="Tahoma"/>
              </a:rPr>
              <a:t>и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потребностей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обучающихся»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 marL="317500" marR="153670" indent="-287020">
              <a:lnSpc>
                <a:spcPct val="100000"/>
              </a:lnSpc>
              <a:buFont typeface="Wingdings"/>
              <a:buChar char=""/>
              <a:tabLst>
                <a:tab pos="317500" algn="l"/>
                <a:tab pos="318135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«Обеспечение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165" dirty="0">
                <a:latin typeface="Tahoma"/>
                <a:cs typeface="Tahoma"/>
              </a:rPr>
              <a:t>условий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для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170" dirty="0">
                <a:latin typeface="Tahoma"/>
                <a:cs typeface="Tahoma"/>
              </a:rPr>
              <a:t>организации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образования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обучающихся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180" dirty="0">
                <a:latin typeface="Tahoma"/>
                <a:cs typeface="Tahoma"/>
              </a:rPr>
              <a:t>с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ОВЗ,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80" dirty="0">
                <a:latin typeface="Tahoma"/>
                <a:cs typeface="Tahoma"/>
              </a:rPr>
              <a:t>с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инвалидностью»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20293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95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155" dirty="0"/>
              <a:t>«Творчество»</a:t>
            </a:r>
          </a:p>
          <a:p>
            <a:pPr marL="12700">
              <a:lnSpc>
                <a:spcPts val="2010"/>
              </a:lnSpc>
            </a:pPr>
            <a:r>
              <a:rPr sz="1800" spc="180" dirty="0"/>
              <a:t>Распределение</a:t>
            </a:r>
            <a:r>
              <a:rPr sz="1800" spc="-105" dirty="0"/>
              <a:t> </a:t>
            </a:r>
            <a:r>
              <a:rPr sz="1800" spc="180" dirty="0"/>
              <a:t>по</a:t>
            </a:r>
            <a:r>
              <a:rPr sz="1800" spc="-105" dirty="0"/>
              <a:t> </a:t>
            </a:r>
            <a:r>
              <a:rPr sz="1800" spc="180" dirty="0"/>
              <a:t>уровням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35257" y="6430771"/>
            <a:ext cx="2438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85" dirty="0">
                <a:solidFill>
                  <a:srgbClr val="BEBEBE"/>
                </a:solidFill>
                <a:latin typeface="Tahoma"/>
                <a:cs typeface="Tahoma"/>
              </a:rPr>
              <a:t>20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58174" y="2212022"/>
          <a:ext cx="8516620" cy="2242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03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93700" marR="148590" indent="-227329">
                        <a:lnSpc>
                          <a:spcPct val="111300"/>
                        </a:lnSpc>
                      </a:pPr>
                      <a:r>
                        <a:rPr sz="16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</a:t>
                      </a:r>
                      <a:r>
                        <a:rPr sz="16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сп</a:t>
                      </a:r>
                      <a:r>
                        <a:rPr sz="16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6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еде</a:t>
                      </a:r>
                      <a:r>
                        <a:rPr sz="16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6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6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ни</a:t>
                      </a:r>
                      <a:r>
                        <a:rPr sz="16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</a:t>
                      </a:r>
                      <a:r>
                        <a:rPr sz="1600" spc="1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sz="1600" spc="-10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15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1485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1485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0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10-17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1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18-25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1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26-30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733800" y="5000244"/>
            <a:ext cx="6992620" cy="830580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6830" rIns="0" bIns="0" rtlCol="0">
            <a:spAutoFit/>
          </a:bodyPr>
          <a:lstStyle/>
          <a:p>
            <a:pPr marL="90805" marR="715645">
              <a:lnSpc>
                <a:spcPct val="100000"/>
              </a:lnSpc>
              <a:spcBef>
                <a:spcPts val="290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данному 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ОБНУЛЯ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65" dirty="0">
                <a:solidFill>
                  <a:srgbClr val="001F5F"/>
                </a:solidFill>
                <a:latin typeface="Tahoma"/>
                <a:cs typeface="Tahoma"/>
              </a:rPr>
              <a:t>ТСЯ,</a:t>
            </a:r>
            <a:r>
              <a:rPr sz="16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ур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ове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001F5F"/>
                </a:solidFill>
                <a:latin typeface="Tahoma"/>
                <a:cs typeface="Tahoma"/>
              </a:rPr>
              <a:t>соотв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4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ст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вия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5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ОВОГО</a:t>
            </a:r>
            <a:r>
              <a:rPr sz="1600" spc="-125" dirty="0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4988" y="5535929"/>
            <a:ext cx="1322152" cy="13220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622" y="0"/>
            <a:ext cx="589109" cy="57861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53897" y="1078229"/>
            <a:ext cx="8209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90" dirty="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sz="2400" spc="-1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40" dirty="0">
                <a:solidFill>
                  <a:srgbClr val="000000"/>
                </a:solidFill>
                <a:latin typeface="Trebuchet MS"/>
                <a:cs typeface="Trebuchet MS"/>
              </a:rPr>
              <a:t>НАПРАВЛЕНИЕ</a:t>
            </a:r>
            <a:r>
              <a:rPr sz="2400" spc="-14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40" dirty="0">
                <a:solidFill>
                  <a:srgbClr val="000000"/>
                </a:solidFill>
                <a:latin typeface="Trebuchet MS"/>
                <a:cs typeface="Trebuchet MS"/>
              </a:rPr>
              <a:t>«ВОСПИТАНИЕ»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686" y="2475941"/>
            <a:ext cx="71081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«Организация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воспитательной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деятельности»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6686" y="3505911"/>
            <a:ext cx="71367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«Ученическое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самоуправление,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волонтерское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spc="140" dirty="0">
                <a:latin typeface="Tahoma"/>
                <a:cs typeface="Tahoma"/>
              </a:rPr>
              <a:t>движение»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804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3146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14" dirty="0"/>
              <a:t> </a:t>
            </a:r>
            <a:r>
              <a:rPr spc="280" dirty="0"/>
              <a:t>направление</a:t>
            </a:r>
            <a:r>
              <a:rPr spc="-105" dirty="0"/>
              <a:t> </a:t>
            </a:r>
            <a:r>
              <a:rPr spc="210" dirty="0"/>
              <a:t>«Воспитание»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45" dirty="0"/>
              <a:t>«Организация</a:t>
            </a:r>
            <a:r>
              <a:rPr sz="1800" spc="-85" dirty="0"/>
              <a:t> </a:t>
            </a:r>
            <a:r>
              <a:rPr sz="1800" spc="140" dirty="0"/>
              <a:t>воспитательной</a:t>
            </a:r>
            <a:r>
              <a:rPr sz="1800" spc="-65" dirty="0"/>
              <a:t> </a:t>
            </a:r>
            <a:r>
              <a:rPr sz="1800" spc="114" dirty="0"/>
              <a:t>деятельности»</a:t>
            </a:r>
            <a:endParaRPr sz="1800" dirty="0"/>
          </a:p>
        </p:txBody>
      </p:sp>
      <p:sp>
        <p:nvSpPr>
          <p:cNvPr id="5" name="object 5"/>
          <p:cNvSpPr txBox="1"/>
          <p:nvPr/>
        </p:nvSpPr>
        <p:spPr>
          <a:xfrm>
            <a:off x="11309857" y="6436477"/>
            <a:ext cx="29464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95" dirty="0">
                <a:solidFill>
                  <a:srgbClr val="BEBEBE"/>
                </a:solidFill>
                <a:latin typeface="Tahoma"/>
                <a:cs typeface="Tahoma"/>
              </a:rPr>
              <a:t>22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18096" y="1857501"/>
          <a:ext cx="11445875" cy="3950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28">
                <a:tc>
                  <a:txBody>
                    <a:bodyPr/>
                    <a:lstStyle/>
                    <a:p>
                      <a:pPr marL="9010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1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32194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государственных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символов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воспитании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98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 marR="13970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рабочей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воспитания,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98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14478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календарного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плана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воспитательной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работы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98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91440" marR="120014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советника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директора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воспитанию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взаимодействию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детскими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общественными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объединениями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(с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сент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бря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а)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394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248">
                <a:tc>
                  <a:txBody>
                    <a:bodyPr/>
                    <a:lstStyle/>
                    <a:p>
                      <a:pPr marL="91440" marR="38608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4394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3146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14" dirty="0"/>
              <a:t> </a:t>
            </a:r>
            <a:r>
              <a:rPr spc="280" dirty="0"/>
              <a:t>направление</a:t>
            </a:r>
            <a:r>
              <a:rPr spc="-105" dirty="0"/>
              <a:t> </a:t>
            </a:r>
            <a:r>
              <a:rPr spc="210" dirty="0"/>
              <a:t>«Воспитание»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45" dirty="0"/>
              <a:t>«Организация</a:t>
            </a:r>
            <a:r>
              <a:rPr sz="1800" spc="-85" dirty="0"/>
              <a:t> </a:t>
            </a:r>
            <a:r>
              <a:rPr sz="1800" spc="140" dirty="0"/>
              <a:t>воспитательной</a:t>
            </a:r>
            <a:r>
              <a:rPr sz="1800" spc="-65" dirty="0"/>
              <a:t> </a:t>
            </a:r>
            <a:r>
              <a:rPr sz="1800" spc="114" dirty="0"/>
              <a:t>деятельности»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9857" y="6436477"/>
            <a:ext cx="29464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95" dirty="0">
                <a:solidFill>
                  <a:srgbClr val="BEBEBE"/>
                </a:solidFill>
                <a:latin typeface="Tahoma"/>
                <a:cs typeface="Tahoma"/>
              </a:rPr>
              <a:t>23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8109" y="1283461"/>
          <a:ext cx="11398885" cy="5128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8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800">
                <a:tc>
                  <a:txBody>
                    <a:bodyPr/>
                    <a:lstStyle/>
                    <a:p>
                      <a:pPr marL="8921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07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4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176">
                <a:tc>
                  <a:txBody>
                    <a:bodyPr/>
                    <a:lstStyle/>
                    <a:p>
                      <a:pPr marL="91440" marR="333375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Взаимодействие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процессе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3495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использованием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регламентированных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моде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5875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использованием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анных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неформальных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31445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трансляция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опыта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процессе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рабочей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оспи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91440" marR="13652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школьной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символики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(флаг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гимн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эмблема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элементы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юма 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т.п.)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3718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школьной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символики </a:t>
                      </a:r>
                      <a:r>
                        <a:rPr sz="12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(флаг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гимн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эмблема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элементы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костюма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т.п.)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63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822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176">
                <a:tc>
                  <a:txBody>
                    <a:bodyPr/>
                    <a:lstStyle/>
                    <a:p>
                      <a:pPr marL="91440" marR="45593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70534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70534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sz="1200" spc="-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2479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sz="1200" spc="-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sz="1200" spc="-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sz="12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446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каждому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направлений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(краеведение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туризм),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причем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одному из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направлений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sz="1200" spc="-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872">
                <a:tc>
                  <a:txBody>
                    <a:bodyPr/>
                    <a:lstStyle/>
                    <a:p>
                      <a:pPr marL="91440" marR="904875" algn="just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летних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смен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школьном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лагере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635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8225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3146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14" dirty="0"/>
              <a:t> </a:t>
            </a:r>
            <a:r>
              <a:rPr spc="280" dirty="0"/>
              <a:t>направление</a:t>
            </a:r>
            <a:r>
              <a:rPr spc="-105" dirty="0"/>
              <a:t> </a:t>
            </a:r>
            <a:r>
              <a:rPr spc="210" dirty="0"/>
              <a:t>«Воспитание»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35" dirty="0"/>
              <a:t>«Ученическое</a:t>
            </a:r>
            <a:r>
              <a:rPr sz="1800" spc="-85" dirty="0"/>
              <a:t> </a:t>
            </a:r>
            <a:r>
              <a:rPr sz="1800" spc="145" dirty="0"/>
              <a:t>самоуправление,</a:t>
            </a:r>
            <a:r>
              <a:rPr sz="1800" spc="-70" dirty="0"/>
              <a:t> </a:t>
            </a:r>
            <a:r>
              <a:rPr sz="1800" spc="155" dirty="0"/>
              <a:t>волонтерское</a:t>
            </a:r>
            <a:r>
              <a:rPr sz="1800" spc="-45" dirty="0"/>
              <a:t> </a:t>
            </a:r>
            <a:r>
              <a:rPr sz="1800" spc="145" dirty="0"/>
              <a:t>движение»</a:t>
            </a:r>
            <a:endParaRPr sz="1800" dirty="0"/>
          </a:p>
        </p:txBody>
      </p:sp>
      <p:sp>
        <p:nvSpPr>
          <p:cNvPr id="5" name="object 5"/>
          <p:cNvSpPr txBox="1"/>
          <p:nvPr/>
        </p:nvSpPr>
        <p:spPr>
          <a:xfrm>
            <a:off x="11309857" y="6436477"/>
            <a:ext cx="29464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95" dirty="0">
                <a:solidFill>
                  <a:srgbClr val="BEBEBE"/>
                </a:solidFill>
                <a:latin typeface="Tahoma"/>
                <a:cs typeface="Tahoma"/>
              </a:rPr>
              <a:t>24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5894" y="1433702"/>
          <a:ext cx="11353164" cy="4934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2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291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13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0805" marR="120586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58215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6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первичного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отделения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РДДМ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«Движение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первых»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90805" marR="470534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центра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детских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инициатив,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ученического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самоуправления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662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215">
                <a:tc>
                  <a:txBody>
                    <a:bodyPr/>
                    <a:lstStyle/>
                    <a:p>
                      <a:pPr marL="90805" marR="22352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«Орлята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России»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начального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662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marL="90805" marR="39243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представительств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детских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молодежных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общественных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(«Юнармия»,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«Большая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перемена»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662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165">
                <a:tc>
                  <a:txBody>
                    <a:bodyPr/>
                    <a:lstStyle/>
                    <a:p>
                      <a:pPr marL="90805" marR="27178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волонтёрском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движении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основного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среднего общего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73709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обучающиеся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-3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участвуют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волонтёрском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движении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79629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обучающиеся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участвуют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ёрском 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движении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0077">
                <a:tc>
                  <a:txBody>
                    <a:bodyPr/>
                    <a:lstStyle/>
                    <a:p>
                      <a:pPr marL="90805" marR="116840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военно-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патриотических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клубов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3146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14" dirty="0"/>
              <a:t> </a:t>
            </a:r>
            <a:r>
              <a:rPr spc="280" dirty="0"/>
              <a:t>направление</a:t>
            </a:r>
            <a:r>
              <a:rPr spc="-105" dirty="0"/>
              <a:t> </a:t>
            </a:r>
            <a:r>
              <a:rPr spc="210" dirty="0"/>
              <a:t>«Воспитание»</a:t>
            </a:r>
          </a:p>
          <a:p>
            <a:pPr marL="12700">
              <a:lnSpc>
                <a:spcPts val="2010"/>
              </a:lnSpc>
            </a:pPr>
            <a:r>
              <a:rPr sz="1800" spc="180" dirty="0"/>
              <a:t>Распределение</a:t>
            </a:r>
            <a:r>
              <a:rPr sz="1800" spc="-105" dirty="0"/>
              <a:t> </a:t>
            </a:r>
            <a:r>
              <a:rPr sz="1800" spc="180" dirty="0"/>
              <a:t>по</a:t>
            </a:r>
            <a:r>
              <a:rPr sz="1800" spc="-105" dirty="0"/>
              <a:t> </a:t>
            </a:r>
            <a:r>
              <a:rPr sz="1800" spc="180" dirty="0"/>
              <a:t>уровням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09857" y="6436477"/>
            <a:ext cx="29464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95" dirty="0">
                <a:solidFill>
                  <a:srgbClr val="BEBEBE"/>
                </a:solidFill>
                <a:latin typeface="Tahoma"/>
                <a:cs typeface="Tahoma"/>
              </a:rPr>
              <a:t>25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51495" y="2399220"/>
          <a:ext cx="8866505" cy="26779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2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41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80059" marR="237490" indent="-224154">
                        <a:lnSpc>
                          <a:spcPct val="111200"/>
                        </a:lnSpc>
                        <a:spcBef>
                          <a:spcPts val="1680"/>
                        </a:spcBef>
                      </a:pPr>
                      <a:r>
                        <a:rPr sz="16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</a:t>
                      </a:r>
                      <a:r>
                        <a:rPr sz="16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сп</a:t>
                      </a:r>
                      <a:r>
                        <a:rPr sz="16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6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еде</a:t>
                      </a:r>
                      <a:r>
                        <a:rPr sz="16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6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6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ни</a:t>
                      </a:r>
                      <a:r>
                        <a:rPr sz="16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</a:t>
                      </a:r>
                      <a:r>
                        <a:rPr sz="1600" spc="1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sz="1600" spc="-10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15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204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204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5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10-14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5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1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4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1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18-20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52671" y="5558028"/>
            <a:ext cx="6637020" cy="832485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7465" rIns="0" bIns="0" rtlCol="0">
            <a:spAutoFit/>
          </a:bodyPr>
          <a:lstStyle/>
          <a:p>
            <a:pPr marL="90805" marR="360045">
              <a:lnSpc>
                <a:spcPct val="100000"/>
              </a:lnSpc>
              <a:spcBef>
                <a:spcPts val="295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данному 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ОБНУЛЯ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65" dirty="0">
                <a:solidFill>
                  <a:srgbClr val="001F5F"/>
                </a:solidFill>
                <a:latin typeface="Tahoma"/>
                <a:cs typeface="Tahoma"/>
              </a:rPr>
              <a:t>ТСЯ,</a:t>
            </a:r>
            <a:r>
              <a:rPr sz="16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ур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ове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001F5F"/>
                </a:solidFill>
                <a:latin typeface="Tahoma"/>
                <a:cs typeface="Tahoma"/>
              </a:rPr>
              <a:t>соотв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4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ст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вия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5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ОВОГО</a:t>
            </a:r>
            <a:r>
              <a:rPr sz="1600" spc="-125" dirty="0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74598" y="1485722"/>
            <a:ext cx="91960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90" dirty="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sz="2400" spc="-17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40" dirty="0">
                <a:solidFill>
                  <a:srgbClr val="000000"/>
                </a:solidFill>
                <a:latin typeface="Trebuchet MS"/>
                <a:cs typeface="Trebuchet MS"/>
              </a:rPr>
              <a:t>НАПРАВЛЕНИЕ</a:t>
            </a:r>
            <a:r>
              <a:rPr sz="2400" spc="-1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75" dirty="0">
                <a:solidFill>
                  <a:srgbClr val="000000"/>
                </a:solidFill>
                <a:latin typeface="Trebuchet MS"/>
                <a:cs typeface="Trebuchet MS"/>
              </a:rPr>
              <a:t>«ПРОФОРИЕНТАЦИЯ»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0013" y="2928874"/>
            <a:ext cx="67932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000" spc="210" dirty="0">
                <a:latin typeface="Tahoma"/>
                <a:cs typeface="Tahoma"/>
              </a:rPr>
              <a:t>Критерий</a:t>
            </a:r>
            <a:r>
              <a:rPr sz="2000" spc="-114" dirty="0">
                <a:latin typeface="Tahoma"/>
                <a:cs typeface="Tahoma"/>
              </a:rPr>
              <a:t> </a:t>
            </a:r>
            <a:r>
              <a:rPr sz="2000" spc="175" dirty="0">
                <a:latin typeface="Tahoma"/>
                <a:cs typeface="Tahoma"/>
              </a:rPr>
              <a:t>«Сопровождение</a:t>
            </a:r>
            <a:r>
              <a:rPr sz="2000" spc="-145" dirty="0">
                <a:latin typeface="Tahoma"/>
                <a:cs typeface="Tahoma"/>
              </a:rPr>
              <a:t> </a:t>
            </a:r>
            <a:r>
              <a:rPr sz="2000" spc="190" dirty="0">
                <a:latin typeface="Tahoma"/>
                <a:cs typeface="Tahoma"/>
              </a:rPr>
              <a:t>выбора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60" dirty="0">
                <a:latin typeface="Tahoma"/>
                <a:cs typeface="Tahoma"/>
              </a:rPr>
              <a:t>профессии»</a:t>
            </a:r>
            <a:endParaRPr sz="20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6117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00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220" dirty="0"/>
              <a:t>«Профориентация»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105" dirty="0"/>
              <a:t> </a:t>
            </a:r>
            <a:r>
              <a:rPr sz="1800" spc="155" dirty="0"/>
              <a:t>«Сопровождение</a:t>
            </a:r>
            <a:r>
              <a:rPr sz="1800" spc="-55" dirty="0"/>
              <a:t> </a:t>
            </a:r>
            <a:r>
              <a:rPr sz="1800" spc="170" dirty="0"/>
              <a:t>выбора</a:t>
            </a:r>
            <a:r>
              <a:rPr sz="1800" spc="-95" dirty="0"/>
              <a:t> </a:t>
            </a:r>
            <a:r>
              <a:rPr sz="1800" spc="145" dirty="0"/>
              <a:t>профессии»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3352" y="1267713"/>
          <a:ext cx="11527154" cy="5278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7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887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529">
                <a:tc>
                  <a:txBody>
                    <a:bodyPr/>
                    <a:lstStyle/>
                    <a:p>
                      <a:pPr marL="90805" marR="944880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рж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кал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ана 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профориентационной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54610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sz="105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календарным планом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профориентационной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деятельности,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разработанном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20"/>
                        </a:lnSpc>
                      </a:pP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субъе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кте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0805" marR="365760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Определение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заместителя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директора,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ответственного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реализацию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профориентационной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834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511">
                <a:tc>
                  <a:txBody>
                    <a:bodyPr/>
                    <a:lstStyle/>
                    <a:p>
                      <a:pPr marL="90805" marR="937260">
                        <a:lnSpc>
                          <a:spcPct val="89800"/>
                        </a:lnSpc>
                        <a:spcBef>
                          <a:spcPts val="320"/>
                        </a:spcBef>
                      </a:pP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соглашений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региональными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прия</a:t>
                      </a:r>
                      <a:r>
                        <a:rPr sz="105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рг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и,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казывающи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вие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фориен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ых 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506">
                <a:tc>
                  <a:txBody>
                    <a:bodyPr/>
                    <a:lstStyle/>
                    <a:p>
                      <a:pPr marL="90805" marR="495300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(инженерные,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медицинские,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космические, 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IT, 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педагогические,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предпринимательские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другие)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506">
                <a:tc>
                  <a:txBody>
                    <a:bodyPr/>
                    <a:lstStyle/>
                    <a:p>
                      <a:pPr marL="90805" marR="222885" algn="just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фориен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и,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ийны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предметах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общеобразовательного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цикла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834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Посещение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экскурсий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предприятиях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735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531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моделирующих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бах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айн)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ия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506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экску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ий</a:t>
                      </a:r>
                      <a:r>
                        <a:rPr sz="105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рган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ия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  <a:p>
                      <a:pPr marL="879475">
                        <a:lnSpc>
                          <a:spcPts val="720"/>
                        </a:lnSpc>
                        <a:spcBef>
                          <a:spcPts val="795"/>
                        </a:spcBef>
                      </a:pPr>
                      <a:r>
                        <a:rPr sz="1400" spc="35" dirty="0">
                          <a:solidFill>
                            <a:srgbClr val="BEBEBE"/>
                          </a:solidFill>
                          <a:latin typeface="Tahoma"/>
                          <a:cs typeface="Tahoma"/>
                        </a:rPr>
                        <a:t>27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480040" y="5928512"/>
            <a:ext cx="1405255" cy="619760"/>
          </a:xfrm>
          <a:custGeom>
            <a:avLst/>
            <a:gdLst/>
            <a:ahLst/>
            <a:cxnLst/>
            <a:rect l="l" t="t" r="r" b="b"/>
            <a:pathLst>
              <a:path w="1405254" h="619759">
                <a:moveTo>
                  <a:pt x="1404747" y="0"/>
                </a:moveTo>
                <a:lnTo>
                  <a:pt x="0" y="0"/>
                </a:lnTo>
                <a:lnTo>
                  <a:pt x="0" y="619505"/>
                </a:lnTo>
                <a:lnTo>
                  <a:pt x="1404747" y="619505"/>
                </a:lnTo>
                <a:lnTo>
                  <a:pt x="1404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6117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00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220" dirty="0"/>
              <a:t>«Профориентация»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105" dirty="0"/>
              <a:t> </a:t>
            </a:r>
            <a:r>
              <a:rPr sz="1800" spc="155" dirty="0"/>
              <a:t>«Сопровождение</a:t>
            </a:r>
            <a:r>
              <a:rPr sz="1800" spc="-55" dirty="0"/>
              <a:t> </a:t>
            </a:r>
            <a:r>
              <a:rPr sz="1800" spc="170" dirty="0"/>
              <a:t>выбора</a:t>
            </a:r>
            <a:r>
              <a:rPr sz="1800" spc="-95" dirty="0"/>
              <a:t> </a:t>
            </a:r>
            <a:r>
              <a:rPr sz="1800" spc="145" dirty="0"/>
              <a:t>профессии»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12906" y="6436477"/>
            <a:ext cx="29083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80" dirty="0">
                <a:solidFill>
                  <a:srgbClr val="BEBEBE"/>
                </a:solidFill>
                <a:latin typeface="Tahoma"/>
                <a:cs typeface="Tahoma"/>
              </a:rPr>
              <a:t>28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7604" y="1889886"/>
          <a:ext cx="11632564" cy="3664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1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40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1440" marR="9652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Посещение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проб </a:t>
                      </a:r>
                      <a:r>
                        <a:rPr sz="1100" spc="-3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региональных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площадках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880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068">
                <a:tc>
                  <a:txBody>
                    <a:bodyPr/>
                    <a:lstStyle/>
                    <a:p>
                      <a:pPr marL="91440" marR="9144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ня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ий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мм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 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дополнительного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образования,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кружков,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секций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др.,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направленных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88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marL="91440" marR="25654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охожден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профессиональной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подготовки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должностям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служащих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88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068">
                <a:tc>
                  <a:txBody>
                    <a:bodyPr/>
                    <a:lstStyle/>
                    <a:p>
                      <a:pPr marL="91440" marR="202565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еден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ельских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ний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профессиональной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ориентации,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о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кадровых</a:t>
                      </a:r>
                      <a:r>
                        <a:rPr sz="11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потребностях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современного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рынка</a:t>
                      </a:r>
                      <a:r>
                        <a:rPr sz="11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труда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88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1440" marR="24701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6-11</a:t>
                      </a:r>
                      <a:r>
                        <a:rPr sz="11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 </a:t>
                      </a:r>
                      <a:r>
                        <a:rPr sz="1100" spc="-3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будущее»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88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940">
                <a:tc>
                  <a:txBody>
                    <a:bodyPr/>
                    <a:lstStyle/>
                    <a:p>
                      <a:pPr marL="91440" marR="105156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чемпионатах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аль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88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6117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00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220" dirty="0"/>
              <a:t>«Профориентация»</a:t>
            </a:r>
          </a:p>
          <a:p>
            <a:pPr marL="12700">
              <a:lnSpc>
                <a:spcPts val="2010"/>
              </a:lnSpc>
            </a:pPr>
            <a:r>
              <a:rPr sz="1800" spc="180" dirty="0"/>
              <a:t>Распределение</a:t>
            </a:r>
            <a:r>
              <a:rPr sz="1800" spc="-105" dirty="0"/>
              <a:t> </a:t>
            </a:r>
            <a:r>
              <a:rPr sz="1800" spc="180" dirty="0"/>
              <a:t>по</a:t>
            </a:r>
            <a:r>
              <a:rPr sz="1800" spc="-105" dirty="0"/>
              <a:t> </a:t>
            </a:r>
            <a:r>
              <a:rPr sz="1800" spc="180" dirty="0"/>
              <a:t>уровням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12906" y="6436477"/>
            <a:ext cx="29083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80" dirty="0">
                <a:solidFill>
                  <a:srgbClr val="BEBEBE"/>
                </a:solidFill>
                <a:latin typeface="Tahoma"/>
                <a:cs typeface="Tahoma"/>
              </a:rPr>
              <a:t>29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80095" y="2439987"/>
          <a:ext cx="8801734" cy="2062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62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1655"/>
                        </a:spcBef>
                      </a:pPr>
                      <a:r>
                        <a:rPr sz="1600" spc="14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Распределение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600" spc="1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sz="1600" spc="-114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15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127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127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270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spc="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5-7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270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600" spc="1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27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600" spc="-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27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6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600" spc="1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27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6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127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062984" y="4895088"/>
            <a:ext cx="6522720" cy="832485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 marR="245110">
              <a:lnSpc>
                <a:spcPct val="100000"/>
              </a:lnSpc>
              <a:spcBef>
                <a:spcPts val="295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данному 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ОБНУЛЯ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65" dirty="0">
                <a:solidFill>
                  <a:srgbClr val="001F5F"/>
                </a:solidFill>
                <a:latin typeface="Tahoma"/>
                <a:cs typeface="Tahoma"/>
              </a:rPr>
              <a:t>ТСЯ,</a:t>
            </a:r>
            <a:r>
              <a:rPr sz="16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ур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ове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001F5F"/>
                </a:solidFill>
                <a:latin typeface="Tahoma"/>
                <a:cs typeface="Tahoma"/>
              </a:rPr>
              <a:t>соотв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4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ст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вия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5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ОВОГО</a:t>
            </a:r>
            <a:r>
              <a:rPr sz="1600" spc="-125" dirty="0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252" y="89069"/>
            <a:ext cx="7426959" cy="87503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pc="270" dirty="0">
                <a:solidFill>
                  <a:schemeClr val="tx1"/>
                </a:solidFill>
              </a:rPr>
              <a:t>Магистральное</a:t>
            </a:r>
            <a:r>
              <a:rPr spc="-95" dirty="0">
                <a:solidFill>
                  <a:schemeClr val="tx1"/>
                </a:solidFill>
              </a:rPr>
              <a:t> </a:t>
            </a:r>
            <a:r>
              <a:rPr spc="280" dirty="0">
                <a:solidFill>
                  <a:schemeClr val="tx1"/>
                </a:solidFill>
              </a:rPr>
              <a:t>направление</a:t>
            </a:r>
            <a:r>
              <a:rPr spc="-85" dirty="0">
                <a:solidFill>
                  <a:schemeClr val="tx1"/>
                </a:solidFill>
              </a:rPr>
              <a:t> </a:t>
            </a:r>
            <a:r>
              <a:rPr spc="170" dirty="0">
                <a:solidFill>
                  <a:schemeClr val="tx1"/>
                </a:solidFill>
              </a:rPr>
              <a:t>«Знание»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800" spc="185" dirty="0">
                <a:solidFill>
                  <a:schemeClr val="tx1"/>
                </a:solidFill>
              </a:rPr>
              <a:t>Критерий</a:t>
            </a:r>
            <a:r>
              <a:rPr sz="1800" spc="-105" dirty="0">
                <a:solidFill>
                  <a:schemeClr val="tx1"/>
                </a:solidFill>
              </a:rPr>
              <a:t> </a:t>
            </a:r>
            <a:r>
              <a:rPr sz="1800" spc="135" dirty="0">
                <a:solidFill>
                  <a:schemeClr val="tx1"/>
                </a:solidFill>
              </a:rPr>
              <a:t>«Образовательный</a:t>
            </a:r>
            <a:r>
              <a:rPr sz="1800" spc="-70" dirty="0">
                <a:solidFill>
                  <a:schemeClr val="tx1"/>
                </a:solidFill>
              </a:rPr>
              <a:t> </a:t>
            </a:r>
            <a:r>
              <a:rPr sz="1800" spc="140" dirty="0">
                <a:solidFill>
                  <a:schemeClr val="tx1"/>
                </a:solidFill>
              </a:rPr>
              <a:t>процесс»</a:t>
            </a:r>
            <a:endParaRPr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332" y="1161541"/>
          <a:ext cx="11502389" cy="56487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72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90805" marR="30670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  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ьск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8430">
                        <a:lnSpc>
                          <a:spcPct val="89800"/>
                        </a:lnSpc>
                        <a:spcBef>
                          <a:spcPts val="315"/>
                        </a:spcBef>
                      </a:pP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ют  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и/или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исследовательской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3045">
                        <a:lnSpc>
                          <a:spcPct val="89800"/>
                        </a:lnSpc>
                        <a:spcBef>
                          <a:spcPts val="315"/>
                        </a:spcBef>
                      </a:pP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ют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и/и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ьск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8700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530">
                <a:tc>
                  <a:txBody>
                    <a:bodyPr/>
                    <a:lstStyle/>
                    <a:p>
                      <a:pPr marL="90805" marR="177800">
                        <a:lnSpc>
                          <a:spcPct val="89800"/>
                        </a:lnSpc>
                        <a:spcBef>
                          <a:spcPts val="320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анов 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ьких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ей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индивидуальных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81330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5"/>
                        </a:lnSpc>
                        <a:spcBef>
                          <a:spcPts val="190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2075" marR="426084">
                        <a:lnSpc>
                          <a:spcPts val="1140"/>
                        </a:lnSpc>
                        <a:spcBef>
                          <a:spcPts val="70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иви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 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учебного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5621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нее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профилей</a:t>
                      </a:r>
                      <a:r>
                        <a:rPr sz="1050" spc="1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нескольких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различных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иви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939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нее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профилей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нескольких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различных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иви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5637">
                <a:tc>
                  <a:txBody>
                    <a:bodyPr/>
                    <a:lstStyle/>
                    <a:p>
                      <a:pPr marL="90805" marR="15049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чих  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амм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ным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  (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-11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780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ей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ьзуют  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пре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в,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ержание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мые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аты 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которых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5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ниже </a:t>
                      </a:r>
                      <a:r>
                        <a:rPr sz="105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соответствующих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ржания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мых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фе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чих  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амм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548">
                <a:tc>
                  <a:txBody>
                    <a:bodyPr/>
                    <a:lstStyle/>
                    <a:p>
                      <a:pPr marL="90805" marR="202565">
                        <a:lnSpc>
                          <a:spcPts val="1130"/>
                        </a:lnSpc>
                        <a:spcBef>
                          <a:spcPts val="340"/>
                        </a:spcBef>
                      </a:pP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66090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</a:t>
                      </a:r>
                      <a:r>
                        <a:rPr sz="1050" spc="-3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6530">
                        <a:lnSpc>
                          <a:spcPct val="89900"/>
                        </a:lnSpc>
                        <a:spcBef>
                          <a:spcPts val="320"/>
                        </a:spcBef>
                      </a:pP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одного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одном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классе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ей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</a:t>
                      </a:r>
                      <a:r>
                        <a:rPr sz="105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8265">
                        <a:lnSpc>
                          <a:spcPct val="89900"/>
                        </a:lnSpc>
                        <a:spcBef>
                          <a:spcPts val="320"/>
                        </a:spcBef>
                      </a:pP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одного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предметов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одном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50" spc="-3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8265">
                        <a:lnSpc>
                          <a:spcPct val="89900"/>
                        </a:lnSpc>
                        <a:spcBef>
                          <a:spcPts val="320"/>
                        </a:spcBef>
                      </a:pP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одного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предметов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одном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50" spc="-3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рех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ее</a:t>
                      </a:r>
                      <a:r>
                        <a:rPr sz="105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ях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  </a:t>
                      </a:r>
                      <a:r>
                        <a:rPr sz="105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537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спеченн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уче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ника</a:t>
                      </a:r>
                      <a:r>
                        <a:rPr sz="105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еб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ны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ия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94310">
                        <a:lnSpc>
                          <a:spcPct val="90100"/>
                        </a:lnSpc>
                        <a:spcBef>
                          <a:spcPts val="320"/>
                        </a:spcBef>
                      </a:pP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бес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полном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204470" indent="-7620">
                        <a:lnSpc>
                          <a:spcPct val="90000"/>
                        </a:lnSpc>
                        <a:spcBef>
                          <a:spcPts val="40"/>
                        </a:spcBef>
                      </a:pP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спечены  уче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ника</a:t>
                      </a:r>
                      <a:r>
                        <a:rPr sz="105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  </a:t>
                      </a:r>
                      <a:r>
                        <a:rPr sz="105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94310">
                        <a:lnSpc>
                          <a:spcPct val="89900"/>
                        </a:lnSpc>
                        <a:spcBef>
                          <a:spcPts val="320"/>
                        </a:spcBef>
                      </a:pP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спечены 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</a:t>
                      </a:r>
                      <a:r>
                        <a:rPr sz="105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пособиями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полном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065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500">
                <a:tc>
                  <a:txBody>
                    <a:bodyPr/>
                    <a:lstStyle/>
                    <a:p>
                      <a:pPr marL="90805" marR="487045">
                        <a:lnSpc>
                          <a:spcPct val="9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Прим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нение</a:t>
                      </a:r>
                      <a:r>
                        <a:rPr sz="105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э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ек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нных  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ьных</a:t>
                      </a:r>
                      <a:r>
                        <a:rPr sz="105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урс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из  </a:t>
                      </a:r>
                      <a:r>
                        <a:rPr sz="105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федерального</a:t>
                      </a:r>
                      <a:r>
                        <a:rPr sz="1050" spc="-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перечня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предусмотрено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предусмотрено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065">
                        <a:lnSpc>
                          <a:spcPts val="3260"/>
                        </a:lnSpc>
                        <a:tabLst>
                          <a:tab pos="2000885" algn="l"/>
                        </a:tabLst>
                      </a:pPr>
                      <a:r>
                        <a:rPr sz="28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	</a:t>
                      </a:r>
                      <a:r>
                        <a:rPr sz="2100" spc="37" baseline="-25793" dirty="0">
                          <a:solidFill>
                            <a:srgbClr val="BEBEBE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2100" baseline="-25793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4988" y="5535929"/>
            <a:ext cx="1322152" cy="13220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622" y="0"/>
            <a:ext cx="589109" cy="57861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45363" y="1479296"/>
            <a:ext cx="9314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20" dirty="0">
                <a:solidFill>
                  <a:srgbClr val="000000"/>
                </a:solidFill>
                <a:latin typeface="Trebuchet MS"/>
                <a:cs typeface="Trebuchet MS"/>
              </a:rPr>
              <a:t>КЛЮЧЕВОЕ</a:t>
            </a:r>
            <a:r>
              <a:rPr sz="2400" spc="-1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10" dirty="0">
                <a:solidFill>
                  <a:srgbClr val="000000"/>
                </a:solidFill>
                <a:latin typeface="Trebuchet MS"/>
                <a:cs typeface="Trebuchet MS"/>
              </a:rPr>
              <a:t>УСЛОВИЕ</a:t>
            </a:r>
            <a:r>
              <a:rPr sz="2400" spc="-1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135" dirty="0">
                <a:solidFill>
                  <a:srgbClr val="000000"/>
                </a:solidFill>
                <a:latin typeface="Trebuchet MS"/>
                <a:cs typeface="Trebuchet MS"/>
              </a:rPr>
              <a:t>«УЧИТЕЛЬ.</a:t>
            </a:r>
            <a:r>
              <a:rPr sz="2400" spc="-13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25" dirty="0">
                <a:solidFill>
                  <a:srgbClr val="000000"/>
                </a:solidFill>
                <a:latin typeface="Trebuchet MS"/>
                <a:cs typeface="Trebuchet MS"/>
              </a:rPr>
              <a:t>ШКОЛЬНАЯ</a:t>
            </a:r>
            <a:r>
              <a:rPr sz="2400" spc="-15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95" dirty="0">
                <a:solidFill>
                  <a:srgbClr val="000000"/>
                </a:solidFill>
                <a:latin typeface="Trebuchet MS"/>
                <a:cs typeface="Trebuchet MS"/>
              </a:rPr>
              <a:t>КОМАНДА»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363" y="2584196"/>
            <a:ext cx="8374380" cy="2371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10515" algn="l"/>
                <a:tab pos="31115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«Условия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педагогического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75" dirty="0">
                <a:latin typeface="Tahoma"/>
                <a:cs typeface="Tahoma"/>
              </a:rPr>
              <a:t>труда»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«Методическое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175" dirty="0">
                <a:latin typeface="Tahoma"/>
                <a:cs typeface="Tahoma"/>
              </a:rPr>
              <a:t>сопровождение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педагогических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114" dirty="0">
                <a:latin typeface="Tahoma"/>
                <a:cs typeface="Tahoma"/>
              </a:rPr>
              <a:t>кадров.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Система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10" dirty="0">
                <a:latin typeface="Tahoma"/>
                <a:cs typeface="Tahoma"/>
              </a:rPr>
              <a:t>наставничества»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"/>
            </a:pPr>
            <a:endParaRPr sz="1700">
              <a:latin typeface="Tahoma"/>
              <a:cs typeface="Tahoma"/>
            </a:endParaRPr>
          </a:p>
          <a:p>
            <a:pPr marL="321945" indent="-287020">
              <a:lnSpc>
                <a:spcPct val="100000"/>
              </a:lnSpc>
              <a:buFont typeface="Wingdings"/>
              <a:buChar char=""/>
              <a:tabLst>
                <a:tab pos="321945" algn="l"/>
                <a:tab pos="32258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«Развитие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220" dirty="0">
                <a:latin typeface="Tahoma"/>
                <a:cs typeface="Tahoma"/>
              </a:rPr>
              <a:t>и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185" dirty="0">
                <a:latin typeface="Tahoma"/>
                <a:cs typeface="Tahoma"/>
              </a:rPr>
              <a:t>повышение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30" dirty="0">
                <a:latin typeface="Tahoma"/>
                <a:cs typeface="Tahoma"/>
              </a:rPr>
              <a:t>квалификации»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941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5" dirty="0"/>
              <a:t> </a:t>
            </a:r>
            <a:r>
              <a:rPr spc="135" dirty="0"/>
              <a:t>«Учитель.</a:t>
            </a:r>
            <a:r>
              <a:rPr spc="-120" dirty="0"/>
              <a:t> </a:t>
            </a:r>
            <a:r>
              <a:rPr spc="265" dirty="0"/>
              <a:t>Школьная</a:t>
            </a:r>
            <a:r>
              <a:rPr spc="-80" dirty="0"/>
              <a:t> </a:t>
            </a:r>
            <a:r>
              <a:rPr spc="220" dirty="0"/>
              <a:t>команда»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25" dirty="0"/>
              <a:t>«Условия</a:t>
            </a:r>
            <a:r>
              <a:rPr sz="1800" spc="-70" dirty="0"/>
              <a:t> </a:t>
            </a:r>
            <a:r>
              <a:rPr sz="1800" spc="145" dirty="0"/>
              <a:t>педагогического</a:t>
            </a:r>
            <a:r>
              <a:rPr sz="1800" spc="-70" dirty="0"/>
              <a:t> </a:t>
            </a:r>
            <a:r>
              <a:rPr sz="1800" spc="75" dirty="0"/>
              <a:t>труда»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26621" y="6436477"/>
            <a:ext cx="27813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30" dirty="0">
                <a:solidFill>
                  <a:srgbClr val="BEBEBE"/>
                </a:solidFill>
                <a:latin typeface="Tahoma"/>
                <a:cs typeface="Tahoma"/>
              </a:rPr>
              <a:t>31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6813" y="1831213"/>
          <a:ext cx="11252835" cy="2872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3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3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254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501">
                <a:tc>
                  <a:txBody>
                    <a:bodyPr/>
                    <a:lstStyle/>
                    <a:p>
                      <a:pPr marL="91440" marR="32702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единых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подходов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штатному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расписанию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(количество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административного персонала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контингент,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узкие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специалисты)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7846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единые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подходы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штатному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расписанию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7846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используются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единые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подходы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штатному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расписанию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156">
                <a:tc>
                  <a:txBody>
                    <a:bodyPr/>
                    <a:lstStyle/>
                    <a:p>
                      <a:pPr marL="91440" marR="8445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Предусмотрены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меры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материального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стимулирования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(разработан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локальный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системе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материального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стимулирования,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соблюдаются требования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локального </a:t>
                      </a:r>
                      <a:r>
                        <a:rPr sz="1200" spc="-3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5575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предусмотрены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меры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ального 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стимулирования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5885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рены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меры 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материального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стимулирования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94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5" dirty="0"/>
              <a:t> </a:t>
            </a:r>
            <a:r>
              <a:rPr spc="135" dirty="0"/>
              <a:t>«Учитель.</a:t>
            </a:r>
            <a:r>
              <a:rPr spc="-120" dirty="0"/>
              <a:t> </a:t>
            </a:r>
            <a:r>
              <a:rPr spc="265" dirty="0"/>
              <a:t>Школьная</a:t>
            </a:r>
            <a:r>
              <a:rPr spc="-80" dirty="0"/>
              <a:t> </a:t>
            </a:r>
            <a:r>
              <a:rPr spc="220" dirty="0"/>
              <a:t>команда»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26621" y="6436477"/>
            <a:ext cx="278130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30" dirty="0">
                <a:solidFill>
                  <a:srgbClr val="BEBEBE"/>
                </a:solidFill>
                <a:latin typeface="Tahoma"/>
                <a:cs typeface="Tahoma"/>
              </a:rPr>
              <a:t>32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804" y="599947"/>
            <a:ext cx="11229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85" dirty="0">
                <a:solidFill>
                  <a:srgbClr val="FFFFFF"/>
                </a:solidFill>
                <a:latin typeface="Tahoma"/>
                <a:cs typeface="Tahoma"/>
              </a:rPr>
              <a:t>Критерий</a:t>
            </a:r>
            <a:r>
              <a:rPr sz="1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FFFFFF"/>
                </a:solidFill>
                <a:latin typeface="Tahoma"/>
                <a:cs typeface="Tahoma"/>
              </a:rPr>
              <a:t>«Методическое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75" dirty="0">
                <a:solidFill>
                  <a:srgbClr val="FFFFFF"/>
                </a:solidFill>
                <a:latin typeface="Tahoma"/>
                <a:cs typeface="Tahoma"/>
              </a:rPr>
              <a:t>сопровождение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45" dirty="0">
                <a:solidFill>
                  <a:srgbClr val="FFFFFF"/>
                </a:solidFill>
                <a:latin typeface="Tahoma"/>
                <a:cs typeface="Tahoma"/>
              </a:rPr>
              <a:t>педагогических</a:t>
            </a:r>
            <a:r>
              <a:rPr sz="18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ahoma"/>
                <a:cs typeface="Tahoma"/>
              </a:rPr>
              <a:t>кадров.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0" dirty="0">
                <a:solidFill>
                  <a:srgbClr val="FFFFFF"/>
                </a:solidFill>
                <a:latin typeface="Tahoma"/>
                <a:cs typeface="Tahoma"/>
              </a:rPr>
              <a:t>Система</a:t>
            </a:r>
            <a:r>
              <a:rPr sz="18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Tahoma"/>
                <a:cs typeface="Tahoma"/>
              </a:rPr>
              <a:t>наставничества»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7761" y="1390777"/>
          <a:ext cx="11397615" cy="4256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15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7">
                <a:tc>
                  <a:txBody>
                    <a:bodyPr/>
                    <a:lstStyle/>
                    <a:p>
                      <a:pPr marL="90805" marR="44132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Развитие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системы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наставничества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(положение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наставничестве,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дорожная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карта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реализации,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приказы)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506">
                <a:tc>
                  <a:txBody>
                    <a:bodyPr/>
                    <a:lstStyle/>
                    <a:p>
                      <a:pPr marL="90805" marR="14605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объединений/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кафедр/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советов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учителей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689">
                <a:tc>
                  <a:txBody>
                    <a:bodyPr/>
                    <a:lstStyle/>
                    <a:p>
                      <a:pPr marL="90805" marR="10033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/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кафедр/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советов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классных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руководителей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0805" marR="52705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Охват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диагностикой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ональных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(федеральной,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региональной,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самодиагностикой)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9431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20%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агнос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14325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20% 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диагностику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ональных 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14325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диагностику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ональных 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31369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</a:t>
                      </a:r>
                      <a:r>
                        <a:rPr sz="1200" spc="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</a:t>
                      </a:r>
                      <a:r>
                        <a:rPr sz="12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диагностику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ональных 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978">
                <a:tc>
                  <a:txBody>
                    <a:bodyPr/>
                    <a:lstStyle/>
                    <a:p>
                      <a:pPr marL="90805" marR="68453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учителей,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которых</a:t>
                      </a:r>
                      <a:r>
                        <a:rPr sz="1200" spc="2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результатам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диагностики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индивидуальные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маршруты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3%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4%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 </a:t>
                      </a:r>
                      <a:r>
                        <a:rPr sz="1200" spc="-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9%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941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5" dirty="0"/>
              <a:t> </a:t>
            </a:r>
            <a:r>
              <a:rPr spc="135" dirty="0"/>
              <a:t>«Учитель.</a:t>
            </a:r>
            <a:r>
              <a:rPr spc="-120" dirty="0"/>
              <a:t> </a:t>
            </a:r>
            <a:r>
              <a:rPr spc="265" dirty="0"/>
              <a:t>Школьная</a:t>
            </a:r>
            <a:r>
              <a:rPr spc="-80" dirty="0"/>
              <a:t> </a:t>
            </a:r>
            <a:r>
              <a:rPr spc="220" dirty="0"/>
              <a:t>команда»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20" dirty="0"/>
              <a:t>«Развитие</a:t>
            </a:r>
            <a:r>
              <a:rPr sz="1800" spc="-85" dirty="0"/>
              <a:t> </a:t>
            </a:r>
            <a:r>
              <a:rPr sz="1800" spc="220" dirty="0"/>
              <a:t>и</a:t>
            </a:r>
            <a:r>
              <a:rPr sz="1800" spc="-90" dirty="0"/>
              <a:t> </a:t>
            </a:r>
            <a:r>
              <a:rPr sz="1800" spc="185" dirty="0"/>
              <a:t>повышение</a:t>
            </a:r>
            <a:r>
              <a:rPr sz="1800" spc="-70" dirty="0"/>
              <a:t> </a:t>
            </a:r>
            <a:r>
              <a:rPr sz="1800" spc="135" dirty="0"/>
              <a:t>квалификации»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4752" y="1211833"/>
          <a:ext cx="11943715" cy="5398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858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spc="7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9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69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780">
                <a:tc>
                  <a:txBody>
                    <a:bodyPr/>
                    <a:lstStyle/>
                    <a:p>
                      <a:pPr marL="90805" marR="212725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работников,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прошедших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</a:t>
                      </a:r>
                      <a:r>
                        <a:rPr sz="1000" spc="-3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повышения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квалификации, </a:t>
                      </a: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размещенным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Федеральном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реестре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профессиональных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образования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5590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53745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86435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spc="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60% </a:t>
                      </a:r>
                      <a:r>
                        <a:rPr sz="1000" spc="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45110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</a:t>
                      </a:r>
                      <a:r>
                        <a:rPr sz="10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0805" marR="212725">
                        <a:lnSpc>
                          <a:spcPct val="90100"/>
                        </a:lnSpc>
                        <a:spcBef>
                          <a:spcPts val="310"/>
                        </a:spcBef>
                      </a:pP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работников,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прошедших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</a:t>
                      </a:r>
                      <a:r>
                        <a:rPr sz="1000" spc="-3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повышения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инструментам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ЦОС, </a:t>
                      </a: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размещенным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Федеральном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реестре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профессиональных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75590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753745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686435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spc="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60% </a:t>
                      </a:r>
                      <a:r>
                        <a:rPr sz="1000" spc="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245110">
                        <a:lnSpc>
                          <a:spcPts val="1080"/>
                        </a:lnSpc>
                        <a:spcBef>
                          <a:spcPts val="325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</a:t>
                      </a:r>
                      <a:r>
                        <a:rPr sz="10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922">
                <a:tc>
                  <a:txBody>
                    <a:bodyPr/>
                    <a:lstStyle/>
                    <a:p>
                      <a:pPr marL="90805" marR="139700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управленческих</a:t>
                      </a:r>
                      <a:r>
                        <a:rPr sz="10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кадров,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прошедших </a:t>
                      </a: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повышения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</a:t>
                      </a:r>
                      <a:r>
                        <a:rPr sz="10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сфере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 </a:t>
                      </a:r>
                      <a:r>
                        <a:rPr sz="1000" spc="-3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75590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753745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686435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spc="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60% </a:t>
                      </a:r>
                      <a:r>
                        <a:rPr sz="1000" spc="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245110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</a:t>
                      </a:r>
                      <a:r>
                        <a:rPr sz="10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огиче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ких 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779">
                <a:tc>
                  <a:txBody>
                    <a:bodyPr/>
                    <a:lstStyle/>
                    <a:p>
                      <a:pPr marL="90805" marR="394335">
                        <a:lnSpc>
                          <a:spcPct val="90100"/>
                        </a:lnSpc>
                        <a:spcBef>
                          <a:spcPts val="310"/>
                        </a:spcBef>
                      </a:pP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Повышение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штатных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педагогов-психологов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размещенным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Федеральном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реестре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</a:t>
                      </a:r>
                      <a:r>
                        <a:rPr sz="1000" spc="-3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sz="10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последних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40"/>
                        </a:lnSpc>
                        <a:spcBef>
                          <a:spcPts val="19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татных</a:t>
                      </a:r>
                      <a:r>
                        <a:rPr sz="10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в-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40"/>
                        </a:lnSpc>
                      </a:pP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19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11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620">
                <a:tc>
                  <a:txBody>
                    <a:bodyPr/>
                    <a:lstStyle/>
                    <a:p>
                      <a:pPr marL="90805" marR="210820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Повышение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управленческой</a:t>
                      </a:r>
                      <a:r>
                        <a:rPr sz="10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sz="1000" spc="-2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федерального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реестра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дополнительного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профессионального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715010" algn="just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тав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тель  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авленче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кой 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648335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авленче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кой 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40"/>
                        </a:lnSpc>
                        <a:spcBef>
                          <a:spcPts val="195"/>
                        </a:spcBef>
                      </a:pP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2710" marR="207010">
                        <a:lnSpc>
                          <a:spcPts val="1080"/>
                        </a:lnSpc>
                        <a:spcBef>
                          <a:spcPts val="75"/>
                        </a:spcBef>
                      </a:pP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авленче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кой 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6950">
                <a:tc>
                  <a:txBody>
                    <a:bodyPr/>
                    <a:lstStyle/>
                    <a:p>
                      <a:pPr marL="90805" marR="272415">
                        <a:lnSpc>
                          <a:spcPts val="1080"/>
                        </a:lnSpc>
                        <a:spcBef>
                          <a:spcPts val="334"/>
                        </a:spcBef>
                      </a:pP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условий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дополнительным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профессиональным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направленным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навыков,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обеспечивающих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технологический</a:t>
                      </a:r>
                      <a:r>
                        <a:rPr sz="10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суверенитет </a:t>
                      </a:r>
                      <a:r>
                        <a:rPr sz="1000" spc="-3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страны </a:t>
                      </a:r>
                      <a:r>
                        <a:rPr sz="100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(математика, </a:t>
                      </a:r>
                      <a:r>
                        <a:rPr sz="10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физика,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информатика,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химия,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биология) </a:t>
                      </a:r>
                      <a:r>
                        <a:rPr sz="10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последних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39065">
                        <a:lnSpc>
                          <a:spcPts val="1080"/>
                        </a:lnSpc>
                        <a:spcBef>
                          <a:spcPts val="334"/>
                        </a:spcBef>
                      </a:pP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один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учитель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числа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учителей-предметников, </a:t>
                      </a:r>
                      <a:r>
                        <a:rPr sz="1000" spc="-3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преподающих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математику, </a:t>
                      </a:r>
                      <a:r>
                        <a:rPr sz="10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физику,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информатику, химию,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биологию,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005"/>
                        </a:lnSpc>
                      </a:pP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</a:t>
                      </a:r>
                      <a:r>
                        <a:rPr sz="10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r>
                        <a:rPr sz="10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2075" marR="264160">
                        <a:lnSpc>
                          <a:spcPts val="1080"/>
                        </a:lnSpc>
                        <a:spcBef>
                          <a:spcPts val="75"/>
                        </a:spcBef>
                      </a:pP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направленным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0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навыков, </a:t>
                      </a:r>
                      <a:r>
                        <a:rPr sz="1000" spc="-2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обеспечивающих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технологический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суверенитет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страны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 marR="284480" indent="-1905">
                        <a:lnSpc>
                          <a:spcPct val="9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ее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ого</a:t>
                      </a:r>
                      <a:r>
                        <a:rPr sz="10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чителя 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числа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учителей-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предметников,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преподающих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математику, </a:t>
                      </a:r>
                      <a:r>
                        <a:rPr sz="10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физику,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информатику,</a:t>
                      </a:r>
                      <a:r>
                        <a:rPr sz="10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химию, </a:t>
                      </a:r>
                      <a:r>
                        <a:rPr sz="1000" spc="-2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биологию,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87630" marR="201930" indent="-1905">
                        <a:lnSpc>
                          <a:spcPct val="90000"/>
                        </a:lnSpc>
                      </a:pP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направленным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0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навыков, </a:t>
                      </a:r>
                      <a:r>
                        <a:rPr sz="1000" spc="-2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обеспечивающих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технологический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суверенитет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страны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400">
                        <a:latin typeface="Times New Roman"/>
                        <a:cs typeface="Times New Roman"/>
                      </a:endParaRPr>
                    </a:p>
                    <a:p>
                      <a:pPr marL="733425">
                        <a:lnSpc>
                          <a:spcPts val="1160"/>
                        </a:lnSpc>
                      </a:pPr>
                      <a:r>
                        <a:rPr sz="1400" spc="25" dirty="0">
                          <a:solidFill>
                            <a:srgbClr val="BEBEBE"/>
                          </a:solidFill>
                          <a:latin typeface="Tahoma"/>
                          <a:cs typeface="Tahoma"/>
                        </a:rPr>
                        <a:t>33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941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5" dirty="0"/>
              <a:t> </a:t>
            </a:r>
            <a:r>
              <a:rPr spc="135" dirty="0"/>
              <a:t>«Учитель.</a:t>
            </a:r>
            <a:r>
              <a:rPr spc="-120" dirty="0"/>
              <a:t> </a:t>
            </a:r>
            <a:r>
              <a:rPr spc="265" dirty="0"/>
              <a:t>Школьная</a:t>
            </a:r>
            <a:r>
              <a:rPr spc="-80" dirty="0"/>
              <a:t> </a:t>
            </a:r>
            <a:r>
              <a:rPr spc="220" dirty="0"/>
              <a:t>команда»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20" dirty="0"/>
              <a:t>«Развитие</a:t>
            </a:r>
            <a:r>
              <a:rPr sz="1800" spc="-85" dirty="0"/>
              <a:t> </a:t>
            </a:r>
            <a:r>
              <a:rPr sz="1800" spc="220" dirty="0"/>
              <a:t>и</a:t>
            </a:r>
            <a:r>
              <a:rPr sz="1800" spc="-90" dirty="0"/>
              <a:t> </a:t>
            </a:r>
            <a:r>
              <a:rPr sz="1800" spc="185" dirty="0"/>
              <a:t>повышение</a:t>
            </a:r>
            <a:r>
              <a:rPr sz="1800" spc="-70" dirty="0"/>
              <a:t> </a:t>
            </a:r>
            <a:r>
              <a:rPr sz="1800" spc="135" dirty="0"/>
              <a:t>квалификации»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9857" y="6436477"/>
            <a:ext cx="29527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95" dirty="0">
                <a:solidFill>
                  <a:srgbClr val="BEBEBE"/>
                </a:solidFill>
                <a:latin typeface="Tahoma"/>
                <a:cs typeface="Tahoma"/>
              </a:rPr>
              <a:t>34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0222" y="1683004"/>
          <a:ext cx="11268075" cy="275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31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186">
                <a:tc>
                  <a:txBody>
                    <a:bodyPr/>
                    <a:lstStyle/>
                    <a:p>
                      <a:pPr marL="91440" marR="52070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конкурсном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движении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неучастие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 marR="320040" indent="1270" algn="ctr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пальном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1955" marR="393065" algn="ctr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ном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 marR="354965" indent="1270" algn="ctr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серосс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ском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583">
                <a:tc>
                  <a:txBody>
                    <a:bodyPr/>
                    <a:lstStyle/>
                    <a:p>
                      <a:pPr marL="91440" marR="25654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среди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2875" indent="-635" algn="ctr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среди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еров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2875" indent="2540" algn="ctr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среди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еров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 marR="142240" indent="-635" algn="ctr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среди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еров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9394190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5" dirty="0"/>
              <a:t> </a:t>
            </a:r>
            <a:r>
              <a:rPr spc="135" dirty="0"/>
              <a:t>«Учитель.</a:t>
            </a:r>
            <a:r>
              <a:rPr spc="-120" dirty="0"/>
              <a:t> </a:t>
            </a:r>
            <a:r>
              <a:rPr spc="265" dirty="0"/>
              <a:t>Школьная</a:t>
            </a:r>
            <a:r>
              <a:rPr spc="-80" dirty="0"/>
              <a:t> </a:t>
            </a:r>
            <a:r>
              <a:rPr spc="220" dirty="0"/>
              <a:t>команда»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20" dirty="0"/>
              <a:t>«Развитие</a:t>
            </a:r>
            <a:r>
              <a:rPr sz="1800" spc="-85" dirty="0"/>
              <a:t> </a:t>
            </a:r>
            <a:r>
              <a:rPr sz="1800" spc="220" dirty="0"/>
              <a:t>и</a:t>
            </a:r>
            <a:r>
              <a:rPr sz="1800" spc="-90" dirty="0"/>
              <a:t> </a:t>
            </a:r>
            <a:r>
              <a:rPr sz="1800" spc="185" dirty="0"/>
              <a:t>повышение</a:t>
            </a:r>
            <a:r>
              <a:rPr sz="1800" spc="-70" dirty="0"/>
              <a:t> </a:t>
            </a:r>
            <a:r>
              <a:rPr sz="1800" spc="135" dirty="0"/>
              <a:t>квалификации»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09857" y="6436477"/>
            <a:ext cx="29527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95" dirty="0">
                <a:solidFill>
                  <a:srgbClr val="BEBEBE"/>
                </a:solidFill>
                <a:latin typeface="Tahoma"/>
                <a:cs typeface="Tahoma"/>
              </a:rPr>
              <a:t>35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30616" y="2096579"/>
          <a:ext cx="8524240" cy="2445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6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83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24840" marR="441959" indent="-195580">
                        <a:lnSpc>
                          <a:spcPct val="110700"/>
                        </a:lnSpc>
                      </a:pPr>
                      <a:r>
                        <a:rPr sz="14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sz="14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реде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400" spc="-3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4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по</a:t>
                      </a:r>
                      <a:r>
                        <a:rPr sz="1400" spc="-9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4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ня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6330" algn="r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1400" spc="13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1917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1400" spc="13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1917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9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2712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spc="-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11-17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83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31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18-27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8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28-32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622547" y="5001767"/>
            <a:ext cx="6522720" cy="830580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440" marR="245745">
              <a:lnSpc>
                <a:spcPct val="100000"/>
              </a:lnSpc>
              <a:spcBef>
                <a:spcPts val="290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00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40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данному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600" spc="210" dirty="0">
                <a:solidFill>
                  <a:srgbClr val="001F5F"/>
                </a:solidFill>
                <a:latin typeface="Tahoma"/>
                <a:cs typeface="Tahoma"/>
              </a:rPr>
              <a:t>БНУ</a:t>
            </a:r>
            <a:r>
              <a:rPr sz="1600" spc="145" dirty="0">
                <a:solidFill>
                  <a:srgbClr val="001F5F"/>
                </a:solidFill>
                <a:latin typeface="Tahoma"/>
                <a:cs typeface="Tahoma"/>
              </a:rPr>
              <a:t>ЛЯЕТС</a:t>
            </a:r>
            <a:r>
              <a:rPr sz="1600" spc="30" dirty="0">
                <a:solidFill>
                  <a:srgbClr val="001F5F"/>
                </a:solidFill>
                <a:latin typeface="Tahoma"/>
                <a:cs typeface="Tahoma"/>
              </a:rPr>
              <a:t>Я,</a:t>
            </a:r>
            <a:r>
              <a:rPr sz="16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р</a:t>
            </a:r>
            <a:r>
              <a:rPr sz="1600" spc="145" dirty="0">
                <a:solidFill>
                  <a:srgbClr val="001F5F"/>
                </a:solidFill>
                <a:latin typeface="Tahoma"/>
                <a:cs typeface="Tahoma"/>
              </a:rPr>
              <a:t>ов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190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001F5F"/>
                </a:solidFill>
                <a:latin typeface="Tahoma"/>
                <a:cs typeface="Tahoma"/>
              </a:rPr>
              <a:t>соо</a:t>
            </a:r>
            <a:r>
              <a:rPr sz="1600" spc="125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40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45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с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40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ия</a:t>
            </a:r>
            <a:r>
              <a:rPr sz="1600" spc="-11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5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ОВОГО</a:t>
            </a:r>
            <a:r>
              <a:rPr sz="1600" spc="-125" dirty="0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4988" y="5535929"/>
            <a:ext cx="1322152" cy="13220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622" y="0"/>
            <a:ext cx="589109" cy="57861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94689" y="1377822"/>
            <a:ext cx="7454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20" dirty="0">
                <a:solidFill>
                  <a:srgbClr val="000000"/>
                </a:solidFill>
                <a:latin typeface="Trebuchet MS"/>
                <a:cs typeface="Trebuchet MS"/>
              </a:rPr>
              <a:t>КЛЮЧЕВОЕ</a:t>
            </a:r>
            <a:r>
              <a:rPr sz="2400" spc="-1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10" dirty="0">
                <a:solidFill>
                  <a:srgbClr val="000000"/>
                </a:solidFill>
                <a:latin typeface="Trebuchet MS"/>
                <a:cs typeface="Trebuchet MS"/>
              </a:rPr>
              <a:t>УСЛОВИЕ</a:t>
            </a:r>
            <a:r>
              <a:rPr sz="2400" spc="-16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95" dirty="0">
                <a:solidFill>
                  <a:srgbClr val="000000"/>
                </a:solidFill>
                <a:latin typeface="Trebuchet MS"/>
                <a:cs typeface="Trebuchet MS"/>
              </a:rPr>
              <a:t>«ШКОЛЬНЫЙ</a:t>
            </a:r>
            <a:r>
              <a:rPr sz="2400" spc="-16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20" dirty="0">
                <a:solidFill>
                  <a:srgbClr val="000000"/>
                </a:solidFill>
                <a:latin typeface="Trebuchet MS"/>
                <a:cs typeface="Trebuchet MS"/>
              </a:rPr>
              <a:t>КЛИМАТ»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4689" y="2587244"/>
            <a:ext cx="8835390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«Организация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психолого-педагогического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сопровождения»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2100">
              <a:latin typeface="Tahoma"/>
              <a:cs typeface="Tahoma"/>
            </a:endParaRPr>
          </a:p>
          <a:p>
            <a:pPr marL="299085" marR="125539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170" dirty="0">
                <a:latin typeface="Tahoma"/>
                <a:cs typeface="Tahoma"/>
              </a:rPr>
              <a:t>«Формирование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психологически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благоприятного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160" dirty="0">
                <a:latin typeface="Tahoma"/>
                <a:cs typeface="Tahoma"/>
              </a:rPr>
              <a:t>школьного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00" dirty="0">
                <a:latin typeface="Tahoma"/>
                <a:cs typeface="Tahoma"/>
              </a:rPr>
              <a:t>климата»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9204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8550275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20" dirty="0"/>
              <a:t> </a:t>
            </a:r>
            <a:r>
              <a:rPr spc="270" dirty="0"/>
              <a:t>условие</a:t>
            </a:r>
            <a:r>
              <a:rPr spc="-105" dirty="0"/>
              <a:t> </a:t>
            </a:r>
            <a:r>
              <a:rPr spc="245" dirty="0"/>
              <a:t>«Школьный</a:t>
            </a:r>
            <a:r>
              <a:rPr spc="-114" dirty="0"/>
              <a:t> </a:t>
            </a:r>
            <a:r>
              <a:rPr spc="195" dirty="0"/>
              <a:t>климат»</a:t>
            </a:r>
          </a:p>
          <a:p>
            <a:pPr marL="12700">
              <a:lnSpc>
                <a:spcPts val="2010"/>
              </a:lnSpc>
            </a:pPr>
            <a:r>
              <a:rPr sz="1800" spc="185" dirty="0"/>
              <a:t>Критерий</a:t>
            </a:r>
            <a:r>
              <a:rPr sz="1800" spc="-95" dirty="0"/>
              <a:t> </a:t>
            </a:r>
            <a:r>
              <a:rPr sz="1800" spc="145" dirty="0"/>
              <a:t>«Организация</a:t>
            </a:r>
            <a:r>
              <a:rPr sz="1800" spc="-80" dirty="0"/>
              <a:t> </a:t>
            </a:r>
            <a:r>
              <a:rPr sz="1800" spc="145" dirty="0"/>
              <a:t>психолого-педагогического</a:t>
            </a:r>
            <a:r>
              <a:rPr sz="1800" spc="-35" dirty="0"/>
              <a:t> </a:t>
            </a:r>
            <a:r>
              <a:rPr sz="1800" spc="150" dirty="0"/>
              <a:t>сопровождения»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60150" y="6449177"/>
            <a:ext cx="205740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9"/>
              </a:lnSpc>
            </a:pPr>
            <a:r>
              <a:rPr sz="1400" spc="45" dirty="0">
                <a:solidFill>
                  <a:srgbClr val="BEBEBE"/>
                </a:solidFill>
                <a:latin typeface="Tahoma"/>
                <a:cs typeface="Tahoma"/>
              </a:rPr>
              <a:t>37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9009" y="928877"/>
          <a:ext cx="11496040" cy="5773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9502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3584">
                <a:tc>
                  <a:txBody>
                    <a:bodyPr/>
                    <a:lstStyle/>
                    <a:p>
                      <a:pPr marL="91440">
                        <a:lnSpc>
                          <a:spcPts val="1195"/>
                        </a:lnSpc>
                        <a:spcBef>
                          <a:spcPts val="185"/>
                        </a:spcBef>
                      </a:pP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рган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95"/>
                        </a:lnSpc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педагога-психолога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R="8267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5"/>
                        </a:lnSpc>
                        <a:spcBef>
                          <a:spcPts val="185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педагога-психолога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35"/>
                        </a:lnSpc>
                      </a:pPr>
                      <a:r>
                        <a:rPr sz="105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качестве: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2075" marR="711200">
                        <a:lnSpc>
                          <a:spcPts val="1130"/>
                        </a:lnSpc>
                        <a:spcBef>
                          <a:spcPts val="90"/>
                        </a:spcBef>
                        <a:buChar char="-"/>
                        <a:tabLst>
                          <a:tab pos="179070" algn="l"/>
                        </a:tabLst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внешнего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 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2075" marR="666115">
                        <a:lnSpc>
                          <a:spcPts val="1130"/>
                        </a:lnSpc>
                        <a:spcBef>
                          <a:spcPts val="5"/>
                        </a:spcBef>
                        <a:buChar char="-"/>
                        <a:tabLst>
                          <a:tab pos="179070" algn="l"/>
                        </a:tabLst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прив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еченн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рамках  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вия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055"/>
                        </a:lnSpc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и)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179070" indent="-86995">
                        <a:lnSpc>
                          <a:spcPts val="1195"/>
                        </a:lnSpc>
                        <a:buChar char="-"/>
                        <a:tabLst>
                          <a:tab pos="179070" algn="l"/>
                        </a:tabLst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R="541655" algn="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548">
                <a:tc>
                  <a:txBody>
                    <a:bodyPr/>
                    <a:lstStyle/>
                    <a:p>
                      <a:pPr marL="91440">
                        <a:lnSpc>
                          <a:spcPts val="1195"/>
                        </a:lnSpc>
                        <a:spcBef>
                          <a:spcPts val="190"/>
                        </a:spcBef>
                      </a:pP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рган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аг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95"/>
                        </a:lnSpc>
                      </a:pP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6769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4455">
                        <a:lnSpc>
                          <a:spcPct val="899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кабин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 пе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агога-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холо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авт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ым  раб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чим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1655" algn="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493">
                <a:tc>
                  <a:txBody>
                    <a:bodyPr/>
                    <a:lstStyle/>
                    <a:p>
                      <a:pPr marL="91440" marR="217804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кальных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рганиз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 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сопровождения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участников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6769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1020" algn="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494">
                <a:tc>
                  <a:txBody>
                    <a:bodyPr/>
                    <a:lstStyle/>
                    <a:p>
                      <a:pPr marL="91440" marR="24193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шта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рганиз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социального </a:t>
                      </a:r>
                      <a:r>
                        <a:rPr sz="1050" spc="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педагога, </a:t>
                      </a:r>
                      <a:r>
                        <a:rPr sz="105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обеспечивающего </a:t>
                      </a:r>
                      <a:r>
                        <a:rPr sz="105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оказание </a:t>
                      </a:r>
                      <a:r>
                        <a:rPr sz="105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помощи</a:t>
                      </a:r>
                      <a:r>
                        <a:rPr sz="105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целевым</a:t>
                      </a:r>
                      <a:r>
                        <a:rPr sz="105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группам</a:t>
                      </a:r>
                      <a:r>
                        <a:rPr sz="105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6769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1020" algn="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494">
                <a:tc>
                  <a:txBody>
                    <a:bodyPr/>
                    <a:lstStyle/>
                    <a:p>
                      <a:pPr marL="91440" marR="24193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рганиз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учителя-дефектолога,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обеспечивающего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оказание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помощи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целевым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группам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6769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1655" algn="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 marR="844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ичие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шта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рганиз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учителя-логопеда,</a:t>
                      </a:r>
                      <a:r>
                        <a:rPr sz="105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обеспечивающего</a:t>
                      </a:r>
                      <a:r>
                        <a:rPr sz="105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оказание</a:t>
                      </a:r>
                      <a:r>
                        <a:rPr sz="105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помощи </a:t>
                      </a:r>
                      <a:r>
                        <a:rPr sz="1050" spc="-3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ым</a:t>
                      </a:r>
                      <a:r>
                        <a:rPr sz="105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уп</a:t>
                      </a:r>
                      <a:r>
                        <a:rPr sz="105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ам</a:t>
                      </a:r>
                      <a:r>
                        <a:rPr sz="105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6769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1655" algn="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8082">
                <a:tc>
                  <a:txBody>
                    <a:bodyPr/>
                    <a:lstStyle/>
                    <a:p>
                      <a:pPr marL="91440" marR="16192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обучающихся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организаций,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принявших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социально-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психологическом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тестировании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выявление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рисков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употребления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наркотических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средств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психотропных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веществ,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5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численности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организаций,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которые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могли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приня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вании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70%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95"/>
                        </a:lnSpc>
                      </a:pP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70%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79%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95"/>
                        </a:lnSpc>
                      </a:pP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05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90%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130175">
                        <a:lnSpc>
                          <a:spcPts val="1195"/>
                        </a:lnSpc>
                      </a:pP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91439"/>
            <a:ext cx="11099292" cy="8549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106756"/>
            <a:ext cx="9840595" cy="70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20" dirty="0"/>
              <a:t> </a:t>
            </a:r>
            <a:r>
              <a:rPr spc="270" dirty="0"/>
              <a:t>условие</a:t>
            </a:r>
            <a:r>
              <a:rPr spc="-105" dirty="0"/>
              <a:t> </a:t>
            </a:r>
            <a:r>
              <a:rPr spc="245" dirty="0"/>
              <a:t>«Школьный</a:t>
            </a:r>
            <a:r>
              <a:rPr spc="-114" dirty="0"/>
              <a:t> </a:t>
            </a:r>
            <a:r>
              <a:rPr spc="195" dirty="0"/>
              <a:t>климат»</a:t>
            </a:r>
          </a:p>
          <a:p>
            <a:pPr marL="12700">
              <a:lnSpc>
                <a:spcPts val="2070"/>
              </a:lnSpc>
            </a:pPr>
            <a:r>
              <a:rPr sz="1800" spc="185" dirty="0"/>
              <a:t>Критерий</a:t>
            </a:r>
            <a:r>
              <a:rPr sz="1800" spc="-85" dirty="0"/>
              <a:t> </a:t>
            </a:r>
            <a:r>
              <a:rPr sz="1800" spc="170" dirty="0"/>
              <a:t>«Формирование</a:t>
            </a:r>
            <a:r>
              <a:rPr sz="1800" spc="-45" dirty="0"/>
              <a:t> </a:t>
            </a:r>
            <a:r>
              <a:rPr sz="1800" spc="160" dirty="0"/>
              <a:t>психологически</a:t>
            </a:r>
            <a:r>
              <a:rPr sz="1800" spc="-55" dirty="0"/>
              <a:t> </a:t>
            </a:r>
            <a:r>
              <a:rPr sz="1800" spc="150" dirty="0"/>
              <a:t>благоприятного</a:t>
            </a:r>
            <a:r>
              <a:rPr sz="1800" spc="-60" dirty="0"/>
              <a:t> </a:t>
            </a:r>
            <a:r>
              <a:rPr sz="1800" spc="160" dirty="0"/>
              <a:t>школьного</a:t>
            </a:r>
            <a:r>
              <a:rPr sz="1800" spc="-40" dirty="0"/>
              <a:t> </a:t>
            </a:r>
            <a:r>
              <a:rPr sz="1800" spc="105" dirty="0"/>
              <a:t>климата»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5097" y="1075944"/>
          <a:ext cx="12005310" cy="5601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spc="7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4094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5395" marR="1219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marL="91440" marR="111125">
                        <a:lnSpc>
                          <a:spcPct val="90000"/>
                        </a:lnSpc>
                        <a:spcBef>
                          <a:spcPts val="309"/>
                        </a:spcBef>
                      </a:pP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Оказание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психолого-педагогической </a:t>
                      </a: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помощи </a:t>
                      </a:r>
                      <a:r>
                        <a:rPr sz="10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целевым</a:t>
                      </a:r>
                      <a:r>
                        <a:rPr sz="10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группам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(испытывающим </a:t>
                      </a:r>
                      <a:r>
                        <a:rPr sz="1000" spc="-3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трудности в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обучении;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находящимся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трудной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жизненной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ситуации;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детям-сиротам </a:t>
                      </a:r>
                      <a:r>
                        <a:rPr sz="10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00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детям, </a:t>
                      </a:r>
                      <a:r>
                        <a:rPr sz="10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оставшимся без попечения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родителей;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0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 </a:t>
                      </a:r>
                      <a:r>
                        <a:rPr sz="10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000" spc="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0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инвалидностью;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одаренным</a:t>
                      </a:r>
                      <a:r>
                        <a:rPr sz="10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детям)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R="100520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0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0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543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в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виде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sz="10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sz="10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индивидуальных </a:t>
                      </a:r>
                      <a:r>
                        <a:rPr sz="1000" spc="-2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консультаций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участников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отношений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(обучающихся,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родителей,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8125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0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психолого-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педагогическая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sz="10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000" spc="-2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комплекс </a:t>
                      </a:r>
                      <a:r>
                        <a:rPr sz="10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каждой </a:t>
                      </a:r>
                      <a:r>
                        <a:rPr sz="10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целевых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групп </a:t>
                      </a:r>
                      <a:r>
                        <a:rPr sz="10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0"/>
                        </a:lnSpc>
                      </a:pPr>
                      <a:r>
                        <a:rPr sz="2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ts val="1140"/>
                        </a:lnSpc>
                        <a:spcBef>
                          <a:spcPts val="190"/>
                        </a:spcBef>
                      </a:pP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</a:t>
                      </a:r>
                      <a:r>
                        <a:rPr sz="10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психологически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благоприятного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40"/>
                        </a:lnSpc>
                      </a:pP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0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0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1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382270" indent="-6350">
                        <a:lnSpc>
                          <a:spcPts val="1330"/>
                        </a:lnSpc>
                        <a:spcBef>
                          <a:spcPts val="10"/>
                        </a:spcBef>
                      </a:pP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sz="10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5250">
                        <a:lnSpc>
                          <a:spcPct val="90100"/>
                        </a:lnSpc>
                        <a:spcBef>
                          <a:spcPts val="310"/>
                        </a:spcBef>
                      </a:pP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выделение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оснащение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пространств для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000" spc="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(зона </a:t>
                      </a:r>
                      <a:r>
                        <a:rPr sz="1000" spc="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общения,</a:t>
                      </a:r>
                      <a:r>
                        <a:rPr sz="10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игровая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зона,</a:t>
                      </a:r>
                      <a:r>
                        <a:rPr sz="10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зона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релаксации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иное)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2060" marR="121920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0"/>
                        </a:lnSpc>
                      </a:pPr>
                      <a:r>
                        <a:rPr sz="2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91440" marR="508000">
                        <a:lnSpc>
                          <a:spcPts val="1080"/>
                        </a:lnSpc>
                        <a:spcBef>
                          <a:spcPts val="330"/>
                        </a:spcBef>
                      </a:pP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кабинете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педагога-психолога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оборудованных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(помещений) для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проведения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индивидуальных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групповых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консультаций,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психологической</a:t>
                      </a:r>
                      <a:r>
                        <a:rPr sz="10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разгрузки,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коррекционно-развивающей</a:t>
                      </a:r>
                      <a:r>
                        <a:rPr sz="10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работы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382270" indent="-6350">
                        <a:lnSpc>
                          <a:spcPts val="1330"/>
                        </a:lnSpc>
                        <a:spcBef>
                          <a:spcPts val="10"/>
                        </a:spcBef>
                      </a:pP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sz="10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</a:t>
                      </a:r>
                      <a:r>
                        <a:rPr sz="1000" spc="-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2060" marR="12192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0"/>
                        </a:lnSpc>
                      </a:pPr>
                      <a:r>
                        <a:rPr sz="2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359">
                <a:tc>
                  <a:txBody>
                    <a:bodyPr/>
                    <a:lstStyle/>
                    <a:p>
                      <a:pPr marL="91440">
                        <a:lnSpc>
                          <a:spcPts val="1140"/>
                        </a:lnSpc>
                        <a:spcBef>
                          <a:spcPts val="195"/>
                        </a:spcBef>
                      </a:pPr>
                      <a:r>
                        <a:rPr sz="10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</a:t>
                      </a:r>
                      <a:r>
                        <a:rPr sz="10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психологически</a:t>
                      </a:r>
                      <a:r>
                        <a:rPr sz="10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благоприятного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40"/>
                        </a:lnSpc>
                      </a:pPr>
                      <a:r>
                        <a:rPr sz="10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0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</a:t>
                      </a:r>
                      <a:r>
                        <a:rPr sz="10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0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382270" indent="-635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sz="10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140335" indent="-6350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выделение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оснащение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тематического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пространства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(помещения)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отдыха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000" spc="-3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эмоционального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восстановления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2060" marR="121920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5"/>
                        </a:lnSpc>
                      </a:pPr>
                      <a:r>
                        <a:rPr sz="2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Профилактика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травли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</a:t>
                      </a:r>
                      <a:r>
                        <a:rPr sz="1000" spc="-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среде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520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0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0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8067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 в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виде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sz="1000" spc="-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индивидуальных </a:t>
                      </a:r>
                      <a:r>
                        <a:rPr sz="1000" spc="-3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консультаций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участников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отношений </a:t>
                      </a:r>
                      <a:r>
                        <a:rPr sz="10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(обучающихся,</a:t>
                      </a:r>
                      <a:r>
                        <a:rPr sz="1000" spc="-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родителей,</a:t>
                      </a:r>
                      <a:r>
                        <a:rPr sz="1000" spc="-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педагогов)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381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психолого-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педагогическая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комплекс </a:t>
                      </a:r>
                      <a:r>
                        <a:rPr sz="10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профилактике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травли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55"/>
                        </a:lnSpc>
                      </a:pPr>
                      <a:r>
                        <a:rPr sz="2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14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Профилактика</a:t>
                      </a:r>
                      <a:r>
                        <a:rPr sz="1000" spc="-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девиантного</a:t>
                      </a:r>
                      <a:r>
                        <a:rPr sz="10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поведения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520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0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0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806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 в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виде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sz="1000" spc="-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индивидуальных </a:t>
                      </a:r>
                      <a:r>
                        <a:rPr sz="1000" spc="-3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консультаций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участников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отношений </a:t>
                      </a:r>
                      <a:r>
                        <a:rPr sz="10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(обучающихся,</a:t>
                      </a:r>
                      <a:r>
                        <a:rPr sz="1000" spc="-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родителей,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педагогов)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374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sz="10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психолого- </a:t>
                      </a:r>
                      <a:r>
                        <a:rPr sz="10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педагогическая</a:t>
                      </a:r>
                      <a:r>
                        <a:rPr sz="10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sz="10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000" spc="-2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комплекс </a:t>
                      </a:r>
                      <a:r>
                        <a:rPr sz="10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0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профилактике девиантного </a:t>
                      </a:r>
                      <a:r>
                        <a:rPr sz="10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поведения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400" spc="75" dirty="0">
                          <a:solidFill>
                            <a:srgbClr val="BEBEBE"/>
                          </a:solidFill>
                          <a:latin typeface="Tahoma"/>
                          <a:cs typeface="Tahoma"/>
                        </a:rPr>
                        <a:t>38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55"/>
                        </a:lnSpc>
                      </a:pPr>
                      <a:r>
                        <a:rPr sz="2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42576" y="0"/>
            <a:ext cx="2249424" cy="946403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1066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211658"/>
            <a:ext cx="7517765" cy="68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1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25" dirty="0"/>
              <a:t> </a:t>
            </a:r>
            <a:r>
              <a:rPr spc="270" dirty="0"/>
              <a:t>условие</a:t>
            </a:r>
            <a:r>
              <a:rPr spc="-114" dirty="0"/>
              <a:t> </a:t>
            </a:r>
            <a:r>
              <a:rPr spc="245" dirty="0"/>
              <a:t>«Школьный</a:t>
            </a:r>
            <a:r>
              <a:rPr spc="-114" dirty="0"/>
              <a:t> </a:t>
            </a:r>
            <a:r>
              <a:rPr spc="195" dirty="0"/>
              <a:t>климат»</a:t>
            </a:r>
          </a:p>
          <a:p>
            <a:pPr marL="12700">
              <a:lnSpc>
                <a:spcPts val="2010"/>
              </a:lnSpc>
            </a:pPr>
            <a:r>
              <a:rPr sz="1800" spc="180" dirty="0"/>
              <a:t>Распределение</a:t>
            </a:r>
            <a:r>
              <a:rPr sz="1800" spc="-105" dirty="0"/>
              <a:t> </a:t>
            </a:r>
            <a:r>
              <a:rPr sz="1800" spc="180" dirty="0"/>
              <a:t>по</a:t>
            </a:r>
            <a:r>
              <a:rPr sz="1800" spc="-105" dirty="0"/>
              <a:t> </a:t>
            </a:r>
            <a:r>
              <a:rPr sz="1800" spc="180" dirty="0"/>
              <a:t>уровням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44402" y="6430771"/>
            <a:ext cx="234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5" dirty="0">
                <a:solidFill>
                  <a:srgbClr val="BEBEBE"/>
                </a:solidFill>
                <a:latin typeface="Tahoma"/>
                <a:cs typeface="Tahoma"/>
              </a:rPr>
              <a:t>39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67547" y="2272474"/>
          <a:ext cx="7857490" cy="272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143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482600" marR="259079" indent="-224790">
                        <a:lnSpc>
                          <a:spcPct val="111300"/>
                        </a:lnSpc>
                      </a:pPr>
                      <a:r>
                        <a:rPr sz="16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</a:t>
                      </a:r>
                      <a:r>
                        <a:rPr sz="16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сп</a:t>
                      </a:r>
                      <a:r>
                        <a:rPr sz="16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6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еде</a:t>
                      </a:r>
                      <a:r>
                        <a:rPr sz="1600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600" spc="-1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600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ни</a:t>
                      </a:r>
                      <a:r>
                        <a:rPr sz="160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</a:t>
                      </a:r>
                      <a:r>
                        <a:rPr sz="1600" spc="1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sz="1600" spc="-10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spc="15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15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9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16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84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16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6-13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84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0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1600" spc="1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84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16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14-16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84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0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1600" spc="1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84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5"/>
                        </a:spcBef>
                      </a:pPr>
                      <a:r>
                        <a:rPr sz="16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6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</a:t>
                      </a:r>
                      <a:r>
                        <a:rPr sz="16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6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84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307079" y="5475732"/>
            <a:ext cx="6522720" cy="830580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 marR="245745">
              <a:lnSpc>
                <a:spcPct val="100000"/>
              </a:lnSpc>
              <a:spcBef>
                <a:spcPts val="295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данному 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ОБНУЛЯ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65" dirty="0">
                <a:solidFill>
                  <a:srgbClr val="001F5F"/>
                </a:solidFill>
                <a:latin typeface="Tahoma"/>
                <a:cs typeface="Tahoma"/>
              </a:rPr>
              <a:t>ТСЯ,</a:t>
            </a:r>
            <a:r>
              <a:rPr sz="1600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ур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ове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ь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001F5F"/>
                </a:solidFill>
                <a:latin typeface="Tahoma"/>
                <a:cs typeface="Tahoma"/>
              </a:rPr>
              <a:t>соотв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4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ст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вия</a:t>
            </a:r>
            <a:r>
              <a:rPr sz="1600" spc="-6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5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00" dirty="0">
                <a:solidFill>
                  <a:srgbClr val="001F5F"/>
                </a:solidFill>
                <a:latin typeface="Tahoma"/>
                <a:cs typeface="Tahoma"/>
              </a:rPr>
              <a:t>ОВОГО</a:t>
            </a:r>
            <a:r>
              <a:rPr sz="1600" spc="-125" dirty="0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14" dirty="0"/>
              <a:t> </a:t>
            </a:r>
            <a:r>
              <a:rPr spc="280" dirty="0"/>
              <a:t>направление</a:t>
            </a:r>
            <a:r>
              <a:rPr spc="-105" dirty="0"/>
              <a:t> </a:t>
            </a:r>
            <a:r>
              <a:rPr spc="175" dirty="0"/>
              <a:t>«Знание»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6087" y="508253"/>
            <a:ext cx="8025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85" dirty="0">
                <a:solidFill>
                  <a:srgbClr val="FFFFFF"/>
                </a:solidFill>
                <a:latin typeface="Tahoma"/>
                <a:cs typeface="Tahoma"/>
              </a:rPr>
              <a:t>Критерий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FFFFFF"/>
                </a:solidFill>
                <a:latin typeface="Tahoma"/>
                <a:cs typeface="Tahoma"/>
              </a:rPr>
              <a:t>«Функционирование</a:t>
            </a:r>
            <a:r>
              <a:rPr sz="1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55" dirty="0">
                <a:solidFill>
                  <a:srgbClr val="FFFFFF"/>
                </a:solidFill>
                <a:latin typeface="Tahoma"/>
                <a:cs typeface="Tahoma"/>
              </a:rPr>
              <a:t>объективной</a:t>
            </a:r>
            <a:r>
              <a:rPr sz="1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FFFFFF"/>
                </a:solidFill>
                <a:latin typeface="Tahoma"/>
                <a:cs typeface="Tahoma"/>
              </a:rPr>
              <a:t>внутренней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FFFFFF"/>
                </a:solidFill>
                <a:latin typeface="Tahoma"/>
                <a:cs typeface="Tahoma"/>
              </a:rPr>
              <a:t>системы</a:t>
            </a:r>
            <a:endParaRPr sz="1800">
              <a:latin typeface="Tahoma"/>
              <a:cs typeface="Tahoma"/>
            </a:endParaRPr>
          </a:p>
          <a:p>
            <a:pPr marL="73025">
              <a:lnSpc>
                <a:spcPct val="100000"/>
              </a:lnSpc>
            </a:pPr>
            <a:r>
              <a:rPr sz="1800" spc="180" dirty="0">
                <a:solidFill>
                  <a:srgbClr val="FFFFFF"/>
                </a:solidFill>
                <a:latin typeface="Tahoma"/>
                <a:cs typeface="Tahoma"/>
              </a:rPr>
              <a:t>оценки</a:t>
            </a:r>
            <a:r>
              <a:rPr sz="18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ahoma"/>
                <a:cs typeface="Tahoma"/>
              </a:rPr>
              <a:t>качества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FFFFFF"/>
                </a:solidFill>
                <a:latin typeface="Tahoma"/>
                <a:cs typeface="Tahoma"/>
              </a:rPr>
              <a:t>образования»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2440" y="1170686"/>
          <a:ext cx="11941809" cy="5410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9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5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1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73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324">
                <a:tc>
                  <a:txBody>
                    <a:bodyPr/>
                    <a:lstStyle/>
                    <a:p>
                      <a:pPr marL="91440" marR="216535">
                        <a:lnSpc>
                          <a:spcPts val="1190"/>
                        </a:lnSpc>
                        <a:spcBef>
                          <a:spcPts val="320"/>
                        </a:spcBef>
                      </a:pP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соблюдение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требований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локального </a:t>
                      </a:r>
                      <a:r>
                        <a:rPr sz="1100" spc="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акта, </a:t>
                      </a:r>
                      <a:r>
                        <a:rPr sz="11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егла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иру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ы, 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док,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ериодичнос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щего 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контроля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успеваемости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промежуточной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аттестации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890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00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чителей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чле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  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анды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  собл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ебо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ания  локального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а, 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егла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иру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ы, 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док,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ериодичнос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щего 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контроля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успеваемости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промежуточной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аттестации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640080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572">
                <a:tc>
                  <a:txBody>
                    <a:bodyPr/>
                    <a:lstStyle/>
                    <a:p>
                      <a:pPr marL="91440" marR="26162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соблюдение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требований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локального </a:t>
                      </a:r>
                      <a:r>
                        <a:rPr sz="1100" spc="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акта, </a:t>
                      </a:r>
                      <a:r>
                        <a:rPr sz="11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егла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иру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нюю  си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ему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качес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3990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00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чителей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чле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  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анды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  собл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ебо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ания  локального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а, 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егл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еннюю  си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ему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качес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448">
                <a:tc>
                  <a:txBody>
                    <a:bodyPr/>
                    <a:lstStyle/>
                    <a:p>
                      <a:pPr marL="91440" marR="293370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очных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процедур с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учетом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графиков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проведения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федеральных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региональных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наличии)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оценочных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процедур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(сводный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график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оценочных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процедур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аз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иальном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610">
                <a:tc>
                  <a:txBody>
                    <a:bodyPr/>
                    <a:lstStyle/>
                    <a:p>
                      <a:pPr marL="91440" marR="26987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Образовательная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100" spc="-3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ельных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ий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признаками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необъективных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9779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ельная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ия 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признаками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необъективных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7462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ельная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ия </a:t>
                      </a:r>
                      <a:r>
                        <a:rPr sz="1100" spc="-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ельных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ий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признаками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необъективных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результатов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итогам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дущего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учебного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9461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образовательная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признаками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ез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льт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 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итогам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двух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предыдущих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008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4250">
                        <a:latin typeface="Times New Roman"/>
                        <a:cs typeface="Times New Roman"/>
                      </a:endParaRPr>
                    </a:p>
                    <a:p>
                      <a:pPr marL="744855">
                        <a:lnSpc>
                          <a:spcPts val="775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BEBEBE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839967" y="0"/>
            <a:ext cx="6352540" cy="6858000"/>
            <a:chOff x="5839967" y="0"/>
            <a:chExt cx="6352540" cy="6858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7697" y="1819655"/>
              <a:ext cx="5344302" cy="50383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967" y="0"/>
              <a:ext cx="6352032" cy="43022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28932" y="0"/>
              <a:ext cx="3863066" cy="3902143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34988" y="5535929"/>
            <a:ext cx="1322152" cy="132206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622" y="0"/>
            <a:ext cx="589109" cy="57861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68476" y="1215085"/>
            <a:ext cx="84556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20" dirty="0">
                <a:solidFill>
                  <a:srgbClr val="000000"/>
                </a:solidFill>
                <a:latin typeface="Trebuchet MS"/>
                <a:cs typeface="Trebuchet MS"/>
              </a:rPr>
              <a:t>КЛЮЧЕВОЕ</a:t>
            </a:r>
            <a:r>
              <a:rPr sz="2400" spc="-180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310" dirty="0">
                <a:solidFill>
                  <a:srgbClr val="000000"/>
                </a:solidFill>
                <a:latin typeface="Trebuchet MS"/>
                <a:cs typeface="Trebuchet MS"/>
              </a:rPr>
              <a:t>УСЛОВИЕ</a:t>
            </a:r>
            <a:r>
              <a:rPr sz="2400" spc="-1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85" dirty="0">
                <a:solidFill>
                  <a:srgbClr val="000000"/>
                </a:solidFill>
                <a:latin typeface="Trebuchet MS"/>
                <a:cs typeface="Trebuchet MS"/>
              </a:rPr>
              <a:t>«ОБРАЗОВАТЕЛЬНАЯ</a:t>
            </a:r>
            <a:r>
              <a:rPr sz="2400" spc="-17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400" spc="240" dirty="0">
                <a:solidFill>
                  <a:srgbClr val="000000"/>
                </a:solidFill>
                <a:latin typeface="Trebuchet MS"/>
                <a:cs typeface="Trebuchet MS"/>
              </a:rPr>
              <a:t>СРЕДА»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8476" y="2625090"/>
            <a:ext cx="7324090" cy="226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24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09245" algn="l"/>
                <a:tab pos="30988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«ЦОС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(поддержка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35" dirty="0">
                <a:latin typeface="Tahoma"/>
                <a:cs typeface="Tahoma"/>
              </a:rPr>
              <a:t>всех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95" dirty="0">
                <a:latin typeface="Tahoma"/>
                <a:cs typeface="Tahoma"/>
              </a:rPr>
              <a:t>активностей)»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"/>
            </a:pPr>
            <a:endParaRPr sz="16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145" dirty="0">
                <a:latin typeface="Tahoma"/>
                <a:cs typeface="Tahoma"/>
              </a:rPr>
              <a:t>«Организация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55" dirty="0">
                <a:latin typeface="Tahoma"/>
                <a:cs typeface="Tahoma"/>
              </a:rPr>
              <a:t>внутришкольного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120" dirty="0">
                <a:latin typeface="Tahoma"/>
                <a:cs typeface="Tahoma"/>
              </a:rPr>
              <a:t>пространства»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 marL="311785" indent="-287020">
              <a:lnSpc>
                <a:spcPct val="100000"/>
              </a:lnSpc>
              <a:spcBef>
                <a:spcPts val="1710"/>
              </a:spcBef>
              <a:buFont typeface="Wingdings"/>
              <a:buChar char=""/>
              <a:tabLst>
                <a:tab pos="311785" algn="l"/>
                <a:tab pos="312420" algn="l"/>
              </a:tabLst>
            </a:pPr>
            <a:r>
              <a:rPr sz="1800" spc="185" dirty="0">
                <a:latin typeface="Tahoma"/>
                <a:cs typeface="Tahoma"/>
              </a:rPr>
              <a:t>Критерий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140" dirty="0">
                <a:latin typeface="Tahoma"/>
                <a:cs typeface="Tahoma"/>
              </a:rPr>
              <a:t>«Реализация</a:t>
            </a:r>
            <a:r>
              <a:rPr sz="1800" spc="-110" dirty="0">
                <a:latin typeface="Tahoma"/>
                <a:cs typeface="Tahoma"/>
              </a:rPr>
              <a:t> </a:t>
            </a:r>
            <a:r>
              <a:rPr sz="1800" spc="150" dirty="0">
                <a:latin typeface="Tahoma"/>
                <a:cs typeface="Tahoma"/>
              </a:rPr>
              <a:t>государственно-общественного</a:t>
            </a:r>
            <a:endParaRPr sz="1800">
              <a:latin typeface="Tahoma"/>
              <a:cs typeface="Tahoma"/>
            </a:endParaRPr>
          </a:p>
          <a:p>
            <a:pPr marL="311785">
              <a:lnSpc>
                <a:spcPct val="100000"/>
              </a:lnSpc>
            </a:pPr>
            <a:r>
              <a:rPr sz="1800" spc="135" dirty="0">
                <a:latin typeface="Tahoma"/>
                <a:cs typeface="Tahoma"/>
              </a:rPr>
              <a:t>управления»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0"/>
            <a:ext cx="12140184" cy="9464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106756"/>
            <a:ext cx="8583295" cy="70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0" dirty="0"/>
              <a:t> </a:t>
            </a:r>
            <a:r>
              <a:rPr spc="215" dirty="0"/>
              <a:t>«Образовательная</a:t>
            </a:r>
            <a:r>
              <a:rPr spc="-60" dirty="0"/>
              <a:t> </a:t>
            </a:r>
            <a:r>
              <a:rPr spc="204" dirty="0"/>
              <a:t>среда»</a:t>
            </a:r>
          </a:p>
          <a:p>
            <a:pPr marL="12700">
              <a:lnSpc>
                <a:spcPts val="2070"/>
              </a:lnSpc>
            </a:pPr>
            <a:r>
              <a:rPr sz="1800" spc="185" dirty="0"/>
              <a:t>Критерий</a:t>
            </a:r>
            <a:r>
              <a:rPr sz="1800" spc="-90" dirty="0"/>
              <a:t> </a:t>
            </a:r>
            <a:r>
              <a:rPr sz="1800" spc="135" dirty="0"/>
              <a:t>«ЦОС</a:t>
            </a:r>
            <a:r>
              <a:rPr sz="1800" spc="-85" dirty="0"/>
              <a:t> </a:t>
            </a:r>
            <a:r>
              <a:rPr sz="1800" spc="140" dirty="0"/>
              <a:t>(поддержка</a:t>
            </a:r>
            <a:r>
              <a:rPr sz="1800" spc="-75" dirty="0"/>
              <a:t> </a:t>
            </a:r>
            <a:r>
              <a:rPr sz="1800" spc="135" dirty="0"/>
              <a:t>всех</a:t>
            </a:r>
            <a:r>
              <a:rPr sz="1800" spc="-80" dirty="0"/>
              <a:t> </a:t>
            </a:r>
            <a:r>
              <a:rPr sz="1800" spc="95" dirty="0"/>
              <a:t>активностей)»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125" dirty="0"/>
              <a:t>41</a:t>
            </a:fld>
            <a:endParaRPr spc="12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1084" y="1337817"/>
          <a:ext cx="11744325" cy="489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0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77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819">
                <a:tc>
                  <a:txBody>
                    <a:bodyPr/>
                    <a:lstStyle/>
                    <a:p>
                      <a:pPr marL="91440" marR="81534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локальных </a:t>
                      </a:r>
                      <a:r>
                        <a:rPr sz="11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актов </a:t>
                      </a:r>
                      <a:r>
                        <a:rPr sz="11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(ЛА) </a:t>
                      </a:r>
                      <a:r>
                        <a:rPr sz="11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ельной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ии,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регламентирующих ограничения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ользо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обильных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елефон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0045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marL="91440" marR="16510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Подкл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ельной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 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ысоко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ернету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0045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068">
                <a:tc>
                  <a:txBody>
                    <a:bodyPr/>
                    <a:lstStyle/>
                    <a:p>
                      <a:pPr marL="91440" marR="513715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едо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ние</a:t>
                      </a:r>
                      <a:r>
                        <a:rPr sz="110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безо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асн</a:t>
                      </a:r>
                      <a:r>
                        <a:rPr sz="110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1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дос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  инфо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ио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ком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икаци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ой</a:t>
                      </a:r>
                      <a:r>
                        <a:rPr sz="110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Интернет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0045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9324">
                <a:tc>
                  <a:txBody>
                    <a:bodyPr/>
                    <a:lstStyle/>
                    <a:p>
                      <a:pPr marL="91440" marR="148590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ользо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альной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уд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инфо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ио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емы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Моя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»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верифицированного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цифрового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ельно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</a:t>
                      </a:r>
                      <a:r>
                        <a:rPr sz="1100" spc="-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еа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основных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Методическими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екоменд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ия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льного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цифровой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трансформации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сфере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1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ольз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00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sz="11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педагогиче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ких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9375" marR="94615">
                        <a:lnSpc>
                          <a:spcPct val="110900"/>
                        </a:lnSpc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еги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иро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аны</a:t>
                      </a:r>
                      <a:r>
                        <a:rPr sz="11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ИС</a:t>
                      </a:r>
                      <a:r>
                        <a:rPr sz="11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«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Моя  </a:t>
                      </a:r>
                      <a:r>
                        <a:rPr sz="11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2075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30% </a:t>
                      </a:r>
                      <a:r>
                        <a:rPr sz="1100" spc="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або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ников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ольз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  се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исы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00"/>
                        </a:lnSpc>
                      </a:pP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Библио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ека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ОК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»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255"/>
                        </a:lnSpc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Моя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школа»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24460">
                        <a:lnSpc>
                          <a:spcPct val="90100"/>
                        </a:lnSpc>
                        <a:spcBef>
                          <a:spcPts val="309"/>
                        </a:spcBef>
                      </a:pP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95%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ольз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иблио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 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ЦОК»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ФГИС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«Моя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1948">
                <a:tc>
                  <a:txBody>
                    <a:bodyPr/>
                    <a:lstStyle/>
                    <a:p>
                      <a:pPr marL="91440" marR="76708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Информационно-коммуникационная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ельная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«Сферу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1755" marR="335915">
                        <a:lnSpc>
                          <a:spcPct val="110900"/>
                        </a:lnSpc>
                        <a:spcBef>
                          <a:spcPts val="5"/>
                        </a:spcBef>
                      </a:pP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регистрации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ельной 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1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егис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9375" marR="206375">
                        <a:lnSpc>
                          <a:spcPct val="110900"/>
                        </a:lnSpc>
                        <a:spcBef>
                          <a:spcPts val="5"/>
                        </a:spcBef>
                      </a:pP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созд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sz="110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ук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ы 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2890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95%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аны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Сферу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14300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включены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ессио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ль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сооб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едагогиче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ким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ом </a:t>
                      </a:r>
                      <a:r>
                        <a:rPr sz="1100" spc="-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активно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платформу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«Сферум»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0"/>
            <a:ext cx="12140184" cy="9464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106756"/>
            <a:ext cx="8583295" cy="70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0" dirty="0"/>
              <a:t> </a:t>
            </a:r>
            <a:r>
              <a:rPr spc="215" dirty="0"/>
              <a:t>«Образовательная</a:t>
            </a:r>
            <a:r>
              <a:rPr spc="-60" dirty="0"/>
              <a:t> </a:t>
            </a:r>
            <a:r>
              <a:rPr spc="204" dirty="0"/>
              <a:t>среда»</a:t>
            </a:r>
          </a:p>
          <a:p>
            <a:pPr marL="12700">
              <a:lnSpc>
                <a:spcPts val="2070"/>
              </a:lnSpc>
            </a:pPr>
            <a:r>
              <a:rPr sz="1800" spc="185" dirty="0"/>
              <a:t>Критерий</a:t>
            </a:r>
            <a:r>
              <a:rPr sz="1800" spc="-90" dirty="0"/>
              <a:t> </a:t>
            </a:r>
            <a:r>
              <a:rPr sz="1800" spc="135" dirty="0"/>
              <a:t>«ЦОС</a:t>
            </a:r>
            <a:r>
              <a:rPr sz="1800" spc="-85" dirty="0"/>
              <a:t> </a:t>
            </a:r>
            <a:r>
              <a:rPr sz="1800" spc="140" dirty="0"/>
              <a:t>(поддержка</a:t>
            </a:r>
            <a:r>
              <a:rPr sz="1800" spc="-75" dirty="0"/>
              <a:t> </a:t>
            </a:r>
            <a:r>
              <a:rPr sz="1800" spc="135" dirty="0"/>
              <a:t>всех</a:t>
            </a:r>
            <a:r>
              <a:rPr sz="1800" spc="-80" dirty="0"/>
              <a:t> </a:t>
            </a:r>
            <a:r>
              <a:rPr sz="1800" spc="95" dirty="0"/>
              <a:t>активностей)»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125" dirty="0"/>
              <a:t>42</a:t>
            </a:fld>
            <a:endParaRPr spc="12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3799" y="1576705"/>
          <a:ext cx="11678920" cy="415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1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1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62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14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579">
                <a:tc>
                  <a:txBody>
                    <a:bodyPr/>
                    <a:lstStyle/>
                    <a:p>
                      <a:pPr marL="90805" marR="11112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Оснащение</a:t>
                      </a:r>
                      <a:r>
                        <a:rPr sz="110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ельной</a:t>
                      </a:r>
                      <a:r>
                        <a:rPr sz="110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-  оборуд</a:t>
                      </a:r>
                      <a:r>
                        <a:rPr sz="110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ани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Методическими</a:t>
                      </a:r>
                      <a:r>
                        <a:rPr sz="110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рекомендациями</a:t>
                      </a:r>
                      <a:r>
                        <a:rPr sz="11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вопросам </a:t>
                      </a:r>
                      <a:r>
                        <a:rPr sz="1100" spc="-3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аз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ия</a:t>
                      </a:r>
                      <a:r>
                        <a:rPr sz="11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оборуд</a:t>
                      </a:r>
                      <a:r>
                        <a:rPr sz="110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ани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1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емого</a:t>
                      </a:r>
                      <a:r>
                        <a:rPr sz="1100" spc="-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1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целях </a:t>
                      </a:r>
                      <a:r>
                        <a:rPr sz="11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обеспечения </a:t>
                      </a:r>
                      <a:r>
                        <a:rPr sz="11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ий</a:t>
                      </a:r>
                      <a:r>
                        <a:rPr sz="11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ериальн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-т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ех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ич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ск</a:t>
                      </a:r>
                      <a:r>
                        <a:rPr sz="110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базой 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1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внедрения</a:t>
                      </a:r>
                      <a:r>
                        <a:rPr sz="11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ЦОС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1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ству</a:t>
                      </a:r>
                      <a:r>
                        <a:rPr sz="1100" spc="-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частично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5730">
                        <a:lnSpc>
                          <a:spcPts val="119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вуе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полной  </a:t>
                      </a:r>
                      <a:r>
                        <a:rPr sz="1100" spc="1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525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100" spc="-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100% </a:t>
                      </a:r>
                      <a:r>
                        <a:rPr sz="11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IT-оборудования </a:t>
                      </a:r>
                      <a:r>
                        <a:rPr sz="11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ольз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Методиче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екоменд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оп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осам  и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ользо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ания</a:t>
                      </a:r>
                      <a:r>
                        <a:rPr sz="110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 обр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ельном</a:t>
                      </a:r>
                      <a:r>
                        <a:rPr sz="1100" spc="-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се  </a:t>
                      </a:r>
                      <a:r>
                        <a:rPr sz="11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оборудования,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емого</a:t>
                      </a:r>
                      <a:r>
                        <a:rPr sz="1100" spc="-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елях  </a:t>
                      </a:r>
                      <a:r>
                        <a:rPr sz="11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обеспечения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организаций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материально- </a:t>
                      </a:r>
                      <a:r>
                        <a:rPr sz="1100" spc="-3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технической </a:t>
                      </a:r>
                      <a:r>
                        <a:rPr sz="11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базой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внедрения</a:t>
                      </a:r>
                      <a:r>
                        <a:rPr sz="1100" spc="-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ЦОС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362">
                <a:tc>
                  <a:txBody>
                    <a:bodyPr/>
                    <a:lstStyle/>
                    <a:p>
                      <a:pPr marL="90805" marR="32512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Эксплуатация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информационной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системы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ия</a:t>
                      </a:r>
                      <a:r>
                        <a:rPr sz="11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ельной</a:t>
                      </a:r>
                      <a:r>
                        <a:rPr sz="11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низа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ией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448945" indent="-6350">
                        <a:lnSpc>
                          <a:spcPct val="90000"/>
                        </a:lnSpc>
                        <a:spcBef>
                          <a:spcPts val="25"/>
                        </a:spcBef>
                      </a:pPr>
                      <a:r>
                        <a:rPr sz="11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управление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100" spc="-3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организацией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осущ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использованием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ио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ной 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системы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40360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информационная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ема</a:t>
                      </a:r>
                      <a:r>
                        <a:rPr sz="1100" spc="-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ия  </a:t>
                      </a:r>
                      <a:r>
                        <a:rPr sz="11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организацией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интегрирована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региональными </a:t>
                      </a:r>
                      <a:r>
                        <a:rPr sz="11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информационными </a:t>
                      </a:r>
                      <a:r>
                        <a:rPr sz="1100" spc="-3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системами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4105">
                        <a:lnSpc>
                          <a:spcPts val="4090"/>
                        </a:lnSpc>
                      </a:pPr>
                      <a:r>
                        <a:rPr sz="36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0"/>
            <a:ext cx="12140184" cy="9464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106756"/>
            <a:ext cx="8583295" cy="70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0" dirty="0"/>
              <a:t> </a:t>
            </a:r>
            <a:r>
              <a:rPr spc="215" dirty="0"/>
              <a:t>«Образовательная</a:t>
            </a:r>
            <a:r>
              <a:rPr spc="-60" dirty="0"/>
              <a:t> </a:t>
            </a:r>
            <a:r>
              <a:rPr spc="204" dirty="0"/>
              <a:t>среда»</a:t>
            </a:r>
          </a:p>
          <a:p>
            <a:pPr marL="12700">
              <a:lnSpc>
                <a:spcPts val="2070"/>
              </a:lnSpc>
            </a:pPr>
            <a:r>
              <a:rPr sz="1800" spc="185" dirty="0"/>
              <a:t>Критерий</a:t>
            </a:r>
            <a:r>
              <a:rPr sz="1800" spc="-100" dirty="0"/>
              <a:t> </a:t>
            </a:r>
            <a:r>
              <a:rPr sz="1800" spc="145" dirty="0"/>
              <a:t>«Организация</a:t>
            </a:r>
            <a:r>
              <a:rPr sz="1800" spc="-85" dirty="0"/>
              <a:t> </a:t>
            </a:r>
            <a:r>
              <a:rPr sz="1800" spc="155" dirty="0"/>
              <a:t>внутришкольного</a:t>
            </a:r>
            <a:r>
              <a:rPr sz="1800" spc="-55" dirty="0"/>
              <a:t> </a:t>
            </a:r>
            <a:r>
              <a:rPr sz="1800" spc="120" dirty="0"/>
              <a:t>пространства»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125" dirty="0"/>
              <a:t>43</a:t>
            </a:fld>
            <a:endParaRPr spc="12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3799" y="1437639"/>
          <a:ext cx="11678920" cy="321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1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68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29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36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631">
                <a:tc>
                  <a:txBody>
                    <a:bodyPr/>
                    <a:lstStyle/>
                    <a:p>
                      <a:pPr marL="90805" marR="24257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 для учебных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неучебных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занятий,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дел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815">
                        <a:lnSpc>
                          <a:spcPts val="4500"/>
                        </a:lnSpc>
                      </a:pPr>
                      <a:r>
                        <a:rPr sz="4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815">
                        <a:lnSpc>
                          <a:spcPts val="4500"/>
                        </a:lnSpc>
                      </a:pPr>
                      <a:r>
                        <a:rPr sz="4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158">
                <a:tc>
                  <a:txBody>
                    <a:bodyPr/>
                    <a:lstStyle/>
                    <a:p>
                      <a:pPr marL="90805" marR="22225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библиотечного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информационного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центра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372110" indent="-3175">
                        <a:lnSpc>
                          <a:spcPct val="9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функц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он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рует 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200" spc="1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библиотечный </a:t>
                      </a:r>
                      <a:r>
                        <a:rPr sz="12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информационный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центр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 marR="396240" indent="-6350">
                        <a:lnSpc>
                          <a:spcPct val="90000"/>
                        </a:lnSpc>
                        <a:spcBef>
                          <a:spcPts val="20"/>
                        </a:spcBef>
                      </a:pPr>
                      <a:r>
                        <a:rPr sz="12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создан </a:t>
                      </a:r>
                      <a:r>
                        <a:rPr sz="1200" spc="1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функционирует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200" spc="1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библиотечный </a:t>
                      </a:r>
                      <a:r>
                        <a:rPr sz="12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нформац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он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ый 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центр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815">
                        <a:lnSpc>
                          <a:spcPts val="4505"/>
                        </a:lnSpc>
                      </a:pPr>
                      <a:r>
                        <a:rPr sz="4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3130">
                        <a:lnSpc>
                          <a:spcPts val="4505"/>
                        </a:lnSpc>
                      </a:pPr>
                      <a:r>
                        <a:rPr sz="4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0"/>
            <a:ext cx="12140184" cy="9464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106756"/>
            <a:ext cx="8583295" cy="70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0" dirty="0"/>
              <a:t> </a:t>
            </a:r>
            <a:r>
              <a:rPr spc="215" dirty="0"/>
              <a:t>«Образовательная</a:t>
            </a:r>
            <a:r>
              <a:rPr spc="-60" dirty="0"/>
              <a:t> </a:t>
            </a:r>
            <a:r>
              <a:rPr spc="204" dirty="0"/>
              <a:t>среда»</a:t>
            </a:r>
          </a:p>
          <a:p>
            <a:pPr marL="12700">
              <a:lnSpc>
                <a:spcPts val="2070"/>
              </a:lnSpc>
            </a:pPr>
            <a:r>
              <a:rPr sz="1800" spc="185" dirty="0"/>
              <a:t>Критерий</a:t>
            </a:r>
            <a:r>
              <a:rPr sz="1800" spc="-90" dirty="0"/>
              <a:t> </a:t>
            </a:r>
            <a:r>
              <a:rPr sz="1800" spc="140" dirty="0"/>
              <a:t>«Реализация</a:t>
            </a:r>
            <a:r>
              <a:rPr sz="1800" spc="-100" dirty="0"/>
              <a:t> </a:t>
            </a:r>
            <a:r>
              <a:rPr sz="1800" spc="150" dirty="0"/>
              <a:t>государственно-общественного</a:t>
            </a:r>
            <a:r>
              <a:rPr sz="1800" spc="-25" dirty="0"/>
              <a:t> </a:t>
            </a:r>
            <a:r>
              <a:rPr sz="1800" spc="135" dirty="0"/>
              <a:t>управления»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125" dirty="0"/>
              <a:t>44</a:t>
            </a:fld>
            <a:endParaRPr spc="12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3799" y="2323210"/>
          <a:ext cx="11678920" cy="133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1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1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1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31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7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69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988">
                <a:tc>
                  <a:txBody>
                    <a:bodyPr/>
                    <a:lstStyle/>
                    <a:p>
                      <a:pPr marL="90805" marR="8699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Сформированы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коллегиальные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органы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управления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соответствии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законом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«Об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Российской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Федерации»,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предусмотренные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уставом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образовательной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8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5990">
                        <a:lnSpc>
                          <a:spcPts val="4500"/>
                        </a:lnSpc>
                      </a:pPr>
                      <a:r>
                        <a:rPr sz="4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6170">
                        <a:lnSpc>
                          <a:spcPts val="4500"/>
                        </a:lnSpc>
                      </a:pPr>
                      <a:r>
                        <a:rPr sz="40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0"/>
            <a:ext cx="12140184" cy="9464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106756"/>
            <a:ext cx="8583295" cy="70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95"/>
              </a:spcBef>
            </a:pPr>
            <a:r>
              <a:rPr spc="265" dirty="0"/>
              <a:t>Ключевое</a:t>
            </a:r>
            <a:r>
              <a:rPr spc="-105" dirty="0"/>
              <a:t> </a:t>
            </a:r>
            <a:r>
              <a:rPr spc="270" dirty="0"/>
              <a:t>условие</a:t>
            </a:r>
            <a:r>
              <a:rPr spc="-90" dirty="0"/>
              <a:t> </a:t>
            </a:r>
            <a:r>
              <a:rPr spc="215" dirty="0"/>
              <a:t>«Образовательная</a:t>
            </a:r>
            <a:r>
              <a:rPr spc="-60" dirty="0"/>
              <a:t> </a:t>
            </a:r>
            <a:r>
              <a:rPr spc="204" dirty="0"/>
              <a:t>среда»</a:t>
            </a:r>
          </a:p>
          <a:p>
            <a:pPr marL="12700">
              <a:lnSpc>
                <a:spcPts val="2070"/>
              </a:lnSpc>
            </a:pPr>
            <a:r>
              <a:rPr sz="1800" spc="180" dirty="0"/>
              <a:t>Распределение</a:t>
            </a:r>
            <a:r>
              <a:rPr sz="1800" spc="-105" dirty="0"/>
              <a:t> </a:t>
            </a:r>
            <a:r>
              <a:rPr sz="1800" spc="180" dirty="0"/>
              <a:t>по</a:t>
            </a:r>
            <a:r>
              <a:rPr sz="1800" spc="-105" dirty="0"/>
              <a:t> </a:t>
            </a:r>
            <a:r>
              <a:rPr sz="1800" spc="180" dirty="0"/>
              <a:t>уровням</a:t>
            </a:r>
            <a:endParaRPr sz="18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125" dirty="0"/>
              <a:t>45</a:t>
            </a:fld>
            <a:endParaRPr spc="12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175520"/>
              </p:ext>
            </p:extLst>
          </p:nvPr>
        </p:nvGraphicFramePr>
        <p:xfrm>
          <a:off x="1458785" y="1929574"/>
          <a:ext cx="8861424" cy="26776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9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9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41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762635" marR="546735" indent="-195580">
                        <a:lnSpc>
                          <a:spcPct val="110700"/>
                        </a:lnSpc>
                      </a:pPr>
                      <a:r>
                        <a:rPr sz="1400" b="1" spc="-10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400" b="1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sz="1400" b="1" spc="-10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sz="1400" b="1" spc="-15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sz="1400" b="1" spc="-20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реде</a:t>
                      </a:r>
                      <a:r>
                        <a:rPr sz="1400" b="1" spc="-15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400" b="1" spc="-30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400" b="1" spc="-20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400" b="1" spc="-15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sz="1400" b="1" dirty="0" err="1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4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 по</a:t>
                      </a:r>
                      <a:r>
                        <a:rPr sz="1400" b="1" spc="-9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</a:t>
                      </a:r>
                      <a:r>
                        <a:rPr sz="1400" b="1" spc="-1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400" b="1" spc="-2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ня</a:t>
                      </a:r>
                      <a:r>
                        <a:rPr sz="1400" b="1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endParaRPr sz="14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b="1" dirty="0">
                        <a:latin typeface="Times New Roman"/>
                        <a:cs typeface="Times New Roman"/>
                      </a:endParaRPr>
                    </a:p>
                    <a:p>
                      <a:pPr marL="59055" algn="ctr">
                        <a:lnSpc>
                          <a:spcPct val="100000"/>
                        </a:lnSpc>
                      </a:pPr>
                      <a:r>
                        <a:rPr sz="1800" b="1" spc="13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8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b="1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800" b="1" dirty="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4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4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4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4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4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904488" y="5044440"/>
            <a:ext cx="6522720" cy="832485"/>
          </a:xfrm>
          <a:prstGeom prst="rect">
            <a:avLst/>
          </a:prstGeom>
          <a:solidFill>
            <a:srgbClr val="F6C5F9"/>
          </a:solidFill>
        </p:spPr>
        <p:txBody>
          <a:bodyPr vert="horz" wrap="square" lIns="0" tIns="37465" rIns="0" bIns="0" rtlCol="0">
            <a:spAutoFit/>
          </a:bodyPr>
          <a:lstStyle/>
          <a:p>
            <a:pPr marL="92075" marR="245110">
              <a:lnSpc>
                <a:spcPct val="100000"/>
              </a:lnSpc>
              <a:spcBef>
                <a:spcPts val="295"/>
              </a:spcBef>
            </a:pPr>
            <a:r>
              <a:rPr sz="1600" spc="215" dirty="0">
                <a:solidFill>
                  <a:srgbClr val="001F5F"/>
                </a:solidFill>
                <a:latin typeface="Tahoma"/>
                <a:cs typeface="Tahoma"/>
              </a:rPr>
              <a:t>При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нулевом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значении</a:t>
            </a:r>
            <a:r>
              <a:rPr sz="1600" spc="-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001F5F"/>
                </a:solidFill>
                <a:latin typeface="Tahoma"/>
                <a:cs typeface="Tahoma"/>
              </a:rPr>
              <a:t>хотя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5" dirty="0">
                <a:solidFill>
                  <a:srgbClr val="001F5F"/>
                </a:solidFill>
                <a:latin typeface="Tahoma"/>
                <a:cs typeface="Tahoma"/>
              </a:rPr>
              <a:t>бы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одного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sz="1600" spc="-5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001F5F"/>
                </a:solidFill>
                <a:latin typeface="Tahoma"/>
                <a:cs typeface="Tahoma"/>
              </a:rPr>
              <a:t>«критических» </a:t>
            </a:r>
            <a:r>
              <a:rPr sz="1600" spc="-484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sz="1600" spc="114" dirty="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данному направлению 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0" dirty="0">
                <a:solidFill>
                  <a:srgbClr val="001F5F"/>
                </a:solidFill>
                <a:latin typeface="Tahoma"/>
                <a:cs typeface="Tahoma"/>
              </a:rPr>
              <a:t>ОБН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УЛ</a:t>
            </a:r>
            <a:r>
              <a:rPr sz="1600" spc="170" dirty="0">
                <a:solidFill>
                  <a:srgbClr val="001F5F"/>
                </a:solidFill>
                <a:latin typeface="Tahoma"/>
                <a:cs typeface="Tahoma"/>
              </a:rPr>
              <a:t>Я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Е</a:t>
            </a:r>
            <a:r>
              <a:rPr sz="1600" spc="70" dirty="0">
                <a:solidFill>
                  <a:srgbClr val="001F5F"/>
                </a:solidFill>
                <a:latin typeface="Tahoma"/>
                <a:cs typeface="Tahoma"/>
              </a:rPr>
              <a:t>ТСЯ,</a:t>
            </a:r>
            <a:r>
              <a:rPr sz="1600" spc="-3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001F5F"/>
                </a:solidFill>
                <a:latin typeface="Tahoma"/>
                <a:cs typeface="Tahoma"/>
              </a:rPr>
              <a:t>урове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нь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001F5F"/>
                </a:solidFill>
                <a:latin typeface="Tahoma"/>
                <a:cs typeface="Tahoma"/>
              </a:rPr>
              <a:t>с</a:t>
            </a:r>
            <a:r>
              <a:rPr sz="1600" spc="165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600" spc="125" dirty="0">
                <a:solidFill>
                  <a:srgbClr val="001F5F"/>
                </a:solidFill>
                <a:latin typeface="Tahoma"/>
                <a:cs typeface="Tahoma"/>
              </a:rPr>
              <a:t>отве</a:t>
            </a:r>
            <a:r>
              <a:rPr sz="1600" spc="85" dirty="0">
                <a:solidFill>
                  <a:srgbClr val="001F5F"/>
                </a:solidFill>
                <a:latin typeface="Tahoma"/>
                <a:cs typeface="Tahoma"/>
              </a:rPr>
              <a:t>тс</a:t>
            </a:r>
            <a:r>
              <a:rPr sz="1600" spc="90" dirty="0">
                <a:solidFill>
                  <a:srgbClr val="001F5F"/>
                </a:solidFill>
                <a:latin typeface="Tahoma"/>
                <a:cs typeface="Tahoma"/>
              </a:rPr>
              <a:t>т</a:t>
            </a:r>
            <a:r>
              <a:rPr sz="1600" spc="160" dirty="0">
                <a:solidFill>
                  <a:srgbClr val="001F5F"/>
                </a:solidFill>
                <a:latin typeface="Tahoma"/>
                <a:cs typeface="Tahoma"/>
              </a:rPr>
              <a:t>вия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-75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1600" spc="-8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35" dirty="0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sz="1600" spc="225" dirty="0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sz="1600" spc="185" dirty="0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sz="1600" spc="-7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1600" spc="225" dirty="0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sz="1600" spc="190" dirty="0">
                <a:solidFill>
                  <a:srgbClr val="001F5F"/>
                </a:solidFill>
                <a:latin typeface="Tahoma"/>
                <a:cs typeface="Tahoma"/>
              </a:rPr>
              <a:t>З</a:t>
            </a:r>
            <a:r>
              <a:rPr sz="1600" spc="254" dirty="0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sz="1600" spc="210" dirty="0">
                <a:solidFill>
                  <a:srgbClr val="001F5F"/>
                </a:solidFill>
                <a:latin typeface="Tahoma"/>
                <a:cs typeface="Tahoma"/>
              </a:rPr>
              <a:t>В</a:t>
            </a:r>
            <a:r>
              <a:rPr sz="1600" spc="105" dirty="0">
                <a:solidFill>
                  <a:srgbClr val="001F5F"/>
                </a:solidFill>
                <a:latin typeface="Tahoma"/>
                <a:cs typeface="Tahoma"/>
              </a:rPr>
              <a:t>ОГО.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0"/>
            <a:ext cx="12140184" cy="9464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04" y="106756"/>
            <a:ext cx="5321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305" dirty="0"/>
              <a:t>Распределение</a:t>
            </a:r>
            <a:r>
              <a:rPr spc="-114" dirty="0"/>
              <a:t> </a:t>
            </a:r>
            <a:r>
              <a:rPr spc="295" dirty="0"/>
              <a:t>по</a:t>
            </a:r>
            <a:r>
              <a:rPr spc="-140" dirty="0"/>
              <a:t> </a:t>
            </a:r>
            <a:r>
              <a:rPr spc="295" dirty="0"/>
              <a:t>уровням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125" dirty="0"/>
              <a:t>46</a:t>
            </a:fld>
            <a:endParaRPr spc="12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75105" y="1490980"/>
          <a:ext cx="10146665" cy="47941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511"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М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г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т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sz="1200" spc="-3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sz="1200" spc="-3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spc="-1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нап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200" spc="-3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spc="-3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/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R="10033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Клю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ч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spc="-9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Ба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з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sz="1200" spc="-10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Ср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sz="1200" spc="-3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sz="1200" spc="-1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олн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ы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й</a:t>
                      </a:r>
                      <a:r>
                        <a:rPr sz="1200" spc="-10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2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Знание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15-28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spc="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29-47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200" spc="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48-53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55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Здоровье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7-12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20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13-19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200" spc="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20-22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67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Творчество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10-17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18-25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26-30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Воспитание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10-14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2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200" spc="1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18-20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7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Профориентация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5-7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Учитель.</a:t>
                      </a:r>
                      <a:r>
                        <a:rPr sz="12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Школьная</a:t>
                      </a:r>
                      <a:r>
                        <a:rPr sz="1200" spc="-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команда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11-17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18-27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28-32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ьный</a:t>
                      </a:r>
                      <a:r>
                        <a:rPr sz="12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мат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6-13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14-16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17-19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34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Образовательная</a:t>
                      </a:r>
                      <a:r>
                        <a:rPr sz="120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среда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9616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ИТОГ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72-122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51130" marR="132715" algn="ctr">
                        <a:lnSpc>
                          <a:spcPct val="11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ополн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ное</a:t>
                      </a:r>
                      <a:r>
                        <a:rPr sz="12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е:  </a:t>
                      </a:r>
                      <a:r>
                        <a:rPr sz="1200" spc="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отсутствуют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68275" marR="142240" algn="ctr">
                        <a:lnSpc>
                          <a:spcPct val="110800"/>
                        </a:lnSpc>
                        <a:spcBef>
                          <a:spcPts val="10"/>
                        </a:spcBef>
                      </a:pP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магистральные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направления</a:t>
                      </a:r>
                      <a:r>
                        <a:rPr sz="12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ключевые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условия, </a:t>
                      </a:r>
                      <a:r>
                        <a:rPr sz="12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 которым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набрано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1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0</a:t>
                      </a:r>
                      <a:r>
                        <a:rPr sz="12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r>
                        <a:rPr sz="12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(если</a:t>
                      </a:r>
                      <a:r>
                        <a:rPr sz="12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17500" marR="290830" algn="ctr">
                        <a:lnSpc>
                          <a:spcPct val="110800"/>
                        </a:lnSpc>
                        <a:spcBef>
                          <a:spcPts val="10"/>
                        </a:spcBef>
                      </a:pPr>
                      <a:r>
                        <a:rPr sz="12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выполнено, </a:t>
                      </a:r>
                      <a:r>
                        <a:rPr sz="1200" spc="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то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</a:t>
                      </a:r>
                      <a:r>
                        <a:rPr sz="12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уровню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ниже</a:t>
                      </a:r>
                      <a:r>
                        <a:rPr sz="1200" spc="-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базового)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123-179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51765" marR="132715" algn="ctr">
                        <a:lnSpc>
                          <a:spcPct val="11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ополн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ное</a:t>
                      </a:r>
                      <a:r>
                        <a:rPr sz="12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е:  </a:t>
                      </a:r>
                      <a:r>
                        <a:rPr sz="12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201930" marR="174625" indent="1270" algn="ctr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магистральному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направлению</a:t>
                      </a:r>
                      <a:r>
                        <a:rPr sz="12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ключевому условию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набрано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255270" marR="266065" algn="ctr">
                        <a:lnSpc>
                          <a:spcPct val="110800"/>
                        </a:lnSpc>
                        <a:spcBef>
                          <a:spcPts val="15"/>
                        </a:spcBef>
                      </a:pPr>
                      <a:r>
                        <a:rPr sz="12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(если</a:t>
                      </a:r>
                      <a:r>
                        <a:rPr sz="12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8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выполнено,</a:t>
                      </a:r>
                      <a:r>
                        <a:rPr sz="12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то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 </a:t>
                      </a:r>
                      <a:r>
                        <a:rPr sz="12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 </a:t>
                      </a:r>
                      <a:r>
                        <a:rPr sz="12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базовому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уровню)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180-207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51765" marR="132080" algn="ctr">
                        <a:lnSpc>
                          <a:spcPct val="110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ополн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ное</a:t>
                      </a:r>
                      <a:r>
                        <a:rPr sz="1200" spc="-4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е:  </a:t>
                      </a:r>
                      <a:r>
                        <a:rPr sz="1200" spc="12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201930" marR="170180" indent="-2540" algn="ctr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магистральному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направлению</a:t>
                      </a:r>
                      <a:r>
                        <a:rPr sz="120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ключевому условию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набрано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4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200" spc="1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270510" marR="246379" algn="ctr">
                        <a:lnSpc>
                          <a:spcPct val="110800"/>
                        </a:lnSpc>
                        <a:spcBef>
                          <a:spcPts val="15"/>
                        </a:spcBef>
                      </a:pPr>
                      <a:r>
                        <a:rPr sz="12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(если</a:t>
                      </a:r>
                      <a:r>
                        <a:rPr sz="120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7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выполнено,</a:t>
                      </a:r>
                      <a:r>
                        <a:rPr sz="1200" spc="-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то </a:t>
                      </a:r>
                      <a:r>
                        <a:rPr sz="1200" spc="-36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 </a:t>
                      </a:r>
                      <a:r>
                        <a:rPr sz="1200" spc="8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 </a:t>
                      </a:r>
                      <a:r>
                        <a:rPr sz="1200" spc="90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среднему</a:t>
                      </a:r>
                      <a:r>
                        <a:rPr sz="1200" spc="-6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уровню)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114" dirty="0"/>
              <a:t> </a:t>
            </a:r>
            <a:r>
              <a:rPr spc="280" dirty="0"/>
              <a:t>направление</a:t>
            </a:r>
            <a:r>
              <a:rPr spc="-105" dirty="0"/>
              <a:t> </a:t>
            </a:r>
            <a:r>
              <a:rPr spc="175" dirty="0"/>
              <a:t>«Знание»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46433" y="6436477"/>
            <a:ext cx="25844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-50" dirty="0">
                <a:solidFill>
                  <a:srgbClr val="BEBEBE"/>
                </a:solidFill>
                <a:latin typeface="Tahoma"/>
                <a:cs typeface="Tahoma"/>
              </a:rPr>
              <a:t>5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087" y="508253"/>
            <a:ext cx="8025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85" dirty="0">
                <a:solidFill>
                  <a:srgbClr val="FFFFFF"/>
                </a:solidFill>
                <a:latin typeface="Tahoma"/>
                <a:cs typeface="Tahoma"/>
              </a:rPr>
              <a:t>Критерий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FFFFFF"/>
                </a:solidFill>
                <a:latin typeface="Tahoma"/>
                <a:cs typeface="Tahoma"/>
              </a:rPr>
              <a:t>«Функционирование</a:t>
            </a:r>
            <a:r>
              <a:rPr sz="18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55" dirty="0">
                <a:solidFill>
                  <a:srgbClr val="FFFFFF"/>
                </a:solidFill>
                <a:latin typeface="Tahoma"/>
                <a:cs typeface="Tahoma"/>
              </a:rPr>
              <a:t>объективной</a:t>
            </a:r>
            <a:r>
              <a:rPr sz="18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FFFFFF"/>
                </a:solidFill>
                <a:latin typeface="Tahoma"/>
                <a:cs typeface="Tahoma"/>
              </a:rPr>
              <a:t>внутренней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FFFFFF"/>
                </a:solidFill>
                <a:latin typeface="Tahoma"/>
                <a:cs typeface="Tahoma"/>
              </a:rPr>
              <a:t>системы</a:t>
            </a:r>
            <a:endParaRPr sz="1800">
              <a:latin typeface="Tahoma"/>
              <a:cs typeface="Tahoma"/>
            </a:endParaRPr>
          </a:p>
          <a:p>
            <a:pPr marL="73025">
              <a:lnSpc>
                <a:spcPct val="100000"/>
              </a:lnSpc>
            </a:pPr>
            <a:r>
              <a:rPr sz="1800" spc="180" dirty="0">
                <a:solidFill>
                  <a:srgbClr val="FFFFFF"/>
                </a:solidFill>
                <a:latin typeface="Tahoma"/>
                <a:cs typeface="Tahoma"/>
              </a:rPr>
              <a:t>оценки</a:t>
            </a:r>
            <a:r>
              <a:rPr sz="18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Tahoma"/>
                <a:cs typeface="Tahoma"/>
              </a:rPr>
              <a:t>качества</a:t>
            </a:r>
            <a:r>
              <a:rPr sz="18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FFFFFF"/>
                </a:solidFill>
                <a:latin typeface="Tahoma"/>
                <a:cs typeface="Tahoma"/>
              </a:rPr>
              <a:t>образования»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36626" y="1268475"/>
          <a:ext cx="11415392" cy="4273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0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8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85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8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176">
                <a:tc>
                  <a:txBody>
                    <a:bodyPr/>
                    <a:lstStyle/>
                    <a:p>
                      <a:pPr marL="90805" marR="21653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ыпускн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ков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медаль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"За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особые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успехи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",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которые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набрали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ЕГЭ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баллов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среднего общего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17475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выпускников 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11-х 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классов,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медаль </a:t>
                      </a:r>
                      <a:r>
                        <a:rPr sz="120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"За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особые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успехи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учении",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которые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набрали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ЕГЭ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16839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 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11-х 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классов,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медаль </a:t>
                      </a:r>
                      <a:r>
                        <a:rPr sz="120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"За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особые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успехи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учении", </a:t>
                      </a:r>
                      <a:r>
                        <a:rPr sz="12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которые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набрали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ЕГЭ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2019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064">
                <a:tc>
                  <a:txBody>
                    <a:bodyPr/>
                    <a:lstStyle/>
                    <a:p>
                      <a:pPr marL="90805" marR="37846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основном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общем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численности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предыдущий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7307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выпускников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щем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7307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щем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1705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90805" marR="224154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ыпускн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ков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среднем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общем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образовании,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сленно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ыпускн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ков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</a:t>
                      </a:r>
                      <a:r>
                        <a:rPr sz="12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предыдущий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0447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выпускников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 </a:t>
                      </a:r>
                      <a:r>
                        <a:rPr sz="1200" spc="-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ем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383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 </a:t>
                      </a:r>
                      <a:r>
                        <a:rPr sz="1200" spc="-2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 </a:t>
                      </a:r>
                      <a:r>
                        <a:rPr sz="1200" spc="-2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ем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2019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118" y="150367"/>
            <a:ext cx="74269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270" dirty="0"/>
              <a:t>Магистральное</a:t>
            </a:r>
            <a:r>
              <a:rPr spc="-95" dirty="0"/>
              <a:t> </a:t>
            </a:r>
            <a:r>
              <a:rPr spc="280" dirty="0"/>
              <a:t>направление</a:t>
            </a:r>
            <a:r>
              <a:rPr spc="-85" dirty="0"/>
              <a:t> </a:t>
            </a:r>
            <a:r>
              <a:rPr spc="170" dirty="0"/>
              <a:t>«Знание»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46433" y="6436477"/>
            <a:ext cx="25844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-50" dirty="0">
                <a:solidFill>
                  <a:srgbClr val="BEBEBE"/>
                </a:solidFill>
                <a:latin typeface="Tahoma"/>
                <a:cs typeface="Tahoma"/>
              </a:rPr>
              <a:t>6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744" y="513969"/>
            <a:ext cx="85763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185" dirty="0">
                <a:solidFill>
                  <a:srgbClr val="FFFFFF"/>
                </a:solidFill>
                <a:latin typeface="Tahoma"/>
                <a:cs typeface="Tahoma"/>
              </a:rPr>
              <a:t>Критерий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50" dirty="0">
                <a:solidFill>
                  <a:srgbClr val="FFFFFF"/>
                </a:solidFill>
                <a:latin typeface="Tahoma"/>
                <a:cs typeface="Tahoma"/>
              </a:rPr>
              <a:t>«Обеспечение</a:t>
            </a:r>
            <a:r>
              <a:rPr sz="18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55" dirty="0">
                <a:solidFill>
                  <a:srgbClr val="FFFFFF"/>
                </a:solidFill>
                <a:latin typeface="Tahoma"/>
                <a:cs typeface="Tahoma"/>
              </a:rPr>
              <a:t>удовлетворения</a:t>
            </a:r>
            <a:r>
              <a:rPr sz="1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FFFFFF"/>
                </a:solidFill>
                <a:latin typeface="Tahoma"/>
                <a:cs typeface="Tahoma"/>
              </a:rPr>
              <a:t>образовательных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FFFFFF"/>
                </a:solidFill>
                <a:latin typeface="Tahoma"/>
                <a:cs typeface="Tahoma"/>
              </a:rPr>
              <a:t>интересов </a:t>
            </a:r>
            <a:r>
              <a:rPr sz="1800" spc="-5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220" dirty="0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sz="18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55" dirty="0">
                <a:solidFill>
                  <a:srgbClr val="FFFFFF"/>
                </a:solidFill>
                <a:latin typeface="Tahoma"/>
                <a:cs typeface="Tahoma"/>
              </a:rPr>
              <a:t>потребностей</a:t>
            </a:r>
            <a:r>
              <a:rPr sz="18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125" dirty="0">
                <a:solidFill>
                  <a:srgbClr val="FFFFFF"/>
                </a:solidFill>
                <a:latin typeface="Tahoma"/>
                <a:cs typeface="Tahoma"/>
              </a:rPr>
              <a:t>обучающихся»</a:t>
            </a:r>
            <a:endParaRPr sz="1800" dirty="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13745"/>
              </p:ext>
            </p:extLst>
          </p:nvPr>
        </p:nvGraphicFramePr>
        <p:xfrm>
          <a:off x="389305" y="1243457"/>
          <a:ext cx="11510643" cy="4784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858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899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90805" marR="26416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курсов внеурочной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деятельности,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курса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«Разговоры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важном»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8892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часов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деятельностью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2352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 </a:t>
                      </a:r>
                      <a:r>
                        <a:rPr sz="120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часа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аня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деятельностью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0797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часов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95"/>
                        </a:lnSpc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</a:t>
                      </a:r>
                      <a:r>
                        <a:rPr sz="12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2075" marR="84137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ея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нос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ью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30353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часов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</a:t>
                      </a:r>
                      <a:r>
                        <a:rPr sz="12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 </a:t>
                      </a:r>
                      <a:r>
                        <a:rPr sz="1200" spc="-3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деятельностью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719">
                <a:tc>
                  <a:txBody>
                    <a:bodyPr/>
                    <a:lstStyle/>
                    <a:p>
                      <a:pPr marL="90805" marR="77851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олимпиаде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7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370"/>
                        </a:lnSpc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7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370"/>
                        </a:lnSpc>
                      </a:pP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370"/>
                        </a:lnSpc>
                        <a:spcBef>
                          <a:spcPts val="16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>
                        <a:lnSpc>
                          <a:spcPts val="1370"/>
                        </a:lnSpc>
                      </a:pP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заключительном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695">
                <a:tc>
                  <a:txBody>
                    <a:bodyPr/>
                    <a:lstStyle/>
                    <a:p>
                      <a:pPr marL="90805" marR="15748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этапов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</a:t>
                      </a:r>
                      <a:r>
                        <a:rPr sz="1200" spc="-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9539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победителей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муниципального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этапа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</a:t>
                      </a:r>
                      <a:r>
                        <a:rPr sz="12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1493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регионального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этапа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7780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заключительного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этапа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8267">
                <a:tc>
                  <a:txBody>
                    <a:bodyPr/>
                    <a:lstStyle/>
                    <a:p>
                      <a:pPr marL="90805" marR="9779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 реализации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</a:t>
                      </a:r>
                      <a:r>
                        <a:rPr sz="12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(наличие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договора </a:t>
                      </a:r>
                      <a:r>
                        <a:rPr sz="12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(-ов)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сетевой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форме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программ;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85"/>
                        </a:lnSpc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программ,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реализуемых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 dirty="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сетевой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форме)</a:t>
                      </a:r>
                      <a:endParaRPr sz="12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4541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реализации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 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4986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ест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ется</a:t>
                      </a:r>
                      <a:r>
                        <a:rPr sz="12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ая 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 реализации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260"/>
                        </a:lnSpc>
                      </a:pPr>
                      <a:endParaRPr lang="ru-RU" sz="2800" dirty="0">
                        <a:solidFill>
                          <a:srgbClr val="1B3181"/>
                        </a:solidFill>
                        <a:latin typeface="Tahoma"/>
                        <a:cs typeface="Tahoma"/>
                      </a:endParaRPr>
                    </a:p>
                    <a:p>
                      <a:pPr marL="1905" algn="ctr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64565" algn="ctr">
                        <a:lnSpc>
                          <a:spcPts val="3260"/>
                        </a:lnSpc>
                      </a:pPr>
                      <a:endParaRPr lang="ru-RU" sz="2800" dirty="0">
                        <a:solidFill>
                          <a:srgbClr val="1B3181"/>
                        </a:solidFill>
                        <a:latin typeface="Tahoma"/>
                        <a:cs typeface="Tahoma"/>
                      </a:endParaRPr>
                    </a:p>
                    <a:p>
                      <a:pPr marR="964565" algn="ctr">
                        <a:lnSpc>
                          <a:spcPts val="3260"/>
                        </a:lnSpc>
                      </a:pPr>
                      <a:r>
                        <a:rPr lang="ru-RU"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       </a:t>
                      </a: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574" y="25014"/>
            <a:ext cx="7858759" cy="10629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270" dirty="0"/>
              <a:t>Магистральное</a:t>
            </a:r>
            <a:r>
              <a:rPr spc="-90" dirty="0"/>
              <a:t> </a:t>
            </a:r>
            <a:r>
              <a:rPr spc="280" dirty="0"/>
              <a:t>направление</a:t>
            </a:r>
            <a:r>
              <a:rPr spc="-80" dirty="0"/>
              <a:t> </a:t>
            </a:r>
            <a:r>
              <a:rPr spc="170" dirty="0"/>
              <a:t>«Знание»</a:t>
            </a:r>
          </a:p>
          <a:p>
            <a:pPr marL="12700" marR="5080">
              <a:lnSpc>
                <a:spcPct val="100000"/>
              </a:lnSpc>
              <a:spcBef>
                <a:spcPts val="195"/>
              </a:spcBef>
            </a:pPr>
            <a:r>
              <a:rPr sz="1800" spc="185" dirty="0"/>
              <a:t>Критерий</a:t>
            </a:r>
            <a:r>
              <a:rPr sz="1800" spc="-85" dirty="0"/>
              <a:t> </a:t>
            </a:r>
            <a:r>
              <a:rPr sz="1800" spc="150" dirty="0"/>
              <a:t>«Обеспечение</a:t>
            </a:r>
            <a:r>
              <a:rPr sz="1800" spc="-70" dirty="0"/>
              <a:t> </a:t>
            </a:r>
            <a:r>
              <a:rPr sz="1800" spc="165" dirty="0"/>
              <a:t>условий</a:t>
            </a:r>
            <a:r>
              <a:rPr sz="1800" spc="-85" dirty="0"/>
              <a:t> </a:t>
            </a:r>
            <a:r>
              <a:rPr sz="1800" spc="150" dirty="0"/>
              <a:t>для</a:t>
            </a:r>
            <a:r>
              <a:rPr sz="1800" spc="-80" dirty="0"/>
              <a:t> </a:t>
            </a:r>
            <a:r>
              <a:rPr sz="1800" spc="170" dirty="0"/>
              <a:t>организации</a:t>
            </a:r>
            <a:r>
              <a:rPr sz="1800" spc="-65" dirty="0"/>
              <a:t> </a:t>
            </a:r>
            <a:r>
              <a:rPr sz="1800" spc="160" dirty="0"/>
              <a:t>образования </a:t>
            </a:r>
            <a:r>
              <a:rPr sz="1800" spc="-545" dirty="0"/>
              <a:t> </a:t>
            </a:r>
            <a:r>
              <a:rPr sz="1800" spc="155" dirty="0"/>
              <a:t>обучающихся</a:t>
            </a:r>
            <a:r>
              <a:rPr sz="1800" spc="-80" dirty="0"/>
              <a:t> </a:t>
            </a:r>
            <a:r>
              <a:rPr sz="1800" spc="180" dirty="0"/>
              <a:t>с</a:t>
            </a:r>
            <a:r>
              <a:rPr sz="1800" spc="-90" dirty="0"/>
              <a:t> </a:t>
            </a:r>
            <a:r>
              <a:rPr sz="1800" spc="140" dirty="0"/>
              <a:t>ОВЗ,</a:t>
            </a:r>
            <a:r>
              <a:rPr sz="1800" spc="-75" dirty="0"/>
              <a:t> </a:t>
            </a:r>
            <a:r>
              <a:rPr sz="1800" spc="180" dirty="0"/>
              <a:t>с</a:t>
            </a:r>
            <a:r>
              <a:rPr sz="1800" spc="-90" dirty="0"/>
              <a:t> </a:t>
            </a:r>
            <a:r>
              <a:rPr sz="1800" spc="130" dirty="0"/>
              <a:t>инвалидностью»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46433" y="6436477"/>
            <a:ext cx="25844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-50" dirty="0">
                <a:solidFill>
                  <a:srgbClr val="BEBEBE"/>
                </a:solidFill>
                <a:latin typeface="Tahoma"/>
                <a:cs typeface="Tahoma"/>
              </a:rPr>
              <a:t>7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6353" y="1320419"/>
          <a:ext cx="11690350" cy="5215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91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25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529">
                <a:tc>
                  <a:txBody>
                    <a:bodyPr/>
                    <a:lstStyle/>
                    <a:p>
                      <a:pPr marL="91440" marR="12382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)  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прия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спечен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упно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вания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 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развития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инк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юзивн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вания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.п.)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14655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7635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  при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упи</a:t>
                      </a:r>
                      <a:r>
                        <a:rPr sz="105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89560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ечение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33350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ечение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3674">
                <a:tc>
                  <a:txBody>
                    <a:bodyPr/>
                    <a:lstStyle/>
                    <a:p>
                      <a:pPr marL="91440" marR="43751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кальных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(ЛА)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час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рганиз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вания 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ть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9017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sz="105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указан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щих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017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ьные  ЛА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указан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щих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инва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ть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отдельным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вопросам </a:t>
                      </a:r>
                      <a:r>
                        <a:rPr sz="1050" spc="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(не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хват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вает</a:t>
                      </a:r>
                      <a:r>
                        <a:rPr sz="105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сы 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953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ьные  ЛА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указан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щих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05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инва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ть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05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ем 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вопросам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1394">
                        <a:lnSpc>
                          <a:spcPts val="325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506">
                <a:tc>
                  <a:txBody>
                    <a:bodyPr/>
                    <a:lstStyle/>
                    <a:p>
                      <a:pPr marL="91440" marR="136525">
                        <a:lnSpc>
                          <a:spcPct val="90100"/>
                        </a:lnSpc>
                        <a:spcBef>
                          <a:spcPts val="315"/>
                        </a:spcBef>
                      </a:pP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спечен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казан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педагогической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технической </a:t>
                      </a:r>
                      <a:r>
                        <a:rPr sz="105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помощи </a:t>
                      </a:r>
                      <a:r>
                        <a:rPr sz="105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r>
                        <a:rPr sz="105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ть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r>
                        <a:rPr sz="105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частично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полностью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1394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863">
                <a:tc>
                  <a:txBody>
                    <a:bodyPr/>
                    <a:lstStyle/>
                    <a:p>
                      <a:pPr marL="91440" marR="304800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Программно-методическое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sz="1050" spc="1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федеральным </a:t>
                      </a:r>
                      <a:r>
                        <a:rPr sz="1050" spc="-3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05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ьным  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наличии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05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05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05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14960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адаптированные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основные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ьные  </a:t>
                      </a:r>
                      <a:r>
                        <a:rPr sz="105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1432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адаптированные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основные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ьные  </a:t>
                      </a:r>
                      <a:r>
                        <a:rPr sz="105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1432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05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адаптированные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основные </a:t>
                      </a:r>
                      <a:r>
                        <a:rPr sz="105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ьные  пр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sz="105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05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адаптированные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дополнительные </a:t>
                      </a:r>
                      <a:r>
                        <a:rPr sz="105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браз</a:t>
                      </a:r>
                      <a:r>
                        <a:rPr sz="105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ват</a:t>
                      </a:r>
                      <a:r>
                        <a:rPr sz="105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sz="10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ьные  </a:t>
                      </a:r>
                      <a:r>
                        <a:rPr sz="105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361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574" y="25014"/>
            <a:ext cx="7858759" cy="10629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270" dirty="0"/>
              <a:t>Магистральное</a:t>
            </a:r>
            <a:r>
              <a:rPr spc="-90" dirty="0"/>
              <a:t> </a:t>
            </a:r>
            <a:r>
              <a:rPr spc="280" dirty="0"/>
              <a:t>направление</a:t>
            </a:r>
            <a:r>
              <a:rPr spc="-80" dirty="0"/>
              <a:t> </a:t>
            </a:r>
            <a:r>
              <a:rPr spc="170" dirty="0"/>
              <a:t>«Знание»</a:t>
            </a:r>
          </a:p>
          <a:p>
            <a:pPr marL="12700" marR="5080">
              <a:lnSpc>
                <a:spcPct val="100000"/>
              </a:lnSpc>
              <a:spcBef>
                <a:spcPts val="195"/>
              </a:spcBef>
            </a:pPr>
            <a:r>
              <a:rPr sz="1800" spc="185" dirty="0"/>
              <a:t>Критерий</a:t>
            </a:r>
            <a:r>
              <a:rPr sz="1800" spc="-85" dirty="0"/>
              <a:t> </a:t>
            </a:r>
            <a:r>
              <a:rPr sz="1800" spc="150" dirty="0"/>
              <a:t>«Обеспечение</a:t>
            </a:r>
            <a:r>
              <a:rPr sz="1800" spc="-70" dirty="0"/>
              <a:t> </a:t>
            </a:r>
            <a:r>
              <a:rPr sz="1800" spc="165" dirty="0"/>
              <a:t>условий</a:t>
            </a:r>
            <a:r>
              <a:rPr sz="1800" spc="-85" dirty="0"/>
              <a:t> </a:t>
            </a:r>
            <a:r>
              <a:rPr sz="1800" spc="150" dirty="0"/>
              <a:t>для</a:t>
            </a:r>
            <a:r>
              <a:rPr sz="1800" spc="-80" dirty="0"/>
              <a:t> </a:t>
            </a:r>
            <a:r>
              <a:rPr sz="1800" spc="170" dirty="0"/>
              <a:t>организации</a:t>
            </a:r>
            <a:r>
              <a:rPr sz="1800" spc="-65" dirty="0"/>
              <a:t> </a:t>
            </a:r>
            <a:r>
              <a:rPr sz="1800" spc="160" dirty="0"/>
              <a:t>образования </a:t>
            </a:r>
            <a:r>
              <a:rPr sz="1800" spc="-545" dirty="0"/>
              <a:t> </a:t>
            </a:r>
            <a:r>
              <a:rPr sz="1800" spc="155" dirty="0"/>
              <a:t>обучающихся</a:t>
            </a:r>
            <a:r>
              <a:rPr sz="1800" spc="-80" dirty="0"/>
              <a:t> </a:t>
            </a:r>
            <a:r>
              <a:rPr sz="1800" spc="180" dirty="0"/>
              <a:t>с</a:t>
            </a:r>
            <a:r>
              <a:rPr sz="1800" spc="-90" dirty="0"/>
              <a:t> </a:t>
            </a:r>
            <a:r>
              <a:rPr sz="1800" spc="140" dirty="0"/>
              <a:t>ОВЗ,</a:t>
            </a:r>
            <a:r>
              <a:rPr sz="1800" spc="-75" dirty="0"/>
              <a:t> </a:t>
            </a:r>
            <a:r>
              <a:rPr sz="1800" spc="180" dirty="0"/>
              <a:t>с</a:t>
            </a:r>
            <a:r>
              <a:rPr sz="1800" spc="-90" dirty="0"/>
              <a:t> </a:t>
            </a:r>
            <a:r>
              <a:rPr sz="1800" spc="130" dirty="0"/>
              <a:t>инвалидностью»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46433" y="6436477"/>
            <a:ext cx="25844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-50" dirty="0">
                <a:solidFill>
                  <a:srgbClr val="BEBEBE"/>
                </a:solidFill>
                <a:latin typeface="Tahoma"/>
                <a:cs typeface="Tahoma"/>
              </a:rPr>
              <a:t>8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1411" y="1369567"/>
          <a:ext cx="11671935" cy="5123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9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8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893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398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572">
                <a:tc>
                  <a:txBody>
                    <a:bodyPr/>
                    <a:lstStyle/>
                    <a:p>
                      <a:pPr marL="91440" marR="132715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информационной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открытости,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доступности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информации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организации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обучающихся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sz="11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исключением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ерсональной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ии,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 сос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здо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ья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49885">
                        <a:lnSpc>
                          <a:spcPts val="1190"/>
                        </a:lnSpc>
                        <a:spcBef>
                          <a:spcPts val="32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нное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ление  дея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организовано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447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дельн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ублик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  на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иальном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9431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рм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ионн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блок  на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иальном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(информация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обно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 обно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едко)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9652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рм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ионн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блок  на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иальном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регулярно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обновляемой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информацией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91440" marR="179705">
                        <a:lnSpc>
                          <a:spcPct val="90000"/>
                        </a:lnSpc>
                        <a:spcBef>
                          <a:spcPts val="309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ич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ече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федеральным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адаптированным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образовательным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ам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наличии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ОВЗ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ии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екомендо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1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ПМПК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вариантами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адаптированных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80035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учебник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лном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55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еч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учебника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255"/>
                        </a:lnSpc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лном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16839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еч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учебника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и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чебн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полном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89865">
                        <a:lnSpc>
                          <a:spcPct val="90000"/>
                        </a:lnSpc>
                        <a:spcBef>
                          <a:spcPts val="309"/>
                        </a:spcBef>
                      </a:pP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учебниками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и, 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специальными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дидактическими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материалами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разработанными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педагогами</a:t>
                      </a:r>
                      <a:r>
                        <a:rPr sz="11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696">
                <a:tc>
                  <a:txBody>
                    <a:bodyPr/>
                    <a:lstStyle/>
                    <a:p>
                      <a:pPr marL="91440" marR="15748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специальных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технических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средств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СО)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ид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альн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коллек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ользо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ания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наличии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алидно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3652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оснаще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ТСО рабочих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мест </a:t>
                      </a:r>
                      <a:r>
                        <a:rPr sz="11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1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 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65"/>
                        </a:lnSpc>
                      </a:pP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065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оснаще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  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дель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ые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абочие 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 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8321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оснаще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  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дель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ые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классы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65"/>
                        </a:lnSpc>
                      </a:pP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4478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оснаще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как  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дель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ые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абочие  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а,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</a:t>
                      </a:r>
                      <a:r>
                        <a:rPr sz="11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дель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ые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классы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131">
                <a:tc>
                  <a:txBody>
                    <a:bodyPr/>
                    <a:lstStyle/>
                    <a:p>
                      <a:pPr marL="91440" marR="109855">
                        <a:lnSpc>
                          <a:spcPct val="9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енен</a:t>
                      </a:r>
                      <a:r>
                        <a:rPr sz="11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элек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онн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ельных  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</a:t>
                      </a:r>
                      <a:r>
                        <a:rPr sz="11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ан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ных 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технологий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 </a:t>
                      </a:r>
                      <a:r>
                        <a:rPr sz="11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sz="11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алидно</a:t>
                      </a:r>
                      <a:r>
                        <a:rPr sz="11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ью</a:t>
                      </a:r>
                      <a:r>
                        <a:rPr sz="11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sz="11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наличии </a:t>
                      </a:r>
                      <a:r>
                        <a:rPr sz="11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sz="11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1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76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0">
                        <a:lnSpc>
                          <a:spcPts val="3260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574" y="25014"/>
            <a:ext cx="7858759" cy="10629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pc="270" dirty="0"/>
              <a:t>Магистральное</a:t>
            </a:r>
            <a:r>
              <a:rPr spc="-90" dirty="0"/>
              <a:t> </a:t>
            </a:r>
            <a:r>
              <a:rPr spc="280" dirty="0"/>
              <a:t>направление</a:t>
            </a:r>
            <a:r>
              <a:rPr spc="-80" dirty="0"/>
              <a:t> </a:t>
            </a:r>
            <a:r>
              <a:rPr spc="170" dirty="0"/>
              <a:t>«Знание»</a:t>
            </a:r>
          </a:p>
          <a:p>
            <a:pPr marL="12700" marR="5080">
              <a:lnSpc>
                <a:spcPct val="100000"/>
              </a:lnSpc>
              <a:spcBef>
                <a:spcPts val="195"/>
              </a:spcBef>
            </a:pPr>
            <a:r>
              <a:rPr sz="1800" spc="185" dirty="0"/>
              <a:t>Критерий</a:t>
            </a:r>
            <a:r>
              <a:rPr sz="1800" spc="-85" dirty="0"/>
              <a:t> </a:t>
            </a:r>
            <a:r>
              <a:rPr sz="1800" spc="150" dirty="0"/>
              <a:t>«Обеспечение</a:t>
            </a:r>
            <a:r>
              <a:rPr sz="1800" spc="-70" dirty="0"/>
              <a:t> </a:t>
            </a:r>
            <a:r>
              <a:rPr sz="1800" spc="165" dirty="0"/>
              <a:t>условий</a:t>
            </a:r>
            <a:r>
              <a:rPr sz="1800" spc="-85" dirty="0"/>
              <a:t> </a:t>
            </a:r>
            <a:r>
              <a:rPr sz="1800" spc="150" dirty="0"/>
              <a:t>для</a:t>
            </a:r>
            <a:r>
              <a:rPr sz="1800" spc="-80" dirty="0"/>
              <a:t> </a:t>
            </a:r>
            <a:r>
              <a:rPr sz="1800" spc="170" dirty="0"/>
              <a:t>организации</a:t>
            </a:r>
            <a:r>
              <a:rPr sz="1800" spc="-65" dirty="0"/>
              <a:t> </a:t>
            </a:r>
            <a:r>
              <a:rPr sz="1800" spc="160" dirty="0"/>
              <a:t>образования </a:t>
            </a:r>
            <a:r>
              <a:rPr sz="1800" spc="-545" dirty="0"/>
              <a:t> </a:t>
            </a:r>
            <a:r>
              <a:rPr sz="1800" spc="155" dirty="0"/>
              <a:t>обучающихся</a:t>
            </a:r>
            <a:r>
              <a:rPr sz="1800" spc="-80" dirty="0"/>
              <a:t> </a:t>
            </a:r>
            <a:r>
              <a:rPr sz="1800" spc="180" dirty="0"/>
              <a:t>с</a:t>
            </a:r>
            <a:r>
              <a:rPr sz="1800" spc="-90" dirty="0"/>
              <a:t> </a:t>
            </a:r>
            <a:r>
              <a:rPr sz="1800" spc="140" dirty="0"/>
              <a:t>ОВЗ,</a:t>
            </a:r>
            <a:r>
              <a:rPr sz="1800" spc="-75" dirty="0"/>
              <a:t> </a:t>
            </a:r>
            <a:r>
              <a:rPr sz="1800" spc="180" dirty="0"/>
              <a:t>с</a:t>
            </a:r>
            <a:r>
              <a:rPr sz="1800" spc="-90" dirty="0"/>
              <a:t> </a:t>
            </a:r>
            <a:r>
              <a:rPr sz="1800" spc="130" dirty="0"/>
              <a:t>инвалидностью»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46433" y="6436477"/>
            <a:ext cx="258445" cy="24320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1400" spc="-50" dirty="0">
                <a:solidFill>
                  <a:srgbClr val="BEBEBE"/>
                </a:solidFill>
                <a:latin typeface="Tahoma"/>
                <a:cs typeface="Tahoma"/>
              </a:rPr>
              <a:t>9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4734" y="1760347"/>
          <a:ext cx="11571605" cy="2871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9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9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7128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95" dirty="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83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873">
                <a:tc>
                  <a:txBody>
                    <a:bodyPr/>
                    <a:lstStyle/>
                    <a:p>
                      <a:pPr marL="90805" marR="12827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Создание условий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профессионального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развития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совершенствования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части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 </a:t>
                      </a:r>
                      <a:r>
                        <a:rPr sz="12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r>
                        <a:rPr sz="12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sz="12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5146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ков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 marR="441325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2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83845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sz="12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ков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 marR="473709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2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2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2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8321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sz="1200" spc="1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sz="12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</a:t>
                      </a:r>
                      <a:r>
                        <a:rPr sz="1200" spc="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ков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 marR="473075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2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sz="12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1557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</a:t>
                      </a:r>
                      <a:r>
                        <a:rPr sz="12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 </a:t>
                      </a:r>
                      <a:r>
                        <a:rPr sz="1200" spc="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514">
                <a:tc>
                  <a:txBody>
                    <a:bodyPr/>
                    <a:lstStyle/>
                    <a:p>
                      <a:pPr marL="90805" marR="11811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Трансляция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опыта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вопросах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sz="12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семинарах,</a:t>
                      </a:r>
                      <a:r>
                        <a:rPr sz="12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тренингах,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 </a:t>
                      </a:r>
                      <a:r>
                        <a:rPr sz="12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иных</a:t>
                      </a:r>
                      <a:r>
                        <a:rPr sz="12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78359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проводится </a:t>
                      </a:r>
                      <a:r>
                        <a:rPr sz="12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эп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чески  </a:t>
                      </a: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(отдельные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</a:t>
                      </a:r>
                      <a:r>
                        <a:rPr sz="12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яти</a:t>
                      </a:r>
                      <a:r>
                        <a:rPr sz="12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70"/>
                        </a:lnSpc>
                        <a:spcBef>
                          <a:spcPts val="160"/>
                        </a:spcBef>
                      </a:pP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системная</a:t>
                      </a:r>
                      <a:r>
                        <a:rPr sz="12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370"/>
                        </a:lnSpc>
                      </a:pPr>
                      <a:r>
                        <a:rPr sz="12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(цикл</a:t>
                      </a:r>
                      <a:r>
                        <a:rPr sz="12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5194">
                        <a:lnSpc>
                          <a:spcPts val="3254"/>
                        </a:lnSpc>
                      </a:pPr>
                      <a:r>
                        <a:rPr sz="28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5405</Words>
  <Application>Microsoft Office PowerPoint</Application>
  <PresentationFormat>Широкоэкранный</PresentationFormat>
  <Paragraphs>1140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3" baseType="lpstr">
      <vt:lpstr>Calibri</vt:lpstr>
      <vt:lpstr>Tahoma</vt:lpstr>
      <vt:lpstr>Times New Roman</vt:lpstr>
      <vt:lpstr>Trebuchet MS</vt:lpstr>
      <vt:lpstr>Verdana</vt:lpstr>
      <vt:lpstr>Wingdings</vt:lpstr>
      <vt:lpstr>Office Theme</vt:lpstr>
      <vt:lpstr>Критерии и показатели  самодиагностики (проект)</vt:lpstr>
      <vt:lpstr>МАГИСТРАЛЬНОЕ НАПРАВЛЕНИЕ «ЗНАНИЕ»</vt:lpstr>
      <vt:lpstr>Магистральное направление «Знание» Критерий «Образовательный процесс»</vt:lpstr>
      <vt:lpstr>Магистральное направление «Знание»</vt:lpstr>
      <vt:lpstr>Магистральное направление «Знание»</vt:lpstr>
      <vt:lpstr>Магистральное направление «Знание»</vt:lpstr>
      <vt:lpstr>Магистральное направление «Знание» Критерий «Обеспечение условий для организации образования  обучающихся с ОВЗ, с инвалидностью»</vt:lpstr>
      <vt:lpstr>Магистральное направление «Знание» Критерий «Обеспечение условий для организации образования  обучающихся с ОВЗ, с инвалидностью»</vt:lpstr>
      <vt:lpstr>Магистральное направление «Знание» Критерий «Обеспечение условий для организации образования  обучающихся с ОВЗ, с инвалидностью»</vt:lpstr>
      <vt:lpstr>Магистральное направление «Знание» Распределение по уровням</vt:lpstr>
      <vt:lpstr>МАГИСТРАЛЬНОЕ НАПРАВЛЕНИЕ «ЗДОРОВЬЕ»</vt:lpstr>
      <vt:lpstr>Магистральное направление «Здоровье» Критерий «Здоровьесберегающая среда»</vt:lpstr>
      <vt:lpstr>Магистральное направление «Здоровье» Критерий «Создание условий для занятий физической культурой и спортом»</vt:lpstr>
      <vt:lpstr>Магистральное направление «Здоровье» Критерий «Создание условий для занятий физической культурой и спортом»</vt:lpstr>
      <vt:lpstr>Магистральное направление «Здоровье» Распределение по уровням</vt:lpstr>
      <vt:lpstr>МАГИСТРАЛЬНОЕ НАПРАВЛЕНИЕ «ТВОРЧЕСТВО»</vt:lpstr>
      <vt:lpstr>Магистральное направление «Творчество» Критерий «Развитие талантов»</vt:lpstr>
      <vt:lpstr>Магистральное направление «Творчество» Критерий «Развитие талантов»</vt:lpstr>
      <vt:lpstr>Магистральное направление «Творчество» Критерий «Школьные творческие объединения»</vt:lpstr>
      <vt:lpstr>Магистральное направление «Творчество» Распределение по уровням</vt:lpstr>
      <vt:lpstr>МАГИСТРАЛЬНОЕ НАПРАВЛЕНИЕ «ВОСПИТАНИЕ»</vt:lpstr>
      <vt:lpstr>Магистральное направление «Воспитание» Критерий «Организация воспитательной деятельности»</vt:lpstr>
      <vt:lpstr>Магистральное направление «Воспитание» Критерий «Организация воспитательной деятельности»</vt:lpstr>
      <vt:lpstr>Магистральное направление «Воспитание» Критерий «Ученическое самоуправление, волонтерское движение»</vt:lpstr>
      <vt:lpstr>Магистральное направление «Воспитание» Распределение по уровням</vt:lpstr>
      <vt:lpstr>МАГИСТРАЛЬНОЕ НАПРАВЛЕНИЕ «ПРОФОРИЕНТАЦИЯ»</vt:lpstr>
      <vt:lpstr>Магистральное направление «Профориентация» Критерий «Сопровождение выбора профессии»</vt:lpstr>
      <vt:lpstr>Магистральное направление «Профориентация» Критерий «Сопровождение выбора профессии»</vt:lpstr>
      <vt:lpstr>Магистральное направление «Профориентация» Распределение по уровням</vt:lpstr>
      <vt:lpstr>КЛЮЧЕВОЕ УСЛОВИЕ «УЧИТЕЛЬ. ШКОЛЬНАЯ КОМАНДА»</vt:lpstr>
      <vt:lpstr>Ключевое условие «Учитель. Школьная команда» Критерий «Условия педагогического труда»</vt:lpstr>
      <vt:lpstr>Ключевое условие «Учитель. Школьная команда»</vt:lpstr>
      <vt:lpstr>Ключевое условие «Учитель. Школьная команда» Критерий «Развитие и повышение квалификации»</vt:lpstr>
      <vt:lpstr>Ключевое условие «Учитель. Школьная команда» Критерий «Развитие и повышение квалификации»</vt:lpstr>
      <vt:lpstr>Ключевое условие «Учитель. Школьная команда» Критерий «Развитие и повышение квалификации»</vt:lpstr>
      <vt:lpstr>КЛЮЧЕВОЕ УСЛОВИЕ «ШКОЛЬНЫЙ КЛИМАТ»</vt:lpstr>
      <vt:lpstr>Ключевое условие «Школьный климат» Критерий «Организация психолого-педагогического сопровождения»</vt:lpstr>
      <vt:lpstr>Ключевое условие «Школьный климат» Критерий «Формирование психологически благоприятного школьного климата»</vt:lpstr>
      <vt:lpstr>Ключевое условие «Школьный климат» Распределение по уровням</vt:lpstr>
      <vt:lpstr>КЛЮЧЕВОЕ УСЛОВИЕ «ОБРАЗОВАТЕЛЬНАЯ СРЕДА»</vt:lpstr>
      <vt:lpstr>Ключевое условие «Образовательная среда» Критерий «ЦОС (поддержка всех активностей)»</vt:lpstr>
      <vt:lpstr>Ключевое условие «Образовательная среда» Критерий «ЦОС (поддержка всех активностей)»</vt:lpstr>
      <vt:lpstr>Ключевое условие «Образовательная среда» Критерий «Организация внутришкольного пространства»</vt:lpstr>
      <vt:lpstr>Ключевое условие «Образовательная среда» Критерий «Реализация государственно-общественного управления»</vt:lpstr>
      <vt:lpstr>Ключевое условие «Образовательная среда» Распределение по уровням</vt:lpstr>
      <vt:lpstr>Распределение по уровням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Коршунова Вера Владимировна</cp:lastModifiedBy>
  <cp:revision>6</cp:revision>
  <dcterms:created xsi:type="dcterms:W3CDTF">2023-05-04T23:29:08Z</dcterms:created>
  <dcterms:modified xsi:type="dcterms:W3CDTF">2023-05-16T09:05:54Z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2023-05-04T00:00:00Z</vt:filetime>
  </property>
</Properties>
</file>