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9" r:id="rId4"/>
    <p:sldId id="258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5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031"/>
    <a:srgbClr val="006F9D"/>
    <a:srgbClr val="2EA061"/>
    <a:srgbClr val="35C611"/>
    <a:srgbClr val="07E8F6"/>
    <a:srgbClr val="FFBE06"/>
    <a:srgbClr val="A167A4"/>
    <a:srgbClr val="1F5480"/>
    <a:srgbClr val="2A2F4D"/>
    <a:srgbClr val="2E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o-kuragino.ru/news/253-23-10-2020-sostojalos-soveschanie-s-rukovoditeljami-raionnyh-metodicheskih-obedinenii.html" TargetMode="External"/><Relationship Id="rId2" Type="http://schemas.openxmlformats.org/officeDocument/2006/relationships/hyperlink" Target="https://uo-kuragino.ru/news/244-metodicheskaja-akcija-v-kuraginskoi-sosh-7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o-kuragino.ru/news/262-soveschanie-s-rukovoditeljami-oo.html" TargetMode="External"/><Relationship Id="rId4" Type="http://schemas.openxmlformats.org/officeDocument/2006/relationships/hyperlink" Target="https://uo-kuragino.ru/news/252-seminar-dlja-zamestitelei-po-uvr-metodicheskoe-soprovozhdenie-dejatelnosti-uchitelja-po-formirov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2169571"/>
            <a:ext cx="5074920" cy="2387600"/>
          </a:xfrm>
        </p:spPr>
        <p:txBody>
          <a:bodyPr anchor="ctr">
            <a:normAutofit/>
          </a:bodyPr>
          <a:lstStyle/>
          <a:p>
            <a:pPr algn="l"/>
            <a:r>
              <a:rPr lang="ru-RU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Система работы </a:t>
            </a:r>
            <a:br>
              <a:rPr lang="ru-RU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по формированию </a:t>
            </a:r>
            <a:br>
              <a:rPr lang="ru-RU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функциональной грамотности </a:t>
            </a:r>
            <a:br>
              <a:rPr lang="ru-RU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в условиях деятельности ММС Курагинского района</a:t>
            </a:r>
            <a:endParaRPr lang="en-US" sz="2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7385" y="5852161"/>
            <a:ext cx="5163451" cy="847898"/>
          </a:xfrm>
        </p:spPr>
        <p:txBody>
          <a:bodyPr>
            <a:normAutofit/>
          </a:bodyPr>
          <a:lstStyle/>
          <a:p>
            <a:pPr algn="r"/>
            <a:r>
              <a:rPr lang="ru-RU" sz="2600" dirty="0" smtClean="0">
                <a:solidFill>
                  <a:srgbClr val="006F9D"/>
                </a:solidFill>
              </a:rPr>
              <a:t>Свинина Людмила Борисовна, </a:t>
            </a:r>
          </a:p>
          <a:p>
            <a:pPr algn="r"/>
            <a:r>
              <a:rPr lang="ru-RU" sz="1900" dirty="0" smtClean="0">
                <a:solidFill>
                  <a:srgbClr val="006F9D"/>
                </a:solidFill>
              </a:rPr>
              <a:t>методист управления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7" t="4281" b="4006"/>
          <a:stretch/>
        </p:blipFill>
        <p:spPr bwMode="auto">
          <a:xfrm>
            <a:off x="395536" y="947474"/>
            <a:ext cx="7651184" cy="556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38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482138"/>
            <a:ext cx="8312728" cy="120855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Методический десант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с 2018 года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3257" b="24510"/>
          <a:stretch/>
        </p:blipFill>
        <p:spPr bwMode="auto">
          <a:xfrm>
            <a:off x="561685" y="2136371"/>
            <a:ext cx="7570082" cy="4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94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2959"/>
            <a:ext cx="7886700" cy="105571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Методический десант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3153" b="3381"/>
          <a:stretch/>
        </p:blipFill>
        <p:spPr bwMode="auto">
          <a:xfrm>
            <a:off x="930144" y="1994922"/>
            <a:ext cx="6418308" cy="486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7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Повышение квалификации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493818"/>
            <a:ext cx="7886700" cy="3683144"/>
          </a:xfrm>
        </p:spPr>
        <p:txBody>
          <a:bodyPr/>
          <a:lstStyle/>
          <a:p>
            <a:r>
              <a:rPr lang="ru-RU" dirty="0"/>
              <a:t>79 педагогов на треках ЦНППМ</a:t>
            </a:r>
          </a:p>
          <a:p>
            <a:r>
              <a:rPr lang="ru-RU" dirty="0"/>
              <a:t>11 педагогов по проекту "Формирование ИКТ-грамотности школьников"  </a:t>
            </a:r>
          </a:p>
          <a:p>
            <a:r>
              <a:rPr lang="ru-RU" dirty="0"/>
              <a:t>84 </a:t>
            </a:r>
            <a:r>
              <a:rPr lang="ru-RU" dirty="0" smtClean="0"/>
              <a:t>педагога в </a:t>
            </a:r>
            <a:r>
              <a:rPr lang="ru-RU" dirty="0"/>
              <a:t>проекте школ с низкими результатами по 5 предметам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35" y="4817573"/>
            <a:ext cx="3574471" cy="20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9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Наставничество школ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3014" r="1" b="4343"/>
          <a:stretch/>
        </p:blipFill>
        <p:spPr bwMode="auto">
          <a:xfrm>
            <a:off x="1043821" y="1949519"/>
            <a:ext cx="6595575" cy="490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49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24899" cy="132556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Совместные заседания предметных РМО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2806" r="1" b="3523"/>
          <a:stretch/>
        </p:blipFill>
        <p:spPr bwMode="auto">
          <a:xfrm>
            <a:off x="1154588" y="1896939"/>
            <a:ext cx="6443246" cy="488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936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35" y="839586"/>
            <a:ext cx="8074775" cy="859416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Мероприятия в рамках Педагогического марафона 2020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564901"/>
              </p:ext>
            </p:extLst>
          </p:nvPr>
        </p:nvGraphicFramePr>
        <p:xfrm>
          <a:off x="922714" y="1932183"/>
          <a:ext cx="6749934" cy="4925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15.10.2020 Методическая акция в МБОУ Курагинская СОШ № 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76" marR="36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>
                          <a:effectLst/>
                          <a:hlinkClick r:id="rId2"/>
                        </a:rPr>
                        <a:t>https://uo-kuragino.ru/news/244-metodicheskaja-akcija-v-kuraginskoi-sosh-7.html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76" marR="360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23.10.2020 Совещание с руководителями районных методических объединений по вопросам формирования функциональной грамотности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76" marR="36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 dirty="0">
                          <a:effectLst/>
                          <a:hlinkClick r:id="rId3"/>
                        </a:rPr>
                        <a:t>https://uo-kuragino.ru/news/253-23-10-2020-sostojalos-soveschanie-s-rukovoditeljami-raionnyh-metodicheskih-obedinenii.html</a:t>
                      </a:r>
                      <a:r>
                        <a:rPr lang="ru-RU" sz="700" dirty="0">
                          <a:effectLst/>
                        </a:rPr>
                        <a:t>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76" marR="360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22.10.2020 Семинар для заместителей директоров по УВР «Методическое сопровождение педагогов по формированию функциональной грамотности учителя»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76" marR="36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 dirty="0">
                          <a:effectLst/>
                          <a:hlinkClick r:id="rId4"/>
                        </a:rPr>
                        <a:t>https://uo-kuragino.ru/news/252-seminar-dlja-zamestitelei-po-uvr-metodicheskoe-soprovozhdenie-dejatelnosti-uchitelja-po-formirov.html</a:t>
                      </a:r>
                      <a:r>
                        <a:rPr lang="ru-RU" sz="700" dirty="0">
                          <a:effectLst/>
                        </a:rPr>
                        <a:t>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76" marR="360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02.11.2020 Семинарское занятия с руководителями ОО по теме «Формирование функциональной грамотности.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76" marR="36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 dirty="0">
                          <a:effectLst/>
                          <a:hlinkClick r:id="rId5"/>
                        </a:rPr>
                        <a:t>https://uo-kuragino.ru/news/262-soveschanie-s-rukovoditeljami-oo.html</a:t>
                      </a:r>
                      <a:r>
                        <a:rPr lang="ru-RU" sz="700" dirty="0">
                          <a:effectLst/>
                        </a:rPr>
                        <a:t>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76" marR="360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13.11.2020 </a:t>
                      </a:r>
                      <a:r>
                        <a:rPr lang="ru-RU" sz="1000" dirty="0" err="1">
                          <a:effectLst/>
                        </a:rPr>
                        <a:t>Пазл</a:t>
                      </a:r>
                      <a:r>
                        <a:rPr lang="ru-RU" sz="1000" dirty="0">
                          <a:effectLst/>
                        </a:rPr>
                        <a:t> - сессия для заместителей директоров по УВР «Механизмы развития функциональной грамотности школьников»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Цель:  Определение и проработка (какие изменения должны произойти в деятельности педагогов по формированию ФГ) механизмов по развитию функциональной грамотности школьников.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76" marR="36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76" marR="360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9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20.11.2020 </a:t>
                      </a:r>
                      <a:r>
                        <a:rPr lang="ru-RU" sz="1000" dirty="0" err="1">
                          <a:effectLst/>
                        </a:rPr>
                        <a:t>Эдьютон</a:t>
                      </a:r>
                      <a:r>
                        <a:rPr lang="ru-RU" sz="1000" dirty="0">
                          <a:effectLst/>
                        </a:rPr>
                        <a:t> для педагогов района по теме «Цифровая грамотность и базовые компетентности педагога»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Цель: Повышение профессиональной компетентности педагогов в области цифровой грамотности через обзор практик.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76" marR="36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76" marR="360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27.11.2020 </a:t>
                      </a:r>
                      <a:r>
                        <a:rPr lang="ru-RU" sz="1000" dirty="0" err="1">
                          <a:effectLst/>
                        </a:rPr>
                        <a:t>Практико</a:t>
                      </a:r>
                      <a:r>
                        <a:rPr lang="ru-RU" sz="1000" dirty="0">
                          <a:effectLst/>
                        </a:rPr>
                        <a:t> - ориентированный семинар для педагогов района.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Тема «Критическое и креативное мышление: формирование и оценивание»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Цель:  Повышение компетентности педагогов по вопросам формирования и оценивания критического и креативного мышления школьников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76" marR="360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76" marR="360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08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56953"/>
            <a:ext cx="7886700" cy="1133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Работа с управленческими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командами ОО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3419" b="6788"/>
          <a:stretch/>
        </p:blipFill>
        <p:spPr bwMode="auto">
          <a:xfrm>
            <a:off x="1079879" y="1913005"/>
            <a:ext cx="6609393" cy="480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66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507076"/>
            <a:ext cx="7908521" cy="118361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Работа с управленческими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командами ОО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4234" b="6177"/>
          <a:stretch/>
        </p:blipFill>
        <p:spPr bwMode="auto">
          <a:xfrm>
            <a:off x="1173912" y="1967000"/>
            <a:ext cx="6290917" cy="45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77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07" y="623455"/>
            <a:ext cx="7542761" cy="110048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Результат работы на семинарах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97" y="1909472"/>
            <a:ext cx="6185659" cy="49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56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Целевые ориентиры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52749"/>
            <a:ext cx="7451321" cy="43891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1" u="sng" dirty="0"/>
              <a:t>Цель:</a:t>
            </a:r>
            <a:r>
              <a:rPr lang="ru-RU" b="1" i="1" dirty="0"/>
              <a:t> </a:t>
            </a:r>
            <a:r>
              <a:rPr lang="ru-RU" dirty="0"/>
              <a:t>Создание системы методического сопровождения для непрерывного и планомерного   повышения   квалификации   и   роста       </a:t>
            </a:r>
            <a:r>
              <a:rPr lang="ru-RU" dirty="0" err="1" smtClean="0"/>
              <a:t>профмастерства</a:t>
            </a:r>
            <a:r>
              <a:rPr lang="ru-RU" dirty="0"/>
              <a:t> </a:t>
            </a:r>
            <a:r>
              <a:rPr lang="ru-RU" dirty="0" smtClean="0"/>
              <a:t>педагогических </a:t>
            </a:r>
            <a:r>
              <a:rPr lang="ru-RU" dirty="0"/>
              <a:t>работников с учетом их профессиональных дефицитов и </a:t>
            </a:r>
            <a:r>
              <a:rPr lang="ru-RU" dirty="0" smtClean="0"/>
              <a:t>интересов </a:t>
            </a:r>
            <a:r>
              <a:rPr lang="ru-RU" dirty="0"/>
              <a:t>в направлении формирования ФГ</a:t>
            </a:r>
          </a:p>
          <a:p>
            <a:pPr marL="0" indent="0" algn="just">
              <a:buNone/>
            </a:pPr>
            <a:r>
              <a:rPr lang="ru-RU" b="1" i="1" u="sng" dirty="0"/>
              <a:t>Задачи:</a:t>
            </a:r>
            <a:r>
              <a:rPr lang="ru-RU" b="1" i="1" dirty="0"/>
              <a:t> </a:t>
            </a:r>
            <a:endParaRPr lang="ru-RU" b="1" i="1" dirty="0" smtClean="0"/>
          </a:p>
          <a:p>
            <a:pPr marL="0" indent="0" algn="just">
              <a:buNone/>
            </a:pPr>
            <a:r>
              <a:rPr lang="ru-RU" dirty="0" smtClean="0"/>
              <a:t>-</a:t>
            </a:r>
            <a:r>
              <a:rPr lang="ru-RU" b="1" i="1" dirty="0" smtClean="0"/>
              <a:t> </a:t>
            </a:r>
            <a:r>
              <a:rPr lang="ru-RU" dirty="0"/>
              <a:t>Выявить проф. дефициты в области формирования ФГ на основе результатов оценочных процедур;</a:t>
            </a:r>
          </a:p>
          <a:p>
            <a:pPr algn="just">
              <a:buFontTx/>
              <a:buChar char="-"/>
            </a:pPr>
            <a:r>
              <a:rPr lang="ru-RU" dirty="0" smtClean="0"/>
              <a:t>Создать </a:t>
            </a:r>
            <a:r>
              <a:rPr lang="ru-RU" dirty="0"/>
              <a:t>условия для повышения квалификации педагогов в </a:t>
            </a:r>
            <a:r>
              <a:rPr lang="ru-RU" dirty="0" smtClean="0"/>
              <a:t>области формирования </a:t>
            </a:r>
            <a:r>
              <a:rPr lang="ru-RU" dirty="0"/>
              <a:t>ФГ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/>
              <a:t>-Выявить и представить лучшие практики формирования функциональной грамотности педагогов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21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90" y="599181"/>
            <a:ext cx="7725641" cy="1142049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Результат работы на семинарах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44" y="1741230"/>
            <a:ext cx="6395962" cy="511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25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454" y="623454"/>
            <a:ext cx="7886700" cy="1117111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В данный момент идет работа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2" y="1838729"/>
            <a:ext cx="6945461" cy="501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989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52" y="743859"/>
            <a:ext cx="5725715" cy="896209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Результат работы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300760" y="2329449"/>
            <a:ext cx="8635466" cy="1038945"/>
            <a:chOff x="974" y="1998"/>
            <a:chExt cx="9325" cy="382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142" y="1831"/>
              <a:ext cx="308" cy="644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016" y="1998"/>
              <a:ext cx="8283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/>
                <a:t>Понимание </a:t>
              </a:r>
              <a:r>
                <a:rPr lang="ru-RU" sz="1600" dirty="0" smtClean="0"/>
                <a:t>того, </a:t>
              </a:r>
              <a:r>
                <a:rPr lang="ru-RU" sz="1600" dirty="0"/>
                <a:t>что ФГ нужно формировать и развивать сообща. </a:t>
              </a:r>
              <a:endParaRPr lang="ru-RU" sz="1600" dirty="0" smtClean="0"/>
            </a:p>
            <a:p>
              <a:r>
                <a:rPr lang="ru-RU" sz="1600" dirty="0" smtClean="0"/>
                <a:t>Достижение </a:t>
              </a:r>
              <a:r>
                <a:rPr lang="ru-RU" sz="1600" dirty="0"/>
                <a:t>результата – </a:t>
              </a:r>
              <a:r>
                <a:rPr lang="ru-RU" sz="1600" dirty="0" smtClean="0"/>
                <a:t>ответственность всей </a:t>
              </a:r>
              <a:r>
                <a:rPr lang="ru-RU" sz="1600" dirty="0"/>
                <a:t>образовательной организации и родителей.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12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64078" y="3696868"/>
            <a:ext cx="6046281" cy="983734"/>
            <a:chOff x="1042" y="2606"/>
            <a:chExt cx="3422" cy="384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055" y="2593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145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371404" y="5129348"/>
            <a:ext cx="6195927" cy="1047007"/>
            <a:chOff x="975" y="3197"/>
            <a:chExt cx="3489" cy="383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988" y="3184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108" y="3262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sp>
        <p:nvSpPr>
          <p:cNvPr id="28" name="Text Box 10"/>
          <p:cNvSpPr txBox="1">
            <a:spLocks noChangeArrowheads="1"/>
          </p:cNvSpPr>
          <p:nvPr/>
        </p:nvSpPr>
        <p:spPr bwMode="gray">
          <a:xfrm>
            <a:off x="1265710" y="3562764"/>
            <a:ext cx="72880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/>
              <a:t>Изменение подходов </a:t>
            </a:r>
            <a:r>
              <a:rPr lang="ru-RU" sz="1600" dirty="0"/>
              <a:t>к </a:t>
            </a:r>
            <a:r>
              <a:rPr lang="ru-RU" sz="1600" dirty="0" smtClean="0"/>
              <a:t>составлению и использованию </a:t>
            </a:r>
            <a:r>
              <a:rPr lang="ru-RU" sz="1600" dirty="0"/>
              <a:t>оценочных материалов.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gray">
          <a:xfrm>
            <a:off x="1198948" y="5095442"/>
            <a:ext cx="72880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/>
              <a:t>Комплексная работа по формированию ФГ. Планирование работы </a:t>
            </a:r>
            <a:r>
              <a:rPr lang="ru-RU" sz="1600" dirty="0"/>
              <a:t>на каждом уроке по формированию ФГ через практические действия. Любое воспитательное мероприятие проводить в </a:t>
            </a:r>
            <a:r>
              <a:rPr lang="ru-RU" sz="1600" dirty="0" err="1"/>
              <a:t>деятельностных</a:t>
            </a:r>
            <a:r>
              <a:rPr lang="ru-RU" sz="1600" dirty="0"/>
              <a:t> формах.</a:t>
            </a: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27069"/>
            <a:ext cx="7886700" cy="364989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11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Нормативная база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831" y="2552007"/>
            <a:ext cx="7886700" cy="3899276"/>
          </a:xfrm>
        </p:spPr>
        <p:txBody>
          <a:bodyPr/>
          <a:lstStyle/>
          <a:p>
            <a:r>
              <a:rPr lang="ru-RU" dirty="0"/>
              <a:t>Приказ УО</a:t>
            </a:r>
          </a:p>
          <a:p>
            <a:r>
              <a:rPr lang="ru-RU" dirty="0"/>
              <a:t>Комплекс мер по формированию ФГ</a:t>
            </a:r>
          </a:p>
          <a:p>
            <a:r>
              <a:rPr lang="ru-RU" dirty="0"/>
              <a:t>Ресурсная карта по формированию ФГ</a:t>
            </a:r>
          </a:p>
          <a:p>
            <a:r>
              <a:rPr lang="ru-RU" dirty="0"/>
              <a:t>Модель сопровождения педагогов по формированию ФГ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18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Главная 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626821"/>
            <a:ext cx="7886700" cy="3550141"/>
          </a:xfrm>
        </p:spPr>
        <p:txBody>
          <a:bodyPr/>
          <a:lstStyle/>
          <a:p>
            <a:r>
              <a:rPr lang="ru-RU" sz="3600" dirty="0"/>
              <a:t>Договориться о смыслах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Для этого </a:t>
            </a:r>
            <a:r>
              <a:rPr lang="ru-RU" dirty="0" smtClean="0"/>
              <a:t>организована работа: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2115589"/>
            <a:ext cx="2477194" cy="247719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953490" y="4364182"/>
            <a:ext cx="648393" cy="7564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663835" y="4317073"/>
            <a:ext cx="8312" cy="8645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16434" y="4335302"/>
            <a:ext cx="556952" cy="7564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80492" y="5299946"/>
            <a:ext cx="2268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педагогами и профессиональными педагогическими сообществами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44969" y="5278941"/>
            <a:ext cx="2163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руководителями методических объединений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08666" y="5240951"/>
            <a:ext cx="2163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управленческими командами школ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5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27" y="500062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Мероприятия по выявлению и структурированию профессиональных дефицитов управленческих команд и педагогов: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268" y="2244436"/>
            <a:ext cx="7886700" cy="3990715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/>
              <a:t>Установление рабочих отношений с образовательными организациями </a:t>
            </a:r>
            <a:endParaRPr lang="ru-RU" b="1" dirty="0" smtClean="0"/>
          </a:p>
          <a:p>
            <a:pPr marL="285750" indent="-28575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/>
              <a:t>Проведение </a:t>
            </a:r>
            <a:r>
              <a:rPr lang="ru-RU" b="1" dirty="0"/>
              <a:t>мониторинга школьных сайтов, анализ актуальной информации</a:t>
            </a:r>
            <a:r>
              <a:rPr lang="ru-RU" dirty="0"/>
              <a:t>;</a:t>
            </a:r>
            <a:endParaRPr lang="ru-RU" dirty="0">
              <a:ea typeface="Calibri"/>
              <a:cs typeface="Times New Roman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/>
              <a:t>Анализ внутренней </a:t>
            </a:r>
            <a:r>
              <a:rPr lang="ru-RU" b="1" dirty="0" smtClean="0"/>
              <a:t>документации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/>
              <a:t>Проведение </a:t>
            </a:r>
            <a:r>
              <a:rPr lang="ru-RU" b="1" dirty="0"/>
              <a:t>мониторинга результатов обучения </a:t>
            </a:r>
            <a:endParaRPr lang="ru-RU" b="1" dirty="0" smtClean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/>
              <a:t>Выявление </a:t>
            </a:r>
            <a:r>
              <a:rPr lang="ru-RU" b="1" dirty="0"/>
              <a:t>и структурирование основных проблем по итогам организационно-управленческого </a:t>
            </a:r>
            <a:r>
              <a:rPr lang="ru-RU" b="1" dirty="0" smtClean="0"/>
              <a:t>анализа</a:t>
            </a:r>
            <a:endParaRPr lang="ru-RU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306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083" y="50006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Сайт УО – инструмент работы с профессиональными сообществами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268" b="9228"/>
          <a:stretch/>
        </p:blipFill>
        <p:spPr bwMode="auto">
          <a:xfrm>
            <a:off x="1030819" y="1961824"/>
            <a:ext cx="6907836" cy="473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03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Работа с  районными сообществами учителей- предметников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74" y="2144684"/>
            <a:ext cx="2305742" cy="43891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педагогическом сообществе Курагинского района функционирует 25 РМО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10331" r="8327" b="11746"/>
          <a:stretch/>
        </p:blipFill>
        <p:spPr bwMode="auto">
          <a:xfrm>
            <a:off x="2427315" y="1953492"/>
            <a:ext cx="6017671" cy="46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6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3" y="365126"/>
            <a:ext cx="8512232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Сообщество руководителей районных методических объединений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3841" b="3392"/>
          <a:stretch/>
        </p:blipFill>
        <p:spPr bwMode="auto">
          <a:xfrm>
            <a:off x="1265138" y="1870364"/>
            <a:ext cx="6638907" cy="492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5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Акция «Методический час»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r="1166" b="21844"/>
          <a:stretch/>
        </p:blipFill>
        <p:spPr bwMode="auto">
          <a:xfrm>
            <a:off x="437322" y="1945256"/>
            <a:ext cx="7725776" cy="467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08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479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Система работы  по формированию  функциональной грамотности  в условиях деятельности ММС Курагинского района</vt:lpstr>
      <vt:lpstr>Целевые ориентиры</vt:lpstr>
      <vt:lpstr>Нормативная база </vt:lpstr>
      <vt:lpstr>Главная задача</vt:lpstr>
      <vt:lpstr>Мероприятия по выявлению и структурированию профессиональных дефицитов управленческих команд и педагогов:</vt:lpstr>
      <vt:lpstr>Сайт УО – инструмент работы с профессиональными сообществами</vt:lpstr>
      <vt:lpstr>Работа с  районными сообществами учителей- предметников</vt:lpstr>
      <vt:lpstr>Сообщество руководителей районных методических объединений</vt:lpstr>
      <vt:lpstr>Акция «Методический час»</vt:lpstr>
      <vt:lpstr>Презентация PowerPoint</vt:lpstr>
      <vt:lpstr>Методический десант с 2018 года</vt:lpstr>
      <vt:lpstr>Методический десант </vt:lpstr>
      <vt:lpstr>Повышение квалификации</vt:lpstr>
      <vt:lpstr>Наставничество школ</vt:lpstr>
      <vt:lpstr>Совместные заседания предметных РМО</vt:lpstr>
      <vt:lpstr>Мероприятия в рамках Педагогического марафона 2020 </vt:lpstr>
      <vt:lpstr>Работа с управленческими  командами ОО</vt:lpstr>
      <vt:lpstr>Работа с управленческими  командами ОО</vt:lpstr>
      <vt:lpstr>Результат работы на семинарах</vt:lpstr>
      <vt:lpstr>Результат работы на семинарах</vt:lpstr>
      <vt:lpstr>В данный момент идет работа</vt:lpstr>
      <vt:lpstr>Результат работы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Юрист</cp:lastModifiedBy>
  <cp:revision>50</cp:revision>
  <dcterms:created xsi:type="dcterms:W3CDTF">2018-09-04T12:10:47Z</dcterms:created>
  <dcterms:modified xsi:type="dcterms:W3CDTF">2020-12-09T04:39:34Z</dcterms:modified>
</cp:coreProperties>
</file>