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77" r:id="rId2"/>
    <p:sldId id="317" r:id="rId3"/>
    <p:sldId id="334" r:id="rId4"/>
    <p:sldId id="261" r:id="rId5"/>
    <p:sldId id="331" r:id="rId6"/>
    <p:sldId id="330" r:id="rId7"/>
    <p:sldId id="321" r:id="rId8"/>
    <p:sldId id="318" r:id="rId9"/>
    <p:sldId id="333" r:id="rId1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амардюк Анна Владимировна" initials="ХАВ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7E2FF"/>
    <a:srgbClr val="66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38" autoAdjust="0"/>
    <p:restoredTop sz="94673" autoAdjust="0"/>
  </p:normalViewPr>
  <p:slideViewPr>
    <p:cSldViewPr snapToGrid="0">
      <p:cViewPr>
        <p:scale>
          <a:sx n="70" d="100"/>
          <a:sy n="70" d="100"/>
        </p:scale>
        <p:origin x="-2820" y="-9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755AB-AD5A-4DEF-AD34-EB14750C7893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42537-A5C9-4259-9AFA-DE30F91000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1585ACEA-AD5C-469D-9EE2-3FD8BABC5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02171" y="392588"/>
            <a:ext cx="530575" cy="67849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EA306B7-7481-4E4D-A98B-28AC777BAB0D}"/>
              </a:ext>
            </a:extLst>
          </p:cNvPr>
          <p:cNvSpPr/>
          <p:nvPr userDrawn="1"/>
        </p:nvSpPr>
        <p:spPr>
          <a:xfrm>
            <a:off x="457200" y="923924"/>
            <a:ext cx="7699025" cy="920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30998" cy="649286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BC8BC777-2EF7-4F34-8021-20EAE8944863}"/>
              </a:ext>
            </a:extLst>
          </p:cNvPr>
          <p:cNvSpPr/>
          <p:nvPr userDrawn="1"/>
        </p:nvSpPr>
        <p:spPr>
          <a:xfrm>
            <a:off x="8333921" y="6126163"/>
            <a:ext cx="467179" cy="46717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0FEDE5E-C35E-40AC-892C-1FCF350A33D1}"/>
              </a:ext>
            </a:extLst>
          </p:cNvPr>
          <p:cNvSpPr txBox="1"/>
          <p:nvPr userDrawn="1"/>
        </p:nvSpPr>
        <p:spPr>
          <a:xfrm>
            <a:off x="8298898" y="6191760"/>
            <a:ext cx="53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0A15F720-E54B-473A-B671-02B4A2D0721C}" type="slidenum">
              <a:rPr lang="ru-RU" sz="1400" smtClean="0">
                <a:solidFill>
                  <a:srgbClr val="00B0F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400" dirty="0">
              <a:solidFill>
                <a:srgbClr val="00B0F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74BF-70B1-4619-8E83-A885DAEB3A69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504" y="1565680"/>
            <a:ext cx="7630998" cy="65836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B0F0"/>
                </a:solidFill>
              </a:rPr>
              <a:t>«Содействие занятости женщин – доступность дошкольного образования для детей»</a:t>
            </a: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2608" y="2693536"/>
            <a:ext cx="84978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Цель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обеспечить возможность женщинам, имеющих детей, совмещать трудовую деятельность с семейными обязанностями,                 в том числе за счет повышения доступности дошкольного образования для детей в возрасте до трех лет</a:t>
            </a:r>
            <a:endParaRPr lang="ru-RU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создание условий для осуществления трудовой деятельности женщин, имеющих детей, включая достижение </a:t>
            </a:r>
            <a:r>
              <a:rPr lang="ru-RU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 100-процентной </a:t>
            </a:r>
            <a:r>
              <a:rPr lang="ru-RU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доступности </a:t>
            </a:r>
            <a:r>
              <a:rPr lang="ru-RU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(к 2021 году)  дошкольного </a:t>
            </a:r>
            <a:r>
              <a:rPr lang="ru-RU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образования для детей в возрасте до трех лет </a:t>
            </a:r>
            <a:endParaRPr lang="ru-RU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6216" y="265313"/>
            <a:ext cx="75157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Региональный проект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56896" y="327546"/>
            <a:ext cx="723331" cy="777923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36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57200" y="984664"/>
            <a:ext cx="7823200" cy="4467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регионального проекта 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«Содействие занятости женщин – доступность дошкольного образования для детей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  <a:endParaRPr lang="ru-RU" sz="1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175336"/>
            <a:ext cx="8686800" cy="47975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 smtClean="0"/>
              <a:t>Должностные лица края, ответственные за реализацию регионального проекта</a:t>
            </a:r>
            <a:endParaRPr lang="ru-RU" sz="2400" dirty="0"/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725424" y="6105889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2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180944"/>
            <a:ext cx="8534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8256896" y="327546"/>
            <a:ext cx="723331" cy="777923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59557" y="1605331"/>
          <a:ext cx="8366078" cy="5256909"/>
        </p:xfrm>
        <a:graphic>
          <a:graphicData uri="http://schemas.openxmlformats.org/drawingml/2006/table">
            <a:tbl>
              <a:tblPr/>
              <a:tblGrid>
                <a:gridCol w="2771098"/>
                <a:gridCol w="5594980"/>
              </a:tblGrid>
              <a:tr h="353391"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Куратор 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проекта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3009" marR="53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Подкорытов 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А.В. – </a:t>
                      </a: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заместитель председателя Правительства 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края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3009" marR="53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91"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Руководитель 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проекта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3009" marR="53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Маковская 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С.И. – </a:t>
                      </a: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министр образования 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края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3009" marR="53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91"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Администратор 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проекта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3009" marR="53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Воробьева 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Т.Н. – </a:t>
                      </a: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заместитель министра образования 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края </a:t>
                      </a: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(тел - 89029693411)</a:t>
                      </a:r>
                      <a:endParaRPr lang="ru-RU" sz="1800" b="1" i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3009" marR="53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91"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Помощник</a:t>
                      </a:r>
                      <a:r>
                        <a:rPr lang="ru-RU" sz="18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а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дминистратора проекта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3009" marR="53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Климова Л.Н. – начальник отдела ресурсного</a:t>
                      </a:r>
                      <a:r>
                        <a:rPr lang="ru-RU" sz="18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обеспечения 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министерства </a:t>
                      </a: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образования 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края       </a:t>
                      </a:r>
                      <a:r>
                        <a:rPr lang="ru-RU" sz="1800" b="1" i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(тел - 839122214554)</a:t>
                      </a:r>
                      <a:endParaRPr lang="ru-RU" sz="1800" b="1" i="1" kern="120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3009" marR="53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56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Координатор </a:t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 регионального проектного офиса</a:t>
                      </a:r>
                    </a:p>
                  </a:txBody>
                  <a:tcPr marL="53009" marR="53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Астафьева О.А. - консультант отдела сопровождения национальных проектов управления проектной деятельности Правительства края </a:t>
                      </a:r>
                      <a:r>
                        <a:rPr lang="ru-RU" sz="1800" b="1" i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(тел - 89631918868)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3009" marR="53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565"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Связь с государственными программами 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края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3009" marR="53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1) 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</a:t>
                      </a: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Развитие образования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» (постановление от </a:t>
                      </a: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30.09.2013 № 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508-п);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2) 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</a:t>
                      </a: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Содействие занятости населения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» (постановление от </a:t>
                      </a: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30.09.2013 № 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502-п)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3009" marR="53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4688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57200" y="1052904"/>
            <a:ext cx="7823200" cy="4467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регионального проекта 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«Содействие занятости женщин – доступность дошкольного образования для детей»</a:t>
            </a:r>
            <a:endParaRPr lang="ru-RU" sz="1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257224"/>
            <a:ext cx="8686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 smtClean="0"/>
              <a:t>Погружение регионального проекта в федеральный</a:t>
            </a:r>
            <a:endParaRPr lang="ru-RU" sz="2400" dirty="0"/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725424" y="6105889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2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180944"/>
            <a:ext cx="8534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8256896" y="327546"/>
            <a:ext cx="723331" cy="777923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Заголовок 1">
            <a:extLst>
              <a:ext uri="{FF2B5EF4-FFF2-40B4-BE49-F238E27FC236}">
                <a16:creationId xmlns=""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77671" y="1629522"/>
            <a:ext cx="8379725" cy="489410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Соглашение между Министерством труда и социальной защиты населения Российской Федерации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и министерством образования Красноярского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края   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 реализации регионального проекта</a:t>
            </a:r>
            <a:r>
              <a:rPr lang="ru-RU" sz="18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«Содействие занятости женщин – доступность дошкольного образования для детей» в Красноярском крае </a:t>
            </a:r>
            <a:r>
              <a:rPr lang="ru-RU" sz="18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            от </a:t>
            </a:r>
            <a:r>
              <a:rPr lang="ru-RU" sz="18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26.01.2019 № 149-2019-Р20024-1</a:t>
            </a:r>
            <a:endParaRPr lang="ru-RU" sz="1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Соглашение между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Министерством просвещения Российской Федерации и Правительством Красноярского края о предоставлении иного межбюджетного трансферта из федерального бюджета бюджету Красноярского края на финансовое обеспечение мероприятий по созданию  в субъектах РФ дополнительных мест для детей в возрасте 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от 2 месяцев 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              до 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3 лет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от 18.02.2019 № 073-17-2019-035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Соглашение между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Министерством просвещения Российской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Федерации 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и Правительством Красноярского края о предоставлении субсидии из федерального бюджета бюджету Красноярского края на финансовое обеспечение мероприятий по созданию в Красноярском крае дополнительных мест для детей в возрасте 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от 1,5 до 3 лет  </a:t>
            </a:r>
            <a:r>
              <a:rPr lang="ru-RU" sz="18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от 07.02.2019       № 073-09-2019-009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688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57200" y="1052904"/>
            <a:ext cx="7823200" cy="4467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регионального 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 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«Содействие занятости женщин – доступность дошкольного образования для детей»</a:t>
            </a:r>
          </a:p>
          <a:p>
            <a:pPr algn="l"/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393700"/>
            <a:ext cx="71247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/>
              <a:t>Основные показатели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56896" y="327546"/>
            <a:ext cx="723331" cy="777923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04719" y="1559255"/>
          <a:ext cx="8734565" cy="5025126"/>
        </p:xfrm>
        <a:graphic>
          <a:graphicData uri="http://schemas.openxmlformats.org/drawingml/2006/table">
            <a:tbl>
              <a:tblPr/>
              <a:tblGrid>
                <a:gridCol w="3740025"/>
                <a:gridCol w="747569"/>
                <a:gridCol w="757959"/>
                <a:gridCol w="721865"/>
                <a:gridCol w="733895"/>
                <a:gridCol w="721865"/>
                <a:gridCol w="661710"/>
                <a:gridCol w="649677"/>
              </a:tblGrid>
              <a:tr h="354537"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Наименование показателя</a:t>
                      </a: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Баз.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знач.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Плановое значение по периодам, год</a:t>
                      </a: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5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2019</a:t>
                      </a: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2020</a:t>
                      </a: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2021</a:t>
                      </a: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2022</a:t>
                      </a: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2023</a:t>
                      </a: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2024</a:t>
                      </a: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20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Уровень занятости женщин, имеющих детей дошкольного возраста, %</a:t>
                      </a:r>
                    </a:p>
                  </a:txBody>
                  <a:tcPr marL="11707" marR="11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64,3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66,2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66,6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67,0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67,4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67,8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68,2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5800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Численность женщин, находящихся в отпуске по уходу за ребенком в возрасте до трех лет, прошедших </a:t>
                      </a:r>
                      <a:r>
                        <a:rPr lang="ru-RU" sz="1600" dirty="0" smtClean="0"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проф. </a:t>
                      </a:r>
                      <a:r>
                        <a:rPr lang="ru-RU" sz="1600" dirty="0"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обучение и </a:t>
                      </a:r>
                      <a:r>
                        <a:rPr lang="ru-RU" sz="1600" dirty="0" smtClean="0"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доп. профобразование</a:t>
                      </a:r>
                      <a:r>
                        <a:rPr lang="ru-RU" sz="1600" dirty="0"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, человек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931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857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857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1 076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1 076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1 076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8615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Численность воспитанников в возрасте до трех лет, посещающих государственные и муниципальные образовательные </a:t>
                      </a:r>
                      <a:r>
                        <a:rPr lang="ru-RU" sz="1600" dirty="0" smtClean="0"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организации…, </a:t>
                      </a:r>
                      <a:r>
                        <a:rPr lang="ru-RU" sz="1600" dirty="0"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человек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16 581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16 921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19 561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21 863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21 863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21 863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21 863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437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Численность воспитанников в возрасте до трех лет, посещающих частные </a:t>
                      </a:r>
                      <a:r>
                        <a:rPr lang="ru-RU" sz="1600" dirty="0" smtClean="0"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организации…(</a:t>
                      </a:r>
                      <a:r>
                        <a:rPr lang="ru-RU" sz="1600" dirty="0"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человек)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232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240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277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310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310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310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310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480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Доступность дошкольного образования для детей в возрасте от полутора до трех лет (проценты)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74,60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77,64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89,60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07" marR="117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5459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57200" y="1052903"/>
            <a:ext cx="7823200" cy="53914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регионального проекта 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«Содействие занятости женщин – доступность дошкольного образования для детей»</a:t>
            </a:r>
            <a:endParaRPr lang="en-US" sz="16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16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1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257224"/>
            <a:ext cx="8686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 smtClean="0"/>
              <a:t>Финансовое обеспечение проекта</a:t>
            </a:r>
            <a:endParaRPr lang="ru-RU" sz="2400" dirty="0"/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725424" y="6105889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2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180944"/>
            <a:ext cx="8534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8256896" y="327546"/>
            <a:ext cx="723331" cy="777923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68085" y="1665513"/>
          <a:ext cx="7870370" cy="4261092"/>
        </p:xfrm>
        <a:graphic>
          <a:graphicData uri="http://schemas.openxmlformats.org/drawingml/2006/table">
            <a:tbl>
              <a:tblPr/>
              <a:tblGrid>
                <a:gridCol w="372714"/>
                <a:gridCol w="2533772"/>
                <a:gridCol w="700747"/>
                <a:gridCol w="777923"/>
                <a:gridCol w="682388"/>
                <a:gridCol w="600501"/>
                <a:gridCol w="586854"/>
                <a:gridCol w="562920"/>
                <a:gridCol w="1052551"/>
              </a:tblGrid>
              <a:tr h="677403"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№ </a:t>
                      </a:r>
                      <a:b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/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Наименование результата и источники финансирования</a:t>
                      </a:r>
                    </a:p>
                  </a:txBody>
                  <a:tcPr marL="11785" marR="117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3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Объем финансового обеспечения по годам реализации (млн рублей)</a:t>
                      </a:r>
                    </a:p>
                  </a:txBody>
                  <a:tcPr marL="11785" marR="117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Всего</a:t>
                      </a:r>
                      <a:b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млн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рублей)</a:t>
                      </a:r>
                    </a:p>
                  </a:txBody>
                  <a:tcPr marL="11785" marR="117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2019</a:t>
                      </a:r>
                    </a:p>
                  </a:txBody>
                  <a:tcPr marL="11785" marR="117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2020</a:t>
                      </a:r>
                    </a:p>
                  </a:txBody>
                  <a:tcPr marL="11785" marR="117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2021</a:t>
                      </a:r>
                    </a:p>
                  </a:txBody>
                  <a:tcPr marL="11785" marR="117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2022</a:t>
                      </a:r>
                    </a:p>
                  </a:txBody>
                  <a:tcPr marL="11785" marR="117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2023</a:t>
                      </a:r>
                    </a:p>
                  </a:txBody>
                  <a:tcPr marL="11785" marR="117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2024</a:t>
                      </a:r>
                    </a:p>
                  </a:txBody>
                  <a:tcPr marL="11785" marR="117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40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Федеральный бюджет (межбюджетные трансферты (субсидии) бюджету Красноярского края)</a:t>
                      </a:r>
                    </a:p>
                  </a:txBody>
                  <a:tcPr marL="11785" marR="117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624,94</a:t>
                      </a: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975,67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359,22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959,83</a:t>
                      </a: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20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Бюджеты государственных внебюджетных фондов (межбюджетные трансферты бюджету Красноярского края)</a:t>
                      </a:r>
                    </a:p>
                  </a:txBody>
                  <a:tcPr marL="11785" marR="117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0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Консолидированный бюджет Красноярского края, в том числе:</a:t>
                      </a:r>
                    </a:p>
                  </a:txBody>
                  <a:tcPr marL="11785" marR="117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368,59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123,32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18,91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510,82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78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3.1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краевой бюджет</a:t>
                      </a:r>
                    </a:p>
                  </a:txBody>
                  <a:tcPr marL="11785" marR="117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142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,5</a:t>
                      </a: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71,97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214,47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40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3.2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межбюджетные трансферты бюджетам муниципальных образований Красноярского края</a:t>
                      </a:r>
                    </a:p>
                  </a:txBody>
                  <a:tcPr marL="11785" marR="117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226,09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51,35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18,91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296,35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68086" y="5998518"/>
          <a:ext cx="7870371" cy="576944"/>
        </p:xfrm>
        <a:graphic>
          <a:graphicData uri="http://schemas.openxmlformats.org/drawingml/2006/table">
            <a:tbl>
              <a:tblPr/>
              <a:tblGrid>
                <a:gridCol w="2895600"/>
                <a:gridCol w="718457"/>
                <a:gridCol w="772886"/>
                <a:gridCol w="705442"/>
                <a:gridCol w="579072"/>
                <a:gridCol w="598714"/>
                <a:gridCol w="555172"/>
                <a:gridCol w="1045028"/>
              </a:tblGrid>
              <a:tr h="576944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785" marR="117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993,53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098,99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378,13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470,65</a:t>
                      </a:r>
                    </a:p>
                  </a:txBody>
                  <a:tcPr marL="11785" marR="11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4688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/>
          <p:cNvSpPr/>
          <p:nvPr/>
        </p:nvSpPr>
        <p:spPr>
          <a:xfrm>
            <a:off x="881301" y="2246051"/>
            <a:ext cx="2109216" cy="1215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57200" y="1052904"/>
            <a:ext cx="7823200" cy="4467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регионального проекта 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«Содействие занятости женщин – доступность дошкольного образования для детей»</a:t>
            </a:r>
            <a:endParaRPr lang="ru-RU" sz="1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393700"/>
            <a:ext cx="71247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/>
              <a:t>Основные мероприятия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725424" y="6105889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2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180944"/>
            <a:ext cx="8534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155116" y="2695452"/>
            <a:ext cx="2614313" cy="2941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1249680" y="2474976"/>
            <a:ext cx="1158240" cy="4419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185569" y="2725535"/>
            <a:ext cx="25346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Создание групп дошкольного образования                  и присмотра и ухода за детьми дошкольного возраста                           в негосударственном секторе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4241529" y="1678675"/>
            <a:ext cx="207641" cy="92804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8256896" y="327546"/>
            <a:ext cx="723331" cy="777923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 стрелкой 31"/>
          <p:cNvCxnSpPr/>
          <p:nvPr/>
        </p:nvCxnSpPr>
        <p:spPr>
          <a:xfrm flipH="1">
            <a:off x="1846667" y="1698171"/>
            <a:ext cx="657047" cy="4682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6387152" y="2220684"/>
            <a:ext cx="2328822" cy="2939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05218" y="2193080"/>
            <a:ext cx="21125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Строительство, выкуп, реконструкция детских садов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455391" y="2348079"/>
            <a:ext cx="22245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Организация переобучения               и повышения квалификации женщин                    в период отпуска                  по уходу                      за ребенком                 в возрасте                  до трех лет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5998029" y="1600200"/>
            <a:ext cx="958813" cy="49813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511629" y="3733800"/>
            <a:ext cx="2536371" cy="12113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300" dirty="0">
              <a:solidFill>
                <a:schemeClr val="tx2"/>
              </a:solidFill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688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57200" y="1052904"/>
            <a:ext cx="7823200" cy="57118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регионального проекта 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«Содействие занятости женщин – доступность дошкольного образования для детей»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643377"/>
            <a:ext cx="86807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56896" y="327546"/>
            <a:ext cx="723331" cy="777923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010028" y="4004517"/>
          <a:ext cx="3956551" cy="2044076"/>
        </p:xfrm>
        <a:graphic>
          <a:graphicData uri="http://schemas.openxmlformats.org/drawingml/2006/table">
            <a:tbl>
              <a:tblPr/>
              <a:tblGrid>
                <a:gridCol w="26153"/>
                <a:gridCol w="3363012"/>
                <a:gridCol w="567386"/>
              </a:tblGrid>
              <a:tr h="6034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Детсад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Ирбейский р-н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(строительство)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4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Детсад - Емельяновский  р-н </a:t>
                      </a:r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(строительство)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93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Детсад - Березовский р-н </a:t>
                      </a:r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(строительство)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5029202" y="1374758"/>
          <a:ext cx="3907972" cy="2666276"/>
        </p:xfrm>
        <a:graphic>
          <a:graphicData uri="http://schemas.openxmlformats.org/drawingml/2006/table">
            <a:tbl>
              <a:tblPr/>
              <a:tblGrid>
                <a:gridCol w="25680"/>
                <a:gridCol w="3277557"/>
                <a:gridCol w="604735"/>
              </a:tblGrid>
              <a:tr h="6665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Детсад -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г. Сосновоборск </a:t>
                      </a:r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(строительство)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65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Детсад - Курагинский р-н </a:t>
                      </a:r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(строительство)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65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Детсад - Ужурский р-н </a:t>
                      </a:r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(строительство)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65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Детсад - г. Красноярск, 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ясокомбинат (выкуп)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05922" y="1697450"/>
          <a:ext cx="4638221" cy="2608131"/>
        </p:xfrm>
        <a:graphic>
          <a:graphicData uri="http://schemas.openxmlformats.org/drawingml/2006/table">
            <a:tbl>
              <a:tblPr/>
              <a:tblGrid>
                <a:gridCol w="25400"/>
                <a:gridCol w="3885044"/>
                <a:gridCol w="727777"/>
              </a:tblGrid>
              <a:tr h="4675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Детсад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№ 38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 г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Ачинск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реконструкция здания) 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29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Детсад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№ 32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 г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Ачинск </a:t>
                      </a:r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(реконструкция здания)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59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Детсад - г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Минусинск </a:t>
                      </a:r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(реконструкция здания) 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93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Детсады - г. Красноярск (62) </a:t>
                      </a:r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(переоборудование) 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3970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18364" y="4370898"/>
          <a:ext cx="4626592" cy="752475"/>
        </p:xfrm>
        <a:graphic>
          <a:graphicData uri="http://schemas.openxmlformats.org/drawingml/2006/table">
            <a:tbl>
              <a:tblPr/>
              <a:tblGrid>
                <a:gridCol w="30392"/>
                <a:gridCol w="3886516"/>
                <a:gridCol w="709684"/>
              </a:tblGrid>
              <a:tr h="7524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Детсады - г. Красноярск (18)</a:t>
                      </a:r>
                    </a:p>
                    <a:p>
                      <a:pPr algn="l" fontAlgn="ctr"/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(строительство)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4340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93342" y="5314868"/>
          <a:ext cx="4667535" cy="417185"/>
        </p:xfrm>
        <a:graphic>
          <a:graphicData uri="http://schemas.openxmlformats.org/drawingml/2006/table">
            <a:tbl>
              <a:tblPr/>
              <a:tblGrid>
                <a:gridCol w="30661"/>
                <a:gridCol w="3897621"/>
                <a:gridCol w="739253"/>
              </a:tblGrid>
              <a:tr h="4171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 объектов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22912" y="5890349"/>
          <a:ext cx="4649339" cy="609600"/>
        </p:xfrm>
        <a:graphic>
          <a:graphicData uri="http://schemas.openxmlformats.org/drawingml/2006/table">
            <a:tbl>
              <a:tblPr/>
              <a:tblGrid>
                <a:gridCol w="30541"/>
                <a:gridCol w="3622511"/>
                <a:gridCol w="996287"/>
              </a:tblGrid>
              <a:tr h="4171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 мест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для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детей до 3 лет)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10 564 (5 282)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17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257224"/>
            <a:ext cx="8686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 smtClean="0"/>
              <a:t>Перечень объектов капитального строительства проекта</a:t>
            </a:r>
            <a:endParaRPr lang="ru-RU" sz="2400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5042848" y="6080783"/>
          <a:ext cx="3907972" cy="666569"/>
        </p:xfrm>
        <a:graphic>
          <a:graphicData uri="http://schemas.openxmlformats.org/drawingml/2006/table">
            <a:tbl>
              <a:tblPr/>
              <a:tblGrid>
                <a:gridCol w="25680"/>
                <a:gridCol w="3277557"/>
                <a:gridCol w="604735"/>
              </a:tblGrid>
              <a:tr h="6665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Детсад -  уточняется </a:t>
                      </a:r>
                    </a:p>
                    <a:p>
                      <a:pPr algn="l" fontAlgn="ctr"/>
                      <a:r>
                        <a:rPr lang="ru-RU" sz="20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(строительство)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4688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57200" y="1052904"/>
            <a:ext cx="7823200" cy="4467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регионального проекта 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«Содействие занятости женщин – доступность дошкольного образования для детей»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393700"/>
            <a:ext cx="71247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/>
              <a:t>Основные исполнители проекта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1104" y="1766209"/>
            <a:ext cx="8534400" cy="412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2000"/>
              </a:lnSpc>
              <a:buFont typeface="Arial" charset="0"/>
              <a:buChar char="•"/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2000"/>
              </a:lnSpc>
              <a:buFont typeface="Arial" charset="0"/>
              <a:buChar char="•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образования Красноярского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края</a:t>
            </a:r>
          </a:p>
          <a:p>
            <a:pPr>
              <a:lnSpc>
                <a:spcPct val="112000"/>
              </a:lnSpc>
              <a:buFont typeface="Arial" charset="0"/>
              <a:buChar char="•"/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2000"/>
              </a:lnSpc>
              <a:buFont typeface="Arial" charset="0"/>
              <a:buChar char="•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строительства Красноярского края</a:t>
            </a:r>
          </a:p>
          <a:p>
            <a:pPr>
              <a:lnSpc>
                <a:spcPct val="112000"/>
              </a:lnSpc>
              <a:buFont typeface="Arial" charset="0"/>
              <a:buChar char="•"/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2000"/>
              </a:lnSpc>
              <a:buFont typeface="Arial" charset="0"/>
              <a:buChar char="•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Агентство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труда и занятости Красноярского края</a:t>
            </a:r>
          </a:p>
          <a:p>
            <a:pPr>
              <a:lnSpc>
                <a:spcPct val="112000"/>
              </a:lnSpc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2000"/>
              </a:lnSpc>
              <a:buFont typeface="Arial" charset="0"/>
              <a:buChar char="•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Органы местного самоуправления муниципальных образований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Красноярского края                                            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2000"/>
              </a:lnSpc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г. Красноярск, г. Сосновоборск, г. Ачинск, г. Минусинск, Березовский, Емельяновский, Ирбейский, Курагинский, Ужурский районы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2000"/>
              </a:lnSpc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2000"/>
              </a:lnSpc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56896" y="327546"/>
            <a:ext cx="723331" cy="777923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688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57200" y="1052904"/>
            <a:ext cx="7823200" cy="4467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регионального проекта 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«Содействие занятости женщин – доступность дошкольного образования для детей»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175332"/>
            <a:ext cx="9164472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 smtClean="0"/>
              <a:t>Первоочередные задачи министерства и органов                  местного самоуправления (апрель 2019 года)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1104" y="1697969"/>
            <a:ext cx="8534400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заключение «безденежных»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соглашений между министерством образования Красноярского края и главами городских округов и муниципальных районов о достижении в муниципальных образованиях показателей регионального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проекта и применении инструментов проектного управления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заключение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«денежных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соглашений между министерством образования Красноярского края и главами городских округов и муниципальных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районов в ГАС «Электронный бюджет»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определение должностных лиц – муниципальных служащих (не ниже заместителя главы), ответственных за достижение в муниципальном образовании показателей регионального проекта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планирование мероприятий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 достижению в муниципальном образовании показателей регионального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проекта (контрольных точек) по запросу министерства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образования Красноярского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края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организация мониторинга 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предоставления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министерство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образования Красноярского края оперативной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отчетности об исполнении мероприятий регионального проекта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256896" y="327546"/>
            <a:ext cx="723331" cy="777923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688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4300</TotalTime>
  <Words>1069</Words>
  <Application>Microsoft Office PowerPoint</Application>
  <PresentationFormat>Экран (4:3)</PresentationFormat>
  <Paragraphs>296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«Содействие занятости женщин – доступность дошкольного образования для детей»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регионального проекта основных параметров реализации национального проекта «Образование» в /наименование субъекта РФ/</dc:title>
  <dc:creator>user</dc:creator>
  <cp:lastModifiedBy>vtn</cp:lastModifiedBy>
  <cp:revision>328</cp:revision>
  <dcterms:created xsi:type="dcterms:W3CDTF">2018-11-16T09:12:54Z</dcterms:created>
  <dcterms:modified xsi:type="dcterms:W3CDTF">2019-04-15T12:25:54Z</dcterms:modified>
</cp:coreProperties>
</file>