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7" r:id="rId2"/>
    <p:sldId id="315" r:id="rId3"/>
    <p:sldId id="356" r:id="rId4"/>
    <p:sldId id="357" r:id="rId5"/>
    <p:sldId id="361" r:id="rId6"/>
    <p:sldId id="360" r:id="rId7"/>
    <p:sldId id="354" r:id="rId8"/>
    <p:sldId id="359" r:id="rId9"/>
    <p:sldId id="349" r:id="rId10"/>
    <p:sldId id="348" r:id="rId11"/>
    <p:sldId id="362" r:id="rId12"/>
    <p:sldId id="353" r:id="rId13"/>
    <p:sldId id="288" r:id="rId14"/>
  </p:sldIdLst>
  <p:sldSz cx="10691813" cy="7559675"/>
  <p:notesSz cx="6797675" cy="9928225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3D85"/>
    <a:srgbClr val="D2842E"/>
    <a:srgbClr val="EE8C2A"/>
    <a:srgbClr val="C323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9" autoAdjust="0"/>
    <p:restoredTop sz="94618" autoAdjust="0"/>
  </p:normalViewPr>
  <p:slideViewPr>
    <p:cSldViewPr snapToGrid="0" snapToObjects="1">
      <p:cViewPr>
        <p:scale>
          <a:sx n="60" d="100"/>
          <a:sy n="60" d="100"/>
        </p:scale>
        <p:origin x="-858" y="-94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80" d="100"/>
          <a:sy n="80" d="100"/>
        </p:scale>
        <p:origin x="-199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4"/>
            <a:ext cx="294566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4"/>
            <a:ext cx="2945660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Повышение квалификации </a:t>
            </a:r>
            <a:r>
              <a:rPr lang="ru-RU" dirty="0" smtClean="0"/>
              <a:t>– специфика владение профессиональной составляющей и педагогической</a:t>
            </a:r>
          </a:p>
          <a:p>
            <a:r>
              <a:rPr lang="ru-RU" b="1" dirty="0" smtClean="0"/>
              <a:t>Наставничество</a:t>
            </a:r>
            <a:r>
              <a:rPr lang="ru-RU" dirty="0" smtClean="0"/>
              <a:t> всегда было в системе СПО, но меняются условия и организационные и финансовые и содержательные и наша задача апробировать новые форматы наставничества </a:t>
            </a:r>
          </a:p>
          <a:p>
            <a:r>
              <a:rPr lang="ru-RU" dirty="0" smtClean="0"/>
              <a:t>В 100% учреждений работают управляющие и </a:t>
            </a:r>
            <a:r>
              <a:rPr lang="ru-RU" smtClean="0"/>
              <a:t>наблюдательные советы.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Повышение квалификации </a:t>
            </a:r>
            <a:r>
              <a:rPr lang="ru-RU" dirty="0" smtClean="0"/>
              <a:t>– специфика владение профессиональной составляющей и педагогической</a:t>
            </a:r>
          </a:p>
          <a:p>
            <a:r>
              <a:rPr lang="ru-RU" b="1" dirty="0" smtClean="0"/>
              <a:t>Наставничество</a:t>
            </a:r>
            <a:r>
              <a:rPr lang="ru-RU" dirty="0" smtClean="0"/>
              <a:t> всегда было в системе СПО, но меняются условия и организационные и финансовые и содержательные и наша задача апробировать новые форматы наставничества </a:t>
            </a:r>
          </a:p>
          <a:p>
            <a:r>
              <a:rPr lang="ru-RU" dirty="0" smtClean="0"/>
              <a:t>В 100% учреждений работают управляющие и </a:t>
            </a:r>
            <a:r>
              <a:rPr lang="ru-RU" smtClean="0"/>
              <a:t>наблюдательные советы.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6BB8-88C9-C147-B608-4664A2A05D8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la@krao.ru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vivanova@list.r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33238" y="296883"/>
            <a:ext cx="3820947" cy="1888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73881" y="2731325"/>
            <a:ext cx="53596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РЕГИОНАЛЬНЫЙ ПРОЕКТ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КРАСНОЯРСКОГО КРАЯ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«МОЛОДЫЕ ПРОФЕССИОНАЛЫ»</a:t>
            </a:r>
          </a:p>
        </p:txBody>
      </p:sp>
    </p:spTree>
    <p:extLst>
      <p:ext uri="{BB962C8B-B14F-4D97-AF65-F5344CB8AC3E}">
        <p14:creationId xmlns="" xmlns:p14="http://schemas.microsoft.com/office/powerpoint/2010/main" val="4430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583790"/>
            <a:ext cx="673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СВЯЗЬ С ДРУГИМИ ПРОЕКТАМИ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930812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58927" y="273132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421117" y="1760427"/>
            <a:ext cx="7067731" cy="5179776"/>
            <a:chOff x="4254450" y="1760427"/>
            <a:chExt cx="6326366" cy="5179776"/>
          </a:xfrm>
        </p:grpSpPr>
        <p:grpSp>
          <p:nvGrpSpPr>
            <p:cNvPr id="9" name="Группа 54"/>
            <p:cNvGrpSpPr>
              <a:grpSpLocks/>
            </p:cNvGrpSpPr>
            <p:nvPr/>
          </p:nvGrpSpPr>
          <p:grpSpPr bwMode="auto">
            <a:xfrm>
              <a:off x="4254450" y="4544556"/>
              <a:ext cx="6100501" cy="1979463"/>
              <a:chOff x="256031" y="1606550"/>
              <a:chExt cx="5218047" cy="1683470"/>
            </a:xfrm>
          </p:grpSpPr>
          <p:sp>
            <p:nvSpPr>
              <p:cNvPr id="32" name="Прямоугольник 32"/>
              <p:cNvSpPr>
                <a:spLocks noChangeArrowheads="1"/>
              </p:cNvSpPr>
              <p:nvPr/>
            </p:nvSpPr>
            <p:spPr bwMode="auto">
              <a:xfrm>
                <a:off x="3220271" y="2792688"/>
                <a:ext cx="2253807" cy="497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alt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создание цифровой образовательной среды</a:t>
                </a:r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flipV="1">
                <a:off x="2410556" y="1609527"/>
                <a:ext cx="704943" cy="848305"/>
              </a:xfrm>
              <a:prstGeom prst="triangle">
                <a:avLst>
                  <a:gd name="adj" fmla="val 32422"/>
                </a:avLst>
              </a:prstGeom>
              <a:solidFill>
                <a:srgbClr val="5077A6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>
                <a:off x="2401029" y="1606550"/>
                <a:ext cx="239744" cy="200914"/>
              </a:xfrm>
              <a:prstGeom prst="triangle">
                <a:avLst>
                  <a:gd name="adj" fmla="val 789"/>
                </a:avLst>
              </a:prstGeom>
              <a:solidFill>
                <a:srgbClr val="009900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56032" y="1807464"/>
                <a:ext cx="2375215" cy="651855"/>
              </a:xfrm>
              <a:prstGeom prst="rect">
                <a:avLst/>
              </a:prstGeom>
              <a:solidFill>
                <a:srgbClr val="5077A6"/>
              </a:solidFill>
              <a:ln w="381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6" name="Прямоугольник 36"/>
              <p:cNvSpPr>
                <a:spLocks noChangeArrowheads="1"/>
              </p:cNvSpPr>
              <p:nvPr/>
            </p:nvSpPr>
            <p:spPr bwMode="auto">
              <a:xfrm>
                <a:off x="256031" y="1812113"/>
                <a:ext cx="141435" cy="347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alt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54"/>
            <p:cNvGrpSpPr>
              <a:grpSpLocks/>
            </p:cNvGrpSpPr>
            <p:nvPr/>
          </p:nvGrpSpPr>
          <p:grpSpPr bwMode="auto">
            <a:xfrm>
              <a:off x="4254450" y="1760427"/>
              <a:ext cx="6326366" cy="3874999"/>
              <a:chOff x="256032" y="1606550"/>
              <a:chExt cx="5410938" cy="3294271"/>
            </a:xfrm>
          </p:grpSpPr>
          <p:sp>
            <p:nvSpPr>
              <p:cNvPr id="27" name="Прямоугольник 47"/>
              <p:cNvSpPr>
                <a:spLocks noChangeArrowheads="1"/>
              </p:cNvSpPr>
              <p:nvPr/>
            </p:nvSpPr>
            <p:spPr bwMode="auto">
              <a:xfrm>
                <a:off x="3157685" y="3775720"/>
                <a:ext cx="2509285" cy="1125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обновление гражданами профессиональных знаний  </a:t>
                </a:r>
                <a:b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приобретения ими новых профессиональных навыков </a:t>
                </a:r>
                <a:b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 СПО</a:t>
                </a:r>
                <a:endParaRPr lang="ru-RU" alt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Равнобедренный треугольник 27"/>
              <p:cNvSpPr/>
              <p:nvPr/>
            </p:nvSpPr>
            <p:spPr>
              <a:xfrm flipV="1">
                <a:off x="2410435" y="1609525"/>
                <a:ext cx="704904" cy="847974"/>
              </a:xfrm>
              <a:prstGeom prst="triangle">
                <a:avLst>
                  <a:gd name="adj" fmla="val 32422"/>
                </a:avLst>
              </a:prstGeom>
              <a:solidFill>
                <a:srgbClr val="5077A6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9" name="Равнобедренный треугольник 28"/>
              <p:cNvSpPr/>
              <p:nvPr/>
            </p:nvSpPr>
            <p:spPr>
              <a:xfrm>
                <a:off x="2400910" y="1606550"/>
                <a:ext cx="239730" cy="202324"/>
              </a:xfrm>
              <a:prstGeom prst="triangle">
                <a:avLst>
                  <a:gd name="adj" fmla="val 789"/>
                </a:avLst>
              </a:prstGeom>
              <a:solidFill>
                <a:srgbClr val="009900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56032" y="1808874"/>
                <a:ext cx="2376671" cy="650114"/>
              </a:xfrm>
              <a:prstGeom prst="rect">
                <a:avLst/>
              </a:prstGeom>
              <a:solidFill>
                <a:srgbClr val="5077A6"/>
              </a:solidFill>
              <a:ln w="381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31" name="Прямоугольник 51"/>
              <p:cNvSpPr>
                <a:spLocks noChangeArrowheads="1"/>
              </p:cNvSpPr>
              <p:nvPr/>
            </p:nvSpPr>
            <p:spPr bwMode="auto">
              <a:xfrm>
                <a:off x="298024" y="4174270"/>
                <a:ext cx="2246915" cy="615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dirty="0" smtClean="0">
                    <a:solidFill>
                      <a:schemeClr val="bg1"/>
                    </a:solidFill>
                  </a:rPr>
                  <a:t>НОВЫЕ ВОЗМОЖНОСТИ </a:t>
                </a:r>
              </a:p>
              <a:p>
                <a:r>
                  <a:rPr lang="ru-RU" altLang="ru-RU" dirty="0" smtClean="0">
                    <a:solidFill>
                      <a:schemeClr val="bg1"/>
                    </a:solidFill>
                  </a:rPr>
                  <a:t>ДЛЯ КАЖДОГО</a:t>
                </a:r>
                <a:endParaRPr lang="en-US" alt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Группа 54"/>
            <p:cNvGrpSpPr>
              <a:grpSpLocks/>
            </p:cNvGrpSpPr>
            <p:nvPr/>
          </p:nvGrpSpPr>
          <p:grpSpPr bwMode="auto">
            <a:xfrm>
              <a:off x="4254451" y="3058872"/>
              <a:ext cx="6246827" cy="1098954"/>
              <a:chOff x="256032" y="1526633"/>
              <a:chExt cx="5342999" cy="933706"/>
            </a:xfrm>
          </p:grpSpPr>
          <p:sp>
            <p:nvSpPr>
              <p:cNvPr id="21" name="Прямоугольник 53"/>
              <p:cNvSpPr>
                <a:spLocks noChangeArrowheads="1"/>
              </p:cNvSpPr>
              <p:nvPr/>
            </p:nvSpPr>
            <p:spPr bwMode="auto">
              <a:xfrm>
                <a:off x="3089655" y="1526633"/>
                <a:ext cx="2509376" cy="915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обновление содержания </a:t>
                </a:r>
                <a:b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и совершенствование методов обучения предметной области «Технология»</a:t>
                </a:r>
                <a:endParaRPr lang="ru-RU" alt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 flipV="1">
                <a:off x="2410472" y="1609890"/>
                <a:ext cx="704916" cy="847471"/>
              </a:xfrm>
              <a:prstGeom prst="triangle">
                <a:avLst>
                  <a:gd name="adj" fmla="val 32422"/>
                </a:avLst>
              </a:prstGeom>
              <a:solidFill>
                <a:srgbClr val="DD8F3A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3" name="Равнобедренный треугольник 22"/>
              <p:cNvSpPr/>
              <p:nvPr/>
            </p:nvSpPr>
            <p:spPr>
              <a:xfrm>
                <a:off x="2400946" y="1606917"/>
                <a:ext cx="239735" cy="200717"/>
              </a:xfrm>
              <a:prstGeom prst="triangle">
                <a:avLst>
                  <a:gd name="adj" fmla="val 789"/>
                </a:avLst>
              </a:prstGeom>
              <a:solidFill>
                <a:srgbClr val="5077A6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56032" y="1807634"/>
                <a:ext cx="2376711" cy="652701"/>
              </a:xfrm>
              <a:prstGeom prst="rect">
                <a:avLst/>
              </a:prstGeom>
              <a:solidFill>
                <a:srgbClr val="DD8F3A"/>
              </a:solidFill>
              <a:ln w="381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6" name="Прямоугольник 57"/>
              <p:cNvSpPr>
                <a:spLocks noChangeArrowheads="1"/>
              </p:cNvSpPr>
              <p:nvPr/>
            </p:nvSpPr>
            <p:spPr bwMode="auto">
              <a:xfrm>
                <a:off x="262236" y="1754297"/>
                <a:ext cx="1665629" cy="706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</a:rPr>
                  <a:t>СОВРЕМЕННАЯ</a:t>
                </a:r>
              </a:p>
              <a:p>
                <a:r>
                  <a:rPr lang="ru-RU" sz="2400" dirty="0" smtClean="0">
                    <a:solidFill>
                      <a:schemeClr val="bg1"/>
                    </a:solidFill>
                  </a:rPr>
                  <a:t>ШКОЛА</a:t>
                </a:r>
                <a:endParaRPr lang="en-US" altLang="ru-RU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Группа 54"/>
            <p:cNvGrpSpPr>
              <a:grpSpLocks/>
            </p:cNvGrpSpPr>
            <p:nvPr/>
          </p:nvGrpSpPr>
          <p:grpSpPr bwMode="auto">
            <a:xfrm>
              <a:off x="4254451" y="1998414"/>
              <a:ext cx="6326365" cy="4941789"/>
              <a:chOff x="256032" y="-1740572"/>
              <a:chExt cx="5411589" cy="4201010"/>
            </a:xfrm>
          </p:grpSpPr>
          <p:sp>
            <p:nvSpPr>
              <p:cNvPr id="16" name="Прямоугольник 60"/>
              <p:cNvSpPr>
                <a:spLocks noChangeArrowheads="1"/>
              </p:cNvSpPr>
              <p:nvPr/>
            </p:nvSpPr>
            <p:spPr bwMode="auto">
              <a:xfrm>
                <a:off x="3052691" y="-1718423"/>
                <a:ext cx="2614930" cy="706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ознакомление обучающихся </a:t>
                </a:r>
                <a:b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6-11 классов с современными профессиями</a:t>
                </a:r>
                <a:endParaRPr lang="ru-RU" altLang="ru-RU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 flipV="1">
                <a:off x="2410695" y="1609525"/>
                <a:ext cx="704989" cy="847938"/>
              </a:xfrm>
              <a:prstGeom prst="triangle">
                <a:avLst>
                  <a:gd name="adj" fmla="val 32422"/>
                </a:avLst>
              </a:prstGeom>
              <a:solidFill>
                <a:srgbClr val="DD8F3A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2401168" y="1606550"/>
                <a:ext cx="239759" cy="202315"/>
              </a:xfrm>
              <a:prstGeom prst="triangle">
                <a:avLst>
                  <a:gd name="adj" fmla="val 789"/>
                </a:avLst>
              </a:prstGeom>
              <a:solidFill>
                <a:srgbClr val="5077A6"/>
              </a:solidFill>
              <a:ln w="38100"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256032" y="1808865"/>
                <a:ext cx="2375369" cy="651573"/>
              </a:xfrm>
              <a:prstGeom prst="rect">
                <a:avLst/>
              </a:prstGeom>
              <a:solidFill>
                <a:srgbClr val="DD8F3A"/>
              </a:solidFill>
              <a:ln w="3810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0" name="Прямоугольник 64"/>
              <p:cNvSpPr>
                <a:spLocks noChangeArrowheads="1"/>
              </p:cNvSpPr>
              <p:nvPr/>
            </p:nvSpPr>
            <p:spPr bwMode="auto">
              <a:xfrm>
                <a:off x="298029" y="-1740572"/>
                <a:ext cx="1630011" cy="615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altLang="ru-RU" dirty="0" smtClean="0">
                    <a:solidFill>
                      <a:schemeClr val="bg1"/>
                    </a:solidFill>
                  </a:rPr>
                  <a:t>УСПЕХ КАЖДОГО </a:t>
                </a:r>
              </a:p>
              <a:p>
                <a:r>
                  <a:rPr lang="ru-RU" altLang="ru-RU" dirty="0" smtClean="0">
                    <a:solidFill>
                      <a:schemeClr val="bg1"/>
                    </a:solidFill>
                  </a:rPr>
                  <a:t>РЕБЕНКА</a:t>
                </a:r>
                <a:endParaRPr lang="en-US" altLang="ru-RU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52021" y="4035611"/>
            <a:ext cx="243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МОЛОДЫЕ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ПРОФЕССИОНАЛЫ</a:t>
            </a:r>
          </a:p>
        </p:txBody>
      </p:sp>
      <p:pic>
        <p:nvPicPr>
          <p:cNvPr id="39" name="Рисунок 38" descr="51_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4" y="1998415"/>
            <a:ext cx="2826522" cy="1878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 descr="51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44" y="4973707"/>
            <a:ext cx="2833898" cy="1883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Прямоугольник 40"/>
          <p:cNvSpPr/>
          <p:nvPr/>
        </p:nvSpPr>
        <p:spPr>
          <a:xfrm>
            <a:off x="3421118" y="6173735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ЦИФРОВАЯ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ОБРАЗОВАТЕЛЬНАЯ СРЕДА</a:t>
            </a:r>
            <a:endParaRPr lang="en-US" alt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2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8025" y="546328"/>
            <a:ext cx="7063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ПРЕДЛОЖЕНИЯ</a:t>
            </a:r>
            <a: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/>
            </a:r>
            <a:b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</a:br>
            <a:endParaRPr lang="ru-RU" sz="28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bject 15"/>
          <p:cNvSpPr txBox="1"/>
          <p:nvPr/>
        </p:nvSpPr>
        <p:spPr>
          <a:xfrm>
            <a:off x="2835563" y="6118249"/>
            <a:ext cx="210589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80"/>
              </a:lnSpc>
            </a:pPr>
            <a:endParaRPr lang="ru-RU" sz="1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более 30 участники «вне конкурса» из 12 регионов РФ</a:t>
            </a:r>
          </a:p>
          <a:p>
            <a:pPr marL="4445" algn="ctr">
              <a:lnSpc>
                <a:spcPts val="1980"/>
              </a:lnSpc>
            </a:pPr>
            <a:endParaRPr lang="ru-RU" sz="1600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88060" y="6992398"/>
            <a:ext cx="46185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11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58927" y="273132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5242" y="2416249"/>
            <a:ext cx="98248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Проинформировать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обучающихся и их родителей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реализации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крае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«Молодые профессионалы»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Обсудить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коллективе возможность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команды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проекте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Организовать взаимодействие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профессиональными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образовательными организациями по вопросу обновления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предметной области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«Технология»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в рамках реализации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«Билет в будущее»</a:t>
            </a:r>
            <a:endParaRPr lang="ru-RU" alt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314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583790"/>
            <a:ext cx="673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726685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0034" y="82057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0717" y="1655379"/>
            <a:ext cx="104710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ОБРАЗОВАНИЯ</a:t>
            </a:r>
          </a:p>
          <a:p>
            <a:pPr indent="457200"/>
            <a:r>
              <a:rPr lang="ru-RU" sz="1800" dirty="0" smtClean="0">
                <a:latin typeface="Arial" pitchFamily="34" charset="0"/>
                <a:cs typeface="Arial" pitchFamily="34" charset="0"/>
              </a:rPr>
              <a:t>Дмитриенко Лейли Альбертовна</a:t>
            </a:r>
          </a:p>
          <a:p>
            <a:pPr indent="457200"/>
            <a:r>
              <a:rPr lang="ru-RU" sz="1800" dirty="0" smtClean="0">
                <a:latin typeface="Arial" pitchFamily="34" charset="0"/>
                <a:cs typeface="Arial" pitchFamily="34" charset="0"/>
              </a:rPr>
              <a:t>221-11-99 </a:t>
            </a:r>
          </a:p>
          <a:p>
            <a:pPr indent="457200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dla@krao.ru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КООРДИНАЦИОННЫЙ ЦЕНТР ДВИЖЕНИЯ «МОЛОДЫЕ</a:t>
            </a:r>
          </a:p>
          <a:p>
            <a:pPr indent="457200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ПРОФЕССИОНАЛЫ»</a:t>
            </a:r>
          </a:p>
          <a:p>
            <a:pPr indent="457200"/>
            <a:r>
              <a:rPr lang="ru-RU" sz="1800" dirty="0" smtClean="0">
                <a:latin typeface="Arial" pitchFamily="34" charset="0"/>
                <a:cs typeface="Arial" pitchFamily="34" charset="0"/>
              </a:rPr>
              <a:t>Иванова Лидия Васильевна</a:t>
            </a:r>
          </a:p>
          <a:p>
            <a:pPr indent="457200"/>
            <a:r>
              <a:rPr lang="ru-RU" sz="1800" dirty="0" smtClean="0">
                <a:latin typeface="Arial" pitchFamily="34" charset="0"/>
                <a:cs typeface="Arial" pitchFamily="34" charset="0"/>
              </a:rPr>
              <a:t>229-05-42</a:t>
            </a:r>
          </a:p>
          <a:p>
            <a:pPr indent="457200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lvivanova@list.ru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КООРДИНАЦИОННЫЙ ЦЕНТР ДВИЖЕНИЯ «АБИЛИМПИКС»</a:t>
            </a:r>
          </a:p>
          <a:p>
            <a:pPr indent="457200"/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Матыцин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Виктор Алексеевич</a:t>
            </a:r>
          </a:p>
          <a:p>
            <a:pPr indent="457200"/>
            <a:r>
              <a:rPr lang="en-US" sz="1800" dirty="0" smtClean="0">
                <a:latin typeface="Arial" pitchFamily="34" charset="0"/>
                <a:cs typeface="Arial" pitchFamily="34" charset="0"/>
              </a:rPr>
              <a:t>246-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86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38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zamupr@pl9.ru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2775" y="3756027"/>
            <a:ext cx="60534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15397F"/>
                </a:solidFill>
                <a:latin typeface="Arial Black" panose="020B0A04020102020204" pitchFamily="34" charset="0"/>
                <a:ea typeface="Arial Black" charset="0"/>
                <a:cs typeface="Arial Black" charset="0"/>
              </a:rPr>
              <a:t>БЛАГОДАРЮ ЗА ВНИМАНИЕ!</a:t>
            </a: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r>
              <a:rPr lang="ru-RU" sz="2400" dirty="0" smtClean="0"/>
              <a:t>	</a:t>
            </a:r>
          </a:p>
          <a:p>
            <a:endParaRPr lang="ru-RU" sz="2400" dirty="0" smtClean="0"/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 smtClean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  <a:p>
            <a:endParaRPr lang="ru-RU" sz="2100" b="1" dirty="0">
              <a:solidFill>
                <a:srgbClr val="15397F"/>
              </a:solidFill>
              <a:latin typeface="Arial Black" panose="020B0A04020102020204" pitchFamily="34" charset="0"/>
              <a:ea typeface="Arial Black" charset="0"/>
              <a:cs typeface="Arial Black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690732" y="724829"/>
            <a:ext cx="1271239" cy="131584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61971" y="273132"/>
            <a:ext cx="2438018" cy="23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8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" y="36832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8025" y="546328"/>
            <a:ext cx="70635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ОСНОВНАЯ ИДЕЯ ПРОЕКТА</a:t>
            </a:r>
            <a: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/>
            </a:r>
            <a:b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</a:br>
            <a:endParaRPr lang="ru-RU" sz="28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bject 15"/>
          <p:cNvSpPr txBox="1"/>
          <p:nvPr/>
        </p:nvSpPr>
        <p:spPr>
          <a:xfrm>
            <a:off x="2835563" y="6118249"/>
            <a:ext cx="210589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80"/>
              </a:lnSpc>
            </a:pPr>
            <a:endParaRPr lang="ru-RU" sz="1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более 30 участники «вне конкурса» из 12 регионов РФ</a:t>
            </a:r>
          </a:p>
          <a:p>
            <a:pPr marL="4445" algn="ctr">
              <a:lnSpc>
                <a:spcPts val="1980"/>
              </a:lnSpc>
            </a:pPr>
            <a:endParaRPr lang="ru-RU" sz="1600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88060" y="6992398"/>
            <a:ext cx="330540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58927" y="273132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4203" y="2620377"/>
            <a:ext cx="9473538" cy="363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1F3D85"/>
                </a:solidFill>
                <a:latin typeface="Arial" pitchFamily="34" charset="0"/>
                <a:cs typeface="Arial" pitchFamily="34" charset="0"/>
              </a:rPr>
              <a:t>Модернизация профессионального образования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 том числе посредством внедрения адаптивных, практико-ориентированных и гибких образовательных программ в 100% профессиональных образовательных организациях к 2024 году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5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" y="4296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8025" y="546328"/>
            <a:ext cx="7063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КЛЮЧЕВЫЕ МЕРОПРИЯТИЯ </a:t>
            </a:r>
          </a:p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И ПОКАЗАТЕЛИ</a:t>
            </a:r>
            <a: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/>
            </a:r>
            <a:b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</a:br>
            <a:endParaRPr lang="ru-RU" sz="28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bject 15"/>
          <p:cNvSpPr txBox="1"/>
          <p:nvPr/>
        </p:nvSpPr>
        <p:spPr>
          <a:xfrm>
            <a:off x="2835563" y="6118249"/>
            <a:ext cx="210589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80"/>
              </a:lnSpc>
            </a:pPr>
            <a:endParaRPr lang="ru-RU" sz="1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более 30 участники «вне конкурса» из 12 регионов РФ</a:t>
            </a:r>
          </a:p>
          <a:p>
            <a:pPr marL="4445" algn="ctr">
              <a:lnSpc>
                <a:spcPts val="1980"/>
              </a:lnSpc>
            </a:pPr>
            <a:endParaRPr lang="ru-RU" sz="1600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615188" y="1868998"/>
            <a:ext cx="9440950" cy="2031131"/>
            <a:chOff x="608348" y="3376859"/>
            <a:chExt cx="8511250" cy="2279955"/>
          </a:xfrm>
        </p:grpSpPr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8579437" y="4287316"/>
              <a:ext cx="246878" cy="400733"/>
            </a:xfrm>
            <a:custGeom>
              <a:avLst/>
              <a:gdLst>
                <a:gd name="T0" fmla="*/ 2147483647 w 895"/>
                <a:gd name="T1" fmla="*/ 2147483647 h 1378"/>
                <a:gd name="T2" fmla="*/ 2147483647 w 895"/>
                <a:gd name="T3" fmla="*/ 2147483647 h 1378"/>
                <a:gd name="T4" fmla="*/ 2147483647 w 895"/>
                <a:gd name="T5" fmla="*/ 2147483647 h 1378"/>
                <a:gd name="T6" fmla="*/ 2147483647 w 895"/>
                <a:gd name="T7" fmla="*/ 2147483647 h 1378"/>
                <a:gd name="T8" fmla="*/ 2147483647 w 895"/>
                <a:gd name="T9" fmla="*/ 2147483647 h 1378"/>
                <a:gd name="T10" fmla="*/ 2147483647 w 895"/>
                <a:gd name="T11" fmla="*/ 2147483647 h 1378"/>
                <a:gd name="T12" fmla="*/ 2147483647 w 895"/>
                <a:gd name="T13" fmla="*/ 0 h 1378"/>
                <a:gd name="T14" fmla="*/ 2147483647 w 895"/>
                <a:gd name="T15" fmla="*/ 2147483647 h 1378"/>
                <a:gd name="T16" fmla="*/ 2147483647 w 895"/>
                <a:gd name="T17" fmla="*/ 2147483647 h 1378"/>
                <a:gd name="T18" fmla="*/ 2147483647 w 895"/>
                <a:gd name="T19" fmla="*/ 2147483647 h 1378"/>
                <a:gd name="T20" fmla="*/ 2147483647 w 895"/>
                <a:gd name="T21" fmla="*/ 2147483647 h 1378"/>
                <a:gd name="T22" fmla="*/ 2147483647 w 895"/>
                <a:gd name="T23" fmla="*/ 2147483647 h 1378"/>
                <a:gd name="T24" fmla="*/ 2147483647 w 895"/>
                <a:gd name="T25" fmla="*/ 2147483647 h 1378"/>
                <a:gd name="T26" fmla="*/ 2147483647 w 895"/>
                <a:gd name="T27" fmla="*/ 2147483647 h 1378"/>
                <a:gd name="T28" fmla="*/ 2147483647 w 895"/>
                <a:gd name="T29" fmla="*/ 2147483647 h 1378"/>
                <a:gd name="T30" fmla="*/ 2147483647 w 895"/>
                <a:gd name="T31" fmla="*/ 2147483647 h 1378"/>
                <a:gd name="T32" fmla="*/ 2147483647 w 895"/>
                <a:gd name="T33" fmla="*/ 2147483647 h 1378"/>
                <a:gd name="T34" fmla="*/ 2147483647 w 895"/>
                <a:gd name="T35" fmla="*/ 2147483647 h 1378"/>
                <a:gd name="T36" fmla="*/ 2147483647 w 895"/>
                <a:gd name="T37" fmla="*/ 2147483647 h 1378"/>
                <a:gd name="T38" fmla="*/ 2147483647 w 895"/>
                <a:gd name="T39" fmla="*/ 2147483647 h 1378"/>
                <a:gd name="T40" fmla="*/ 2147483647 w 895"/>
                <a:gd name="T41" fmla="*/ 2147483647 h 1378"/>
                <a:gd name="T42" fmla="*/ 2147483647 w 895"/>
                <a:gd name="T43" fmla="*/ 2147483647 h 1378"/>
                <a:gd name="T44" fmla="*/ 2147483647 w 895"/>
                <a:gd name="T45" fmla="*/ 2147483647 h 1378"/>
                <a:gd name="T46" fmla="*/ 2147483647 w 895"/>
                <a:gd name="T47" fmla="*/ 2147483647 h 1378"/>
                <a:gd name="T48" fmla="*/ 2147483647 w 895"/>
                <a:gd name="T49" fmla="*/ 2147483647 h 1378"/>
                <a:gd name="T50" fmla="*/ 2147483647 w 895"/>
                <a:gd name="T51" fmla="*/ 2147483647 h 1378"/>
                <a:gd name="T52" fmla="*/ 2147483647 w 895"/>
                <a:gd name="T53" fmla="*/ 2147483647 h 1378"/>
                <a:gd name="T54" fmla="*/ 2147483647 w 895"/>
                <a:gd name="T55" fmla="*/ 2147483647 h 1378"/>
                <a:gd name="T56" fmla="*/ 2147483647 w 895"/>
                <a:gd name="T57" fmla="*/ 2147483647 h 1378"/>
                <a:gd name="T58" fmla="*/ 2147483647 w 895"/>
                <a:gd name="T59" fmla="*/ 2147483647 h 1378"/>
                <a:gd name="T60" fmla="*/ 2147483647 w 895"/>
                <a:gd name="T61" fmla="*/ 2147483647 h 1378"/>
                <a:gd name="T62" fmla="*/ 2147483647 w 895"/>
                <a:gd name="T63" fmla="*/ 2147483647 h 1378"/>
                <a:gd name="T64" fmla="*/ 2147483647 w 895"/>
                <a:gd name="T65" fmla="*/ 2147483647 h 1378"/>
                <a:gd name="T66" fmla="*/ 2147483647 w 895"/>
                <a:gd name="T67" fmla="*/ 2147483647 h 1378"/>
                <a:gd name="T68" fmla="*/ 2147483647 w 895"/>
                <a:gd name="T69" fmla="*/ 2147483647 h 1378"/>
                <a:gd name="T70" fmla="*/ 2147483647 w 895"/>
                <a:gd name="T71" fmla="*/ 2147483647 h 1378"/>
                <a:gd name="T72" fmla="*/ 2147483647 w 895"/>
                <a:gd name="T73" fmla="*/ 2147483647 h 1378"/>
                <a:gd name="T74" fmla="*/ 2147483647 w 895"/>
                <a:gd name="T75" fmla="*/ 2147483647 h 1378"/>
                <a:gd name="T76" fmla="*/ 2147483647 w 895"/>
                <a:gd name="T77" fmla="*/ 2147483647 h 1378"/>
                <a:gd name="T78" fmla="*/ 2147483647 w 895"/>
                <a:gd name="T79" fmla="*/ 2147483647 h 1378"/>
                <a:gd name="T80" fmla="*/ 2147483647 w 895"/>
                <a:gd name="T81" fmla="*/ 2147483647 h 1378"/>
                <a:gd name="T82" fmla="*/ 2147483647 w 895"/>
                <a:gd name="T83" fmla="*/ 2147483647 h 1378"/>
                <a:gd name="T84" fmla="*/ 2147483647 w 895"/>
                <a:gd name="T85" fmla="*/ 2147483647 h 1378"/>
                <a:gd name="T86" fmla="*/ 2147483647 w 895"/>
                <a:gd name="T87" fmla="*/ 2147483647 h 1378"/>
                <a:gd name="T88" fmla="*/ 2147483647 w 895"/>
                <a:gd name="T89" fmla="*/ 2147483647 h 1378"/>
                <a:gd name="T90" fmla="*/ 2147483647 w 895"/>
                <a:gd name="T91" fmla="*/ 2147483647 h 1378"/>
                <a:gd name="T92" fmla="*/ 2147483647 w 895"/>
                <a:gd name="T93" fmla="*/ 2147483647 h 1378"/>
                <a:gd name="T94" fmla="*/ 2147483647 w 895"/>
                <a:gd name="T95" fmla="*/ 2147483647 h 1378"/>
                <a:gd name="T96" fmla="*/ 2147483647 w 895"/>
                <a:gd name="T97" fmla="*/ 2147483647 h 1378"/>
                <a:gd name="T98" fmla="*/ 2147483647 w 895"/>
                <a:gd name="T99" fmla="*/ 2147483647 h 1378"/>
                <a:gd name="T100" fmla="*/ 2147483647 w 895"/>
                <a:gd name="T101" fmla="*/ 2147483647 h 1378"/>
                <a:gd name="T102" fmla="*/ 2147483647 w 895"/>
                <a:gd name="T103" fmla="*/ 2147483647 h 1378"/>
                <a:gd name="T104" fmla="*/ 2147483647 w 895"/>
                <a:gd name="T105" fmla="*/ 2147483647 h 1378"/>
                <a:gd name="T106" fmla="*/ 2147483647 w 895"/>
                <a:gd name="T107" fmla="*/ 2147483647 h 1378"/>
                <a:gd name="T108" fmla="*/ 2147483647 w 895"/>
                <a:gd name="T109" fmla="*/ 2147483647 h 1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378"/>
                <a:gd name="T167" fmla="*/ 895 w 895"/>
                <a:gd name="T168" fmla="*/ 1378 h 1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378">
                  <a:moveTo>
                    <a:pt x="0" y="565"/>
                  </a:moveTo>
                  <a:lnTo>
                    <a:pt x="1" y="508"/>
                  </a:lnTo>
                  <a:lnTo>
                    <a:pt x="4" y="454"/>
                  </a:lnTo>
                  <a:lnTo>
                    <a:pt x="7" y="404"/>
                  </a:lnTo>
                  <a:lnTo>
                    <a:pt x="13" y="358"/>
                  </a:lnTo>
                  <a:lnTo>
                    <a:pt x="20" y="314"/>
                  </a:lnTo>
                  <a:lnTo>
                    <a:pt x="28" y="274"/>
                  </a:lnTo>
                  <a:lnTo>
                    <a:pt x="34" y="255"/>
                  </a:lnTo>
                  <a:lnTo>
                    <a:pt x="38" y="237"/>
                  </a:lnTo>
                  <a:lnTo>
                    <a:pt x="44" y="219"/>
                  </a:lnTo>
                  <a:lnTo>
                    <a:pt x="50" y="203"/>
                  </a:lnTo>
                  <a:lnTo>
                    <a:pt x="57" y="188"/>
                  </a:lnTo>
                  <a:lnTo>
                    <a:pt x="64" y="173"/>
                  </a:lnTo>
                  <a:lnTo>
                    <a:pt x="71" y="158"/>
                  </a:lnTo>
                  <a:lnTo>
                    <a:pt x="78" y="144"/>
                  </a:lnTo>
                  <a:lnTo>
                    <a:pt x="86" y="131"/>
                  </a:lnTo>
                  <a:lnTo>
                    <a:pt x="94" y="118"/>
                  </a:lnTo>
                  <a:lnTo>
                    <a:pt x="104" y="107"/>
                  </a:lnTo>
                  <a:lnTo>
                    <a:pt x="113" y="95"/>
                  </a:lnTo>
                  <a:lnTo>
                    <a:pt x="122" y="85"/>
                  </a:lnTo>
                  <a:lnTo>
                    <a:pt x="131" y="74"/>
                  </a:lnTo>
                  <a:lnTo>
                    <a:pt x="142" y="65"/>
                  </a:lnTo>
                  <a:lnTo>
                    <a:pt x="152" y="56"/>
                  </a:lnTo>
                  <a:lnTo>
                    <a:pt x="164" y="47"/>
                  </a:lnTo>
                  <a:lnTo>
                    <a:pt x="176" y="39"/>
                  </a:lnTo>
                  <a:lnTo>
                    <a:pt x="187" y="32"/>
                  </a:lnTo>
                  <a:lnTo>
                    <a:pt x="199" y="26"/>
                  </a:lnTo>
                  <a:lnTo>
                    <a:pt x="212" y="21"/>
                  </a:lnTo>
                  <a:lnTo>
                    <a:pt x="224" y="15"/>
                  </a:lnTo>
                  <a:lnTo>
                    <a:pt x="238" y="10"/>
                  </a:lnTo>
                  <a:lnTo>
                    <a:pt x="252" y="7"/>
                  </a:lnTo>
                  <a:lnTo>
                    <a:pt x="266" y="4"/>
                  </a:lnTo>
                  <a:lnTo>
                    <a:pt x="280" y="2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43" y="0"/>
                  </a:lnTo>
                  <a:lnTo>
                    <a:pt x="359" y="1"/>
                  </a:lnTo>
                  <a:lnTo>
                    <a:pt x="375" y="3"/>
                  </a:lnTo>
                  <a:lnTo>
                    <a:pt x="393" y="6"/>
                  </a:lnTo>
                  <a:lnTo>
                    <a:pt x="410" y="9"/>
                  </a:lnTo>
                  <a:lnTo>
                    <a:pt x="429" y="14"/>
                  </a:lnTo>
                  <a:lnTo>
                    <a:pt x="447" y="18"/>
                  </a:lnTo>
                  <a:lnTo>
                    <a:pt x="474" y="26"/>
                  </a:lnTo>
                  <a:lnTo>
                    <a:pt x="501" y="36"/>
                  </a:lnTo>
                  <a:lnTo>
                    <a:pt x="526" y="46"/>
                  </a:lnTo>
                  <a:lnTo>
                    <a:pt x="551" y="58"/>
                  </a:lnTo>
                  <a:lnTo>
                    <a:pt x="575" y="71"/>
                  </a:lnTo>
                  <a:lnTo>
                    <a:pt x="597" y="85"/>
                  </a:lnTo>
                  <a:lnTo>
                    <a:pt x="621" y="100"/>
                  </a:lnTo>
                  <a:lnTo>
                    <a:pt x="642" y="116"/>
                  </a:lnTo>
                  <a:lnTo>
                    <a:pt x="661" y="132"/>
                  </a:lnTo>
                  <a:lnTo>
                    <a:pt x="681" y="150"/>
                  </a:lnTo>
                  <a:lnTo>
                    <a:pt x="700" y="168"/>
                  </a:lnTo>
                  <a:lnTo>
                    <a:pt x="717" y="188"/>
                  </a:lnTo>
                  <a:lnTo>
                    <a:pt x="734" y="209"/>
                  </a:lnTo>
                  <a:lnTo>
                    <a:pt x="750" y="231"/>
                  </a:lnTo>
                  <a:lnTo>
                    <a:pt x="765" y="253"/>
                  </a:lnTo>
                  <a:lnTo>
                    <a:pt x="779" y="276"/>
                  </a:lnTo>
                  <a:lnTo>
                    <a:pt x="793" y="301"/>
                  </a:lnTo>
                  <a:lnTo>
                    <a:pt x="804" y="326"/>
                  </a:lnTo>
                  <a:lnTo>
                    <a:pt x="816" y="352"/>
                  </a:lnTo>
                  <a:lnTo>
                    <a:pt x="827" y="379"/>
                  </a:lnTo>
                  <a:lnTo>
                    <a:pt x="838" y="406"/>
                  </a:lnTo>
                  <a:lnTo>
                    <a:pt x="847" y="436"/>
                  </a:lnTo>
                  <a:lnTo>
                    <a:pt x="855" y="465"/>
                  </a:lnTo>
                  <a:lnTo>
                    <a:pt x="863" y="496"/>
                  </a:lnTo>
                  <a:lnTo>
                    <a:pt x="872" y="527"/>
                  </a:lnTo>
                  <a:lnTo>
                    <a:pt x="877" y="562"/>
                  </a:lnTo>
                  <a:lnTo>
                    <a:pt x="883" y="598"/>
                  </a:lnTo>
                  <a:lnTo>
                    <a:pt x="887" y="637"/>
                  </a:lnTo>
                  <a:lnTo>
                    <a:pt x="890" y="678"/>
                  </a:lnTo>
                  <a:lnTo>
                    <a:pt x="892" y="721"/>
                  </a:lnTo>
                  <a:lnTo>
                    <a:pt x="895" y="767"/>
                  </a:lnTo>
                  <a:lnTo>
                    <a:pt x="895" y="814"/>
                  </a:lnTo>
                  <a:lnTo>
                    <a:pt x="894" y="870"/>
                  </a:lnTo>
                  <a:lnTo>
                    <a:pt x="891" y="924"/>
                  </a:lnTo>
                  <a:lnTo>
                    <a:pt x="888" y="972"/>
                  </a:lnTo>
                  <a:lnTo>
                    <a:pt x="882" y="1019"/>
                  </a:lnTo>
                  <a:lnTo>
                    <a:pt x="875" y="1063"/>
                  </a:lnTo>
                  <a:lnTo>
                    <a:pt x="867" y="1103"/>
                  </a:lnTo>
                  <a:lnTo>
                    <a:pt x="862" y="1121"/>
                  </a:lnTo>
                  <a:lnTo>
                    <a:pt x="856" y="1140"/>
                  </a:lnTo>
                  <a:lnTo>
                    <a:pt x="852" y="1157"/>
                  </a:lnTo>
                  <a:lnTo>
                    <a:pt x="845" y="1173"/>
                  </a:lnTo>
                  <a:lnTo>
                    <a:pt x="839" y="1189"/>
                  </a:lnTo>
                  <a:lnTo>
                    <a:pt x="832" y="1204"/>
                  </a:lnTo>
                  <a:lnTo>
                    <a:pt x="825" y="1219"/>
                  </a:lnTo>
                  <a:lnTo>
                    <a:pt x="817" y="1233"/>
                  </a:lnTo>
                  <a:lnTo>
                    <a:pt x="810" y="1246"/>
                  </a:lnTo>
                  <a:lnTo>
                    <a:pt x="801" y="1258"/>
                  </a:lnTo>
                  <a:lnTo>
                    <a:pt x="793" y="1270"/>
                  </a:lnTo>
                  <a:lnTo>
                    <a:pt x="783" y="1282"/>
                  </a:lnTo>
                  <a:lnTo>
                    <a:pt x="774" y="1292"/>
                  </a:lnTo>
                  <a:lnTo>
                    <a:pt x="764" y="1302"/>
                  </a:lnTo>
                  <a:lnTo>
                    <a:pt x="754" y="1312"/>
                  </a:lnTo>
                  <a:lnTo>
                    <a:pt x="743" y="1321"/>
                  </a:lnTo>
                  <a:lnTo>
                    <a:pt x="732" y="1329"/>
                  </a:lnTo>
                  <a:lnTo>
                    <a:pt x="721" y="1337"/>
                  </a:lnTo>
                  <a:lnTo>
                    <a:pt x="709" y="1344"/>
                  </a:lnTo>
                  <a:lnTo>
                    <a:pt x="697" y="1351"/>
                  </a:lnTo>
                  <a:lnTo>
                    <a:pt x="684" y="1357"/>
                  </a:lnTo>
                  <a:lnTo>
                    <a:pt x="672" y="1362"/>
                  </a:lnTo>
                  <a:lnTo>
                    <a:pt x="658" y="1366"/>
                  </a:lnTo>
                  <a:lnTo>
                    <a:pt x="644" y="1370"/>
                  </a:lnTo>
                  <a:lnTo>
                    <a:pt x="630" y="1373"/>
                  </a:lnTo>
                  <a:lnTo>
                    <a:pt x="616" y="1376"/>
                  </a:lnTo>
                  <a:lnTo>
                    <a:pt x="601" y="1377"/>
                  </a:lnTo>
                  <a:lnTo>
                    <a:pt x="586" y="1378"/>
                  </a:lnTo>
                  <a:lnTo>
                    <a:pt x="569" y="1378"/>
                  </a:lnTo>
                  <a:lnTo>
                    <a:pt x="553" y="1377"/>
                  </a:lnTo>
                  <a:lnTo>
                    <a:pt x="537" y="1376"/>
                  </a:lnTo>
                  <a:lnTo>
                    <a:pt x="519" y="1373"/>
                  </a:lnTo>
                  <a:lnTo>
                    <a:pt x="502" y="1371"/>
                  </a:lnTo>
                  <a:lnTo>
                    <a:pt x="485" y="1368"/>
                  </a:lnTo>
                  <a:lnTo>
                    <a:pt x="466" y="1363"/>
                  </a:lnTo>
                  <a:lnTo>
                    <a:pt x="447" y="1358"/>
                  </a:lnTo>
                  <a:lnTo>
                    <a:pt x="423" y="1351"/>
                  </a:lnTo>
                  <a:lnTo>
                    <a:pt x="399" y="1343"/>
                  </a:lnTo>
                  <a:lnTo>
                    <a:pt x="377" y="1334"/>
                  </a:lnTo>
                  <a:lnTo>
                    <a:pt x="353" y="1323"/>
                  </a:lnTo>
                  <a:lnTo>
                    <a:pt x="331" y="1313"/>
                  </a:lnTo>
                  <a:lnTo>
                    <a:pt x="310" y="1301"/>
                  </a:lnTo>
                  <a:lnTo>
                    <a:pt x="291" y="1289"/>
                  </a:lnTo>
                  <a:lnTo>
                    <a:pt x="271" y="1275"/>
                  </a:lnTo>
                  <a:lnTo>
                    <a:pt x="251" y="1261"/>
                  </a:lnTo>
                  <a:lnTo>
                    <a:pt x="233" y="1246"/>
                  </a:lnTo>
                  <a:lnTo>
                    <a:pt x="215" y="1229"/>
                  </a:lnTo>
                  <a:lnTo>
                    <a:pt x="198" y="1212"/>
                  </a:lnTo>
                  <a:lnTo>
                    <a:pt x="181" y="1194"/>
                  </a:lnTo>
                  <a:lnTo>
                    <a:pt x="165" y="1176"/>
                  </a:lnTo>
                  <a:lnTo>
                    <a:pt x="150" y="1156"/>
                  </a:lnTo>
                  <a:lnTo>
                    <a:pt x="136" y="1135"/>
                  </a:lnTo>
                  <a:lnTo>
                    <a:pt x="120" y="1110"/>
                  </a:lnTo>
                  <a:lnTo>
                    <a:pt x="105" y="1083"/>
                  </a:lnTo>
                  <a:lnTo>
                    <a:pt x="90" y="1054"/>
                  </a:lnTo>
                  <a:lnTo>
                    <a:pt x="77" y="1024"/>
                  </a:lnTo>
                  <a:lnTo>
                    <a:pt x="64" y="993"/>
                  </a:lnTo>
                  <a:lnTo>
                    <a:pt x="54" y="961"/>
                  </a:lnTo>
                  <a:lnTo>
                    <a:pt x="43" y="927"/>
                  </a:lnTo>
                  <a:lnTo>
                    <a:pt x="34" y="891"/>
                  </a:lnTo>
                  <a:lnTo>
                    <a:pt x="26" y="855"/>
                  </a:lnTo>
                  <a:lnTo>
                    <a:pt x="20" y="818"/>
                  </a:lnTo>
                  <a:lnTo>
                    <a:pt x="14" y="778"/>
                  </a:lnTo>
                  <a:lnTo>
                    <a:pt x="8" y="738"/>
                  </a:lnTo>
                  <a:lnTo>
                    <a:pt x="5" y="697"/>
                  </a:lnTo>
                  <a:lnTo>
                    <a:pt x="2" y="654"/>
                  </a:lnTo>
                  <a:lnTo>
                    <a:pt x="1" y="610"/>
                  </a:lnTo>
                  <a:lnTo>
                    <a:pt x="0" y="565"/>
                  </a:lnTo>
                  <a:close/>
                  <a:moveTo>
                    <a:pt x="173" y="612"/>
                  </a:moveTo>
                  <a:lnTo>
                    <a:pt x="173" y="652"/>
                  </a:lnTo>
                  <a:lnTo>
                    <a:pt x="174" y="690"/>
                  </a:lnTo>
                  <a:lnTo>
                    <a:pt x="176" y="727"/>
                  </a:lnTo>
                  <a:lnTo>
                    <a:pt x="178" y="762"/>
                  </a:lnTo>
                  <a:lnTo>
                    <a:pt x="181" y="796"/>
                  </a:lnTo>
                  <a:lnTo>
                    <a:pt x="185" y="827"/>
                  </a:lnTo>
                  <a:lnTo>
                    <a:pt x="188" y="857"/>
                  </a:lnTo>
                  <a:lnTo>
                    <a:pt x="193" y="886"/>
                  </a:lnTo>
                  <a:lnTo>
                    <a:pt x="199" y="914"/>
                  </a:lnTo>
                  <a:lnTo>
                    <a:pt x="205" y="941"/>
                  </a:lnTo>
                  <a:lnTo>
                    <a:pt x="210" y="965"/>
                  </a:lnTo>
                  <a:lnTo>
                    <a:pt x="217" y="988"/>
                  </a:lnTo>
                  <a:lnTo>
                    <a:pt x="226" y="1010"/>
                  </a:lnTo>
                  <a:lnTo>
                    <a:pt x="234" y="1029"/>
                  </a:lnTo>
                  <a:lnTo>
                    <a:pt x="243" y="1048"/>
                  </a:lnTo>
                  <a:lnTo>
                    <a:pt x="252" y="1064"/>
                  </a:lnTo>
                  <a:lnTo>
                    <a:pt x="263" y="1081"/>
                  </a:lnTo>
                  <a:lnTo>
                    <a:pt x="273" y="1096"/>
                  </a:lnTo>
                  <a:lnTo>
                    <a:pt x="284" y="1110"/>
                  </a:lnTo>
                  <a:lnTo>
                    <a:pt x="294" y="1124"/>
                  </a:lnTo>
                  <a:lnTo>
                    <a:pt x="306" y="1136"/>
                  </a:lnTo>
                  <a:lnTo>
                    <a:pt x="317" y="1148"/>
                  </a:lnTo>
                  <a:lnTo>
                    <a:pt x="329" y="1160"/>
                  </a:lnTo>
                  <a:lnTo>
                    <a:pt x="341" y="1170"/>
                  </a:lnTo>
                  <a:lnTo>
                    <a:pt x="353" y="1179"/>
                  </a:lnTo>
                  <a:lnTo>
                    <a:pt x="366" y="1189"/>
                  </a:lnTo>
                  <a:lnTo>
                    <a:pt x="379" y="1197"/>
                  </a:lnTo>
                  <a:lnTo>
                    <a:pt x="392" y="1204"/>
                  </a:lnTo>
                  <a:lnTo>
                    <a:pt x="406" y="1211"/>
                  </a:lnTo>
                  <a:lnTo>
                    <a:pt x="420" y="1216"/>
                  </a:lnTo>
                  <a:lnTo>
                    <a:pt x="434" y="1221"/>
                  </a:lnTo>
                  <a:lnTo>
                    <a:pt x="447" y="1226"/>
                  </a:lnTo>
                  <a:lnTo>
                    <a:pt x="461" y="1229"/>
                  </a:lnTo>
                  <a:lnTo>
                    <a:pt x="475" y="1233"/>
                  </a:lnTo>
                  <a:lnTo>
                    <a:pt x="489" y="1234"/>
                  </a:lnTo>
                  <a:lnTo>
                    <a:pt x="503" y="1235"/>
                  </a:lnTo>
                  <a:lnTo>
                    <a:pt x="516" y="1235"/>
                  </a:lnTo>
                  <a:lnTo>
                    <a:pt x="529" y="1234"/>
                  </a:lnTo>
                  <a:lnTo>
                    <a:pt x="542" y="1232"/>
                  </a:lnTo>
                  <a:lnTo>
                    <a:pt x="554" y="1229"/>
                  </a:lnTo>
                  <a:lnTo>
                    <a:pt x="566" y="1226"/>
                  </a:lnTo>
                  <a:lnTo>
                    <a:pt x="578" y="1221"/>
                  </a:lnTo>
                  <a:lnTo>
                    <a:pt x="589" y="1215"/>
                  </a:lnTo>
                  <a:lnTo>
                    <a:pt x="601" y="1208"/>
                  </a:lnTo>
                  <a:lnTo>
                    <a:pt x="611" y="1201"/>
                  </a:lnTo>
                  <a:lnTo>
                    <a:pt x="622" y="1192"/>
                  </a:lnTo>
                  <a:lnTo>
                    <a:pt x="632" y="1183"/>
                  </a:lnTo>
                  <a:lnTo>
                    <a:pt x="643" y="1173"/>
                  </a:lnTo>
                  <a:lnTo>
                    <a:pt x="652" y="1162"/>
                  </a:lnTo>
                  <a:lnTo>
                    <a:pt x="661" y="1148"/>
                  </a:lnTo>
                  <a:lnTo>
                    <a:pt x="669" y="1133"/>
                  </a:lnTo>
                  <a:lnTo>
                    <a:pt x="678" y="1115"/>
                  </a:lnTo>
                  <a:lnTo>
                    <a:pt x="684" y="1097"/>
                  </a:lnTo>
                  <a:lnTo>
                    <a:pt x="690" y="1076"/>
                  </a:lnTo>
                  <a:lnTo>
                    <a:pt x="696" y="1054"/>
                  </a:lnTo>
                  <a:lnTo>
                    <a:pt x="702" y="1028"/>
                  </a:lnTo>
                  <a:lnTo>
                    <a:pt x="707" y="1003"/>
                  </a:lnTo>
                  <a:lnTo>
                    <a:pt x="710" y="974"/>
                  </a:lnTo>
                  <a:lnTo>
                    <a:pt x="714" y="945"/>
                  </a:lnTo>
                  <a:lnTo>
                    <a:pt x="717" y="912"/>
                  </a:lnTo>
                  <a:lnTo>
                    <a:pt x="719" y="878"/>
                  </a:lnTo>
                  <a:lnTo>
                    <a:pt x="721" y="842"/>
                  </a:lnTo>
                  <a:lnTo>
                    <a:pt x="722" y="805"/>
                  </a:lnTo>
                  <a:lnTo>
                    <a:pt x="722" y="766"/>
                  </a:lnTo>
                  <a:lnTo>
                    <a:pt x="722" y="726"/>
                  </a:lnTo>
                  <a:lnTo>
                    <a:pt x="721" y="688"/>
                  </a:lnTo>
                  <a:lnTo>
                    <a:pt x="719" y="652"/>
                  </a:lnTo>
                  <a:lnTo>
                    <a:pt x="717" y="616"/>
                  </a:lnTo>
                  <a:lnTo>
                    <a:pt x="714" y="582"/>
                  </a:lnTo>
                  <a:lnTo>
                    <a:pt x="710" y="551"/>
                  </a:lnTo>
                  <a:lnTo>
                    <a:pt x="707" y="519"/>
                  </a:lnTo>
                  <a:lnTo>
                    <a:pt x="702" y="490"/>
                  </a:lnTo>
                  <a:lnTo>
                    <a:pt x="696" y="463"/>
                  </a:lnTo>
                  <a:lnTo>
                    <a:pt x="690" y="437"/>
                  </a:lnTo>
                  <a:lnTo>
                    <a:pt x="684" y="412"/>
                  </a:lnTo>
                  <a:lnTo>
                    <a:pt x="678" y="389"/>
                  </a:lnTo>
                  <a:lnTo>
                    <a:pt x="669" y="368"/>
                  </a:lnTo>
                  <a:lnTo>
                    <a:pt x="661" y="348"/>
                  </a:lnTo>
                  <a:lnTo>
                    <a:pt x="652" y="330"/>
                  </a:lnTo>
                  <a:lnTo>
                    <a:pt x="643" y="314"/>
                  </a:lnTo>
                  <a:lnTo>
                    <a:pt x="632" y="297"/>
                  </a:lnTo>
                  <a:lnTo>
                    <a:pt x="622" y="282"/>
                  </a:lnTo>
                  <a:lnTo>
                    <a:pt x="611" y="268"/>
                  </a:lnTo>
                  <a:lnTo>
                    <a:pt x="601" y="254"/>
                  </a:lnTo>
                  <a:lnTo>
                    <a:pt x="589" y="241"/>
                  </a:lnTo>
                  <a:lnTo>
                    <a:pt x="578" y="230"/>
                  </a:lnTo>
                  <a:lnTo>
                    <a:pt x="566" y="218"/>
                  </a:lnTo>
                  <a:lnTo>
                    <a:pt x="554" y="208"/>
                  </a:lnTo>
                  <a:lnTo>
                    <a:pt x="542" y="198"/>
                  </a:lnTo>
                  <a:lnTo>
                    <a:pt x="529" y="189"/>
                  </a:lnTo>
                  <a:lnTo>
                    <a:pt x="516" y="181"/>
                  </a:lnTo>
                  <a:lnTo>
                    <a:pt x="502" y="174"/>
                  </a:lnTo>
                  <a:lnTo>
                    <a:pt x="488" y="167"/>
                  </a:lnTo>
                  <a:lnTo>
                    <a:pt x="474" y="161"/>
                  </a:lnTo>
                  <a:lnTo>
                    <a:pt x="460" y="155"/>
                  </a:lnTo>
                  <a:lnTo>
                    <a:pt x="446" y="152"/>
                  </a:lnTo>
                  <a:lnTo>
                    <a:pt x="431" y="147"/>
                  </a:lnTo>
                  <a:lnTo>
                    <a:pt x="417" y="145"/>
                  </a:lnTo>
                  <a:lnTo>
                    <a:pt x="403" y="143"/>
                  </a:lnTo>
                  <a:lnTo>
                    <a:pt x="391" y="142"/>
                  </a:lnTo>
                  <a:lnTo>
                    <a:pt x="378" y="142"/>
                  </a:lnTo>
                  <a:lnTo>
                    <a:pt x="365" y="143"/>
                  </a:lnTo>
                  <a:lnTo>
                    <a:pt x="353" y="144"/>
                  </a:lnTo>
                  <a:lnTo>
                    <a:pt x="342" y="146"/>
                  </a:lnTo>
                  <a:lnTo>
                    <a:pt x="330" y="148"/>
                  </a:lnTo>
                  <a:lnTo>
                    <a:pt x="318" y="153"/>
                  </a:lnTo>
                  <a:lnTo>
                    <a:pt x="308" y="158"/>
                  </a:lnTo>
                  <a:lnTo>
                    <a:pt x="298" y="164"/>
                  </a:lnTo>
                  <a:lnTo>
                    <a:pt x="288" y="169"/>
                  </a:lnTo>
                  <a:lnTo>
                    <a:pt x="278" y="176"/>
                  </a:lnTo>
                  <a:lnTo>
                    <a:pt x="269" y="185"/>
                  </a:lnTo>
                  <a:lnTo>
                    <a:pt x="260" y="194"/>
                  </a:lnTo>
                  <a:lnTo>
                    <a:pt x="250" y="207"/>
                  </a:lnTo>
                  <a:lnTo>
                    <a:pt x="239" y="221"/>
                  </a:lnTo>
                  <a:lnTo>
                    <a:pt x="230" y="238"/>
                  </a:lnTo>
                  <a:lnTo>
                    <a:pt x="222" y="255"/>
                  </a:lnTo>
                  <a:lnTo>
                    <a:pt x="214" y="275"/>
                  </a:lnTo>
                  <a:lnTo>
                    <a:pt x="207" y="297"/>
                  </a:lnTo>
                  <a:lnTo>
                    <a:pt x="201" y="320"/>
                  </a:lnTo>
                  <a:lnTo>
                    <a:pt x="195" y="346"/>
                  </a:lnTo>
                  <a:lnTo>
                    <a:pt x="190" y="373"/>
                  </a:lnTo>
                  <a:lnTo>
                    <a:pt x="186" y="402"/>
                  </a:lnTo>
                  <a:lnTo>
                    <a:pt x="181" y="433"/>
                  </a:lnTo>
                  <a:lnTo>
                    <a:pt x="179" y="465"/>
                  </a:lnTo>
                  <a:lnTo>
                    <a:pt x="177" y="499"/>
                  </a:lnTo>
                  <a:lnTo>
                    <a:pt x="174" y="535"/>
                  </a:lnTo>
                  <a:lnTo>
                    <a:pt x="173" y="573"/>
                  </a:lnTo>
                  <a:lnTo>
                    <a:pt x="173" y="6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8869008" y="4373063"/>
              <a:ext cx="250590" cy="423482"/>
            </a:xfrm>
            <a:custGeom>
              <a:avLst/>
              <a:gdLst>
                <a:gd name="T0" fmla="*/ 0 w 906"/>
                <a:gd name="T1" fmla="*/ 2147483647 h 1463"/>
                <a:gd name="T2" fmla="*/ 2147483647 w 906"/>
                <a:gd name="T3" fmla="*/ 2147483647 h 1463"/>
                <a:gd name="T4" fmla="*/ 2147483647 w 906"/>
                <a:gd name="T5" fmla="*/ 2147483647 h 1463"/>
                <a:gd name="T6" fmla="*/ 2147483647 w 906"/>
                <a:gd name="T7" fmla="*/ 2147483647 h 1463"/>
                <a:gd name="T8" fmla="*/ 2147483647 w 906"/>
                <a:gd name="T9" fmla="*/ 2147483647 h 1463"/>
                <a:gd name="T10" fmla="*/ 2147483647 w 906"/>
                <a:gd name="T11" fmla="*/ 2147483647 h 1463"/>
                <a:gd name="T12" fmla="*/ 2147483647 w 906"/>
                <a:gd name="T13" fmla="*/ 2147483647 h 1463"/>
                <a:gd name="T14" fmla="*/ 2147483647 w 906"/>
                <a:gd name="T15" fmla="*/ 2147483647 h 1463"/>
                <a:gd name="T16" fmla="*/ 2147483647 w 906"/>
                <a:gd name="T17" fmla="*/ 2147483647 h 1463"/>
                <a:gd name="T18" fmla="*/ 2147483647 w 906"/>
                <a:gd name="T19" fmla="*/ 2147483647 h 1463"/>
                <a:gd name="T20" fmla="*/ 2147483647 w 906"/>
                <a:gd name="T21" fmla="*/ 2147483647 h 1463"/>
                <a:gd name="T22" fmla="*/ 2147483647 w 906"/>
                <a:gd name="T23" fmla="*/ 2147483647 h 1463"/>
                <a:gd name="T24" fmla="*/ 2147483647 w 906"/>
                <a:gd name="T25" fmla="*/ 2147483647 h 1463"/>
                <a:gd name="T26" fmla="*/ 2147483647 w 906"/>
                <a:gd name="T27" fmla="*/ 2147483647 h 1463"/>
                <a:gd name="T28" fmla="*/ 2147483647 w 906"/>
                <a:gd name="T29" fmla="*/ 2147483647 h 1463"/>
                <a:gd name="T30" fmla="*/ 2147483647 w 906"/>
                <a:gd name="T31" fmla="*/ 2147483647 h 1463"/>
                <a:gd name="T32" fmla="*/ 2147483647 w 906"/>
                <a:gd name="T33" fmla="*/ 2147483647 h 1463"/>
                <a:gd name="T34" fmla="*/ 2147483647 w 906"/>
                <a:gd name="T35" fmla="*/ 2147483647 h 1463"/>
                <a:gd name="T36" fmla="*/ 2147483647 w 906"/>
                <a:gd name="T37" fmla="*/ 2147483647 h 1463"/>
                <a:gd name="T38" fmla="*/ 2147483647 w 906"/>
                <a:gd name="T39" fmla="*/ 2147483647 h 1463"/>
                <a:gd name="T40" fmla="*/ 2147483647 w 906"/>
                <a:gd name="T41" fmla="*/ 2147483647 h 1463"/>
                <a:gd name="T42" fmla="*/ 2147483647 w 906"/>
                <a:gd name="T43" fmla="*/ 2147483647 h 1463"/>
                <a:gd name="T44" fmla="*/ 2147483647 w 906"/>
                <a:gd name="T45" fmla="*/ 2147483647 h 1463"/>
                <a:gd name="T46" fmla="*/ 2147483647 w 906"/>
                <a:gd name="T47" fmla="*/ 2147483647 h 1463"/>
                <a:gd name="T48" fmla="*/ 2147483647 w 906"/>
                <a:gd name="T49" fmla="*/ 2147483647 h 1463"/>
                <a:gd name="T50" fmla="*/ 2147483647 w 906"/>
                <a:gd name="T51" fmla="*/ 2147483647 h 1463"/>
                <a:gd name="T52" fmla="*/ 2147483647 w 906"/>
                <a:gd name="T53" fmla="*/ 2147483647 h 1463"/>
                <a:gd name="T54" fmla="*/ 2147483647 w 906"/>
                <a:gd name="T55" fmla="*/ 2147483647 h 1463"/>
                <a:gd name="T56" fmla="*/ 2147483647 w 906"/>
                <a:gd name="T57" fmla="*/ 2147483647 h 1463"/>
                <a:gd name="T58" fmla="*/ 2147483647 w 906"/>
                <a:gd name="T59" fmla="*/ 2147483647 h 1463"/>
                <a:gd name="T60" fmla="*/ 2147483647 w 906"/>
                <a:gd name="T61" fmla="*/ 2147483647 h 1463"/>
                <a:gd name="T62" fmla="*/ 2147483647 w 906"/>
                <a:gd name="T63" fmla="*/ 2147483647 h 1463"/>
                <a:gd name="T64" fmla="*/ 2147483647 w 906"/>
                <a:gd name="T65" fmla="*/ 2147483647 h 1463"/>
                <a:gd name="T66" fmla="*/ 2147483647 w 906"/>
                <a:gd name="T67" fmla="*/ 2147483647 h 1463"/>
                <a:gd name="T68" fmla="*/ 2147483647 w 906"/>
                <a:gd name="T69" fmla="*/ 2147483647 h 1463"/>
                <a:gd name="T70" fmla="*/ 2147483647 w 906"/>
                <a:gd name="T71" fmla="*/ 2147483647 h 1463"/>
                <a:gd name="T72" fmla="*/ 2147483647 w 906"/>
                <a:gd name="T73" fmla="*/ 2147483647 h 1463"/>
                <a:gd name="T74" fmla="*/ 2147483647 w 906"/>
                <a:gd name="T75" fmla="*/ 2147483647 h 1463"/>
                <a:gd name="T76" fmla="*/ 2147483647 w 906"/>
                <a:gd name="T77" fmla="*/ 2147483647 h 1463"/>
                <a:gd name="T78" fmla="*/ 2147483647 w 906"/>
                <a:gd name="T79" fmla="*/ 2147483647 h 1463"/>
                <a:gd name="T80" fmla="*/ 2147483647 w 906"/>
                <a:gd name="T81" fmla="*/ 2147483647 h 1463"/>
                <a:gd name="T82" fmla="*/ 2147483647 w 906"/>
                <a:gd name="T83" fmla="*/ 2147483647 h 1463"/>
                <a:gd name="T84" fmla="*/ 2147483647 w 906"/>
                <a:gd name="T85" fmla="*/ 2147483647 h 1463"/>
                <a:gd name="T86" fmla="*/ 2147483647 w 906"/>
                <a:gd name="T87" fmla="*/ 2147483647 h 1463"/>
                <a:gd name="T88" fmla="*/ 2147483647 w 906"/>
                <a:gd name="T89" fmla="*/ 2147483647 h 1463"/>
                <a:gd name="T90" fmla="*/ 2147483647 w 906"/>
                <a:gd name="T91" fmla="*/ 2147483647 h 1463"/>
                <a:gd name="T92" fmla="*/ 2147483647 w 906"/>
                <a:gd name="T93" fmla="*/ 2147483647 h 1463"/>
                <a:gd name="T94" fmla="*/ 2147483647 w 906"/>
                <a:gd name="T95" fmla="*/ 2147483647 h 14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6"/>
                <a:gd name="T145" fmla="*/ 0 h 1463"/>
                <a:gd name="T146" fmla="*/ 906 w 906"/>
                <a:gd name="T147" fmla="*/ 1463 h 14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6" h="1463">
                  <a:moveTo>
                    <a:pt x="906" y="1308"/>
                  </a:moveTo>
                  <a:lnTo>
                    <a:pt x="906" y="1463"/>
                  </a:lnTo>
                  <a:lnTo>
                    <a:pt x="0" y="1210"/>
                  </a:lnTo>
                  <a:lnTo>
                    <a:pt x="0" y="1194"/>
                  </a:lnTo>
                  <a:lnTo>
                    <a:pt x="0" y="1180"/>
                  </a:lnTo>
                  <a:lnTo>
                    <a:pt x="2" y="1167"/>
                  </a:lnTo>
                  <a:lnTo>
                    <a:pt x="3" y="1154"/>
                  </a:lnTo>
                  <a:lnTo>
                    <a:pt x="7" y="1140"/>
                  </a:lnTo>
                  <a:lnTo>
                    <a:pt x="10" y="1127"/>
                  </a:lnTo>
                  <a:lnTo>
                    <a:pt x="14" y="1115"/>
                  </a:lnTo>
                  <a:lnTo>
                    <a:pt x="19" y="1103"/>
                  </a:lnTo>
                  <a:lnTo>
                    <a:pt x="29" y="1083"/>
                  </a:lnTo>
                  <a:lnTo>
                    <a:pt x="39" y="1064"/>
                  </a:lnTo>
                  <a:lnTo>
                    <a:pt x="51" y="1046"/>
                  </a:lnTo>
                  <a:lnTo>
                    <a:pt x="64" y="1027"/>
                  </a:lnTo>
                  <a:lnTo>
                    <a:pt x="79" y="1010"/>
                  </a:lnTo>
                  <a:lnTo>
                    <a:pt x="95" y="992"/>
                  </a:lnTo>
                  <a:lnTo>
                    <a:pt x="111" y="976"/>
                  </a:lnTo>
                  <a:lnTo>
                    <a:pt x="130" y="959"/>
                  </a:lnTo>
                  <a:lnTo>
                    <a:pt x="151" y="942"/>
                  </a:lnTo>
                  <a:lnTo>
                    <a:pt x="173" y="926"/>
                  </a:lnTo>
                  <a:lnTo>
                    <a:pt x="197" y="910"/>
                  </a:lnTo>
                  <a:lnTo>
                    <a:pt x="224" y="892"/>
                  </a:lnTo>
                  <a:lnTo>
                    <a:pt x="252" y="875"/>
                  </a:lnTo>
                  <a:lnTo>
                    <a:pt x="283" y="857"/>
                  </a:lnTo>
                  <a:lnTo>
                    <a:pt x="316" y="840"/>
                  </a:lnTo>
                  <a:lnTo>
                    <a:pt x="351" y="823"/>
                  </a:lnTo>
                  <a:lnTo>
                    <a:pt x="404" y="795"/>
                  </a:lnTo>
                  <a:lnTo>
                    <a:pt x="453" y="768"/>
                  </a:lnTo>
                  <a:lnTo>
                    <a:pt x="498" y="742"/>
                  </a:lnTo>
                  <a:lnTo>
                    <a:pt x="538" y="717"/>
                  </a:lnTo>
                  <a:lnTo>
                    <a:pt x="574" y="694"/>
                  </a:lnTo>
                  <a:lnTo>
                    <a:pt x="605" y="671"/>
                  </a:lnTo>
                  <a:lnTo>
                    <a:pt x="631" y="649"/>
                  </a:lnTo>
                  <a:lnTo>
                    <a:pt x="653" y="628"/>
                  </a:lnTo>
                  <a:lnTo>
                    <a:pt x="671" y="609"/>
                  </a:lnTo>
                  <a:lnTo>
                    <a:pt x="688" y="588"/>
                  </a:lnTo>
                  <a:lnTo>
                    <a:pt x="700" y="567"/>
                  </a:lnTo>
                  <a:lnTo>
                    <a:pt x="712" y="546"/>
                  </a:lnTo>
                  <a:lnTo>
                    <a:pt x="717" y="534"/>
                  </a:lnTo>
                  <a:lnTo>
                    <a:pt x="720" y="524"/>
                  </a:lnTo>
                  <a:lnTo>
                    <a:pt x="724" y="513"/>
                  </a:lnTo>
                  <a:lnTo>
                    <a:pt x="727" y="502"/>
                  </a:lnTo>
                  <a:lnTo>
                    <a:pt x="728" y="491"/>
                  </a:lnTo>
                  <a:lnTo>
                    <a:pt x="731" y="480"/>
                  </a:lnTo>
                  <a:lnTo>
                    <a:pt x="732" y="468"/>
                  </a:lnTo>
                  <a:lnTo>
                    <a:pt x="732" y="456"/>
                  </a:lnTo>
                  <a:lnTo>
                    <a:pt x="731" y="433"/>
                  </a:lnTo>
                  <a:lnTo>
                    <a:pt x="727" y="410"/>
                  </a:lnTo>
                  <a:lnTo>
                    <a:pt x="721" y="387"/>
                  </a:lnTo>
                  <a:lnTo>
                    <a:pt x="713" y="363"/>
                  </a:lnTo>
                  <a:lnTo>
                    <a:pt x="704" y="341"/>
                  </a:lnTo>
                  <a:lnTo>
                    <a:pt x="691" y="319"/>
                  </a:lnTo>
                  <a:lnTo>
                    <a:pt x="677" y="297"/>
                  </a:lnTo>
                  <a:lnTo>
                    <a:pt x="660" y="275"/>
                  </a:lnTo>
                  <a:lnTo>
                    <a:pt x="641" y="254"/>
                  </a:lnTo>
                  <a:lnTo>
                    <a:pt x="621" y="236"/>
                  </a:lnTo>
                  <a:lnTo>
                    <a:pt x="600" y="218"/>
                  </a:lnTo>
                  <a:lnTo>
                    <a:pt x="577" y="203"/>
                  </a:lnTo>
                  <a:lnTo>
                    <a:pt x="553" y="189"/>
                  </a:lnTo>
                  <a:lnTo>
                    <a:pt x="528" y="176"/>
                  </a:lnTo>
                  <a:lnTo>
                    <a:pt x="502" y="166"/>
                  </a:lnTo>
                  <a:lnTo>
                    <a:pt x="473" y="158"/>
                  </a:lnTo>
                  <a:lnTo>
                    <a:pt x="444" y="150"/>
                  </a:lnTo>
                  <a:lnTo>
                    <a:pt x="416" y="145"/>
                  </a:lnTo>
                  <a:lnTo>
                    <a:pt x="402" y="144"/>
                  </a:lnTo>
                  <a:lnTo>
                    <a:pt x="389" y="144"/>
                  </a:lnTo>
                  <a:lnTo>
                    <a:pt x="376" y="144"/>
                  </a:lnTo>
                  <a:lnTo>
                    <a:pt x="363" y="144"/>
                  </a:lnTo>
                  <a:lnTo>
                    <a:pt x="352" y="145"/>
                  </a:lnTo>
                  <a:lnTo>
                    <a:pt x="340" y="147"/>
                  </a:lnTo>
                  <a:lnTo>
                    <a:pt x="329" y="150"/>
                  </a:lnTo>
                  <a:lnTo>
                    <a:pt x="318" y="153"/>
                  </a:lnTo>
                  <a:lnTo>
                    <a:pt x="308" y="157"/>
                  </a:lnTo>
                  <a:lnTo>
                    <a:pt x="297" y="161"/>
                  </a:lnTo>
                  <a:lnTo>
                    <a:pt x="288" y="167"/>
                  </a:lnTo>
                  <a:lnTo>
                    <a:pt x="279" y="173"/>
                  </a:lnTo>
                  <a:lnTo>
                    <a:pt x="269" y="180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46" y="202"/>
                  </a:lnTo>
                  <a:lnTo>
                    <a:pt x="240" y="211"/>
                  </a:lnTo>
                  <a:lnTo>
                    <a:pt x="233" y="221"/>
                  </a:lnTo>
                  <a:lnTo>
                    <a:pt x="229" y="230"/>
                  </a:lnTo>
                  <a:lnTo>
                    <a:pt x="224" y="240"/>
                  </a:lnTo>
                  <a:lnTo>
                    <a:pt x="219" y="252"/>
                  </a:lnTo>
                  <a:lnTo>
                    <a:pt x="216" y="264"/>
                  </a:lnTo>
                  <a:lnTo>
                    <a:pt x="212" y="275"/>
                  </a:lnTo>
                  <a:lnTo>
                    <a:pt x="209" y="288"/>
                  </a:lnTo>
                  <a:lnTo>
                    <a:pt x="208" y="302"/>
                  </a:lnTo>
                  <a:lnTo>
                    <a:pt x="205" y="316"/>
                  </a:lnTo>
                  <a:lnTo>
                    <a:pt x="205" y="330"/>
                  </a:lnTo>
                  <a:lnTo>
                    <a:pt x="204" y="345"/>
                  </a:lnTo>
                  <a:lnTo>
                    <a:pt x="31" y="280"/>
                  </a:lnTo>
                  <a:lnTo>
                    <a:pt x="33" y="258"/>
                  </a:lnTo>
                  <a:lnTo>
                    <a:pt x="37" y="237"/>
                  </a:lnTo>
                  <a:lnTo>
                    <a:pt x="42" y="216"/>
                  </a:lnTo>
                  <a:lnTo>
                    <a:pt x="46" y="197"/>
                  </a:lnTo>
                  <a:lnTo>
                    <a:pt x="52" y="179"/>
                  </a:lnTo>
                  <a:lnTo>
                    <a:pt x="59" y="161"/>
                  </a:lnTo>
                  <a:lnTo>
                    <a:pt x="66" y="144"/>
                  </a:lnTo>
                  <a:lnTo>
                    <a:pt x="74" y="129"/>
                  </a:lnTo>
                  <a:lnTo>
                    <a:pt x="82" y="114"/>
                  </a:lnTo>
                  <a:lnTo>
                    <a:pt x="91" y="100"/>
                  </a:lnTo>
                  <a:lnTo>
                    <a:pt x="102" y="87"/>
                  </a:lnTo>
                  <a:lnTo>
                    <a:pt x="114" y="74"/>
                  </a:lnTo>
                  <a:lnTo>
                    <a:pt x="125" y="64"/>
                  </a:lnTo>
                  <a:lnTo>
                    <a:pt x="138" y="53"/>
                  </a:lnTo>
                  <a:lnTo>
                    <a:pt x="151" y="44"/>
                  </a:lnTo>
                  <a:lnTo>
                    <a:pt x="165" y="35"/>
                  </a:lnTo>
                  <a:lnTo>
                    <a:pt x="180" y="28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9" y="10"/>
                  </a:lnTo>
                  <a:lnTo>
                    <a:pt x="246" y="6"/>
                  </a:lnTo>
                  <a:lnTo>
                    <a:pt x="263" y="3"/>
                  </a:lnTo>
                  <a:lnTo>
                    <a:pt x="282" y="1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341" y="1"/>
                  </a:lnTo>
                  <a:lnTo>
                    <a:pt x="362" y="2"/>
                  </a:lnTo>
                  <a:lnTo>
                    <a:pt x="384" y="6"/>
                  </a:lnTo>
                  <a:lnTo>
                    <a:pt x="406" y="9"/>
                  </a:lnTo>
                  <a:lnTo>
                    <a:pt x="430" y="13"/>
                  </a:lnTo>
                  <a:lnTo>
                    <a:pt x="453" y="18"/>
                  </a:lnTo>
                  <a:lnTo>
                    <a:pt x="477" y="25"/>
                  </a:lnTo>
                  <a:lnTo>
                    <a:pt x="502" y="32"/>
                  </a:lnTo>
                  <a:lnTo>
                    <a:pt x="525" y="40"/>
                  </a:lnTo>
                  <a:lnTo>
                    <a:pt x="548" y="49"/>
                  </a:lnTo>
                  <a:lnTo>
                    <a:pt x="570" y="58"/>
                  </a:lnTo>
                  <a:lnTo>
                    <a:pt x="592" y="67"/>
                  </a:lnTo>
                  <a:lnTo>
                    <a:pt x="613" y="78"/>
                  </a:lnTo>
                  <a:lnTo>
                    <a:pt x="634" y="89"/>
                  </a:lnTo>
                  <a:lnTo>
                    <a:pt x="654" y="101"/>
                  </a:lnTo>
                  <a:lnTo>
                    <a:pt x="672" y="112"/>
                  </a:lnTo>
                  <a:lnTo>
                    <a:pt x="691" y="126"/>
                  </a:lnTo>
                  <a:lnTo>
                    <a:pt x="710" y="139"/>
                  </a:lnTo>
                  <a:lnTo>
                    <a:pt x="727" y="154"/>
                  </a:lnTo>
                  <a:lnTo>
                    <a:pt x="743" y="168"/>
                  </a:lnTo>
                  <a:lnTo>
                    <a:pt x="760" y="185"/>
                  </a:lnTo>
                  <a:lnTo>
                    <a:pt x="775" y="201"/>
                  </a:lnTo>
                  <a:lnTo>
                    <a:pt x="790" y="217"/>
                  </a:lnTo>
                  <a:lnTo>
                    <a:pt x="804" y="235"/>
                  </a:lnTo>
                  <a:lnTo>
                    <a:pt x="817" y="252"/>
                  </a:lnTo>
                  <a:lnTo>
                    <a:pt x="828" y="269"/>
                  </a:lnTo>
                  <a:lnTo>
                    <a:pt x="840" y="287"/>
                  </a:lnTo>
                  <a:lnTo>
                    <a:pt x="850" y="304"/>
                  </a:lnTo>
                  <a:lnTo>
                    <a:pt x="860" y="323"/>
                  </a:lnTo>
                  <a:lnTo>
                    <a:pt x="868" y="340"/>
                  </a:lnTo>
                  <a:lnTo>
                    <a:pt x="876" y="359"/>
                  </a:lnTo>
                  <a:lnTo>
                    <a:pt x="883" y="377"/>
                  </a:lnTo>
                  <a:lnTo>
                    <a:pt x="889" y="395"/>
                  </a:lnTo>
                  <a:lnTo>
                    <a:pt x="893" y="413"/>
                  </a:lnTo>
                  <a:lnTo>
                    <a:pt x="898" y="433"/>
                  </a:lnTo>
                  <a:lnTo>
                    <a:pt x="900" y="452"/>
                  </a:lnTo>
                  <a:lnTo>
                    <a:pt x="903" y="470"/>
                  </a:lnTo>
                  <a:lnTo>
                    <a:pt x="904" y="490"/>
                  </a:lnTo>
                  <a:lnTo>
                    <a:pt x="905" y="509"/>
                  </a:lnTo>
                  <a:lnTo>
                    <a:pt x="904" y="529"/>
                  </a:lnTo>
                  <a:lnTo>
                    <a:pt x="903" y="547"/>
                  </a:lnTo>
                  <a:lnTo>
                    <a:pt x="900" y="567"/>
                  </a:lnTo>
                  <a:lnTo>
                    <a:pt x="897" y="584"/>
                  </a:lnTo>
                  <a:lnTo>
                    <a:pt x="891" y="603"/>
                  </a:lnTo>
                  <a:lnTo>
                    <a:pt x="885" y="620"/>
                  </a:lnTo>
                  <a:lnTo>
                    <a:pt x="879" y="638"/>
                  </a:lnTo>
                  <a:lnTo>
                    <a:pt x="871" y="654"/>
                  </a:lnTo>
                  <a:lnTo>
                    <a:pt x="862" y="671"/>
                  </a:lnTo>
                  <a:lnTo>
                    <a:pt x="851" y="688"/>
                  </a:lnTo>
                  <a:lnTo>
                    <a:pt x="840" y="704"/>
                  </a:lnTo>
                  <a:lnTo>
                    <a:pt x="826" y="720"/>
                  </a:lnTo>
                  <a:lnTo>
                    <a:pt x="811" y="737"/>
                  </a:lnTo>
                  <a:lnTo>
                    <a:pt x="796" y="752"/>
                  </a:lnTo>
                  <a:lnTo>
                    <a:pt x="778" y="768"/>
                  </a:lnTo>
                  <a:lnTo>
                    <a:pt x="758" y="783"/>
                  </a:lnTo>
                  <a:lnTo>
                    <a:pt x="738" y="799"/>
                  </a:lnTo>
                  <a:lnTo>
                    <a:pt x="713" y="817"/>
                  </a:lnTo>
                  <a:lnTo>
                    <a:pt x="685" y="835"/>
                  </a:lnTo>
                  <a:lnTo>
                    <a:pt x="655" y="854"/>
                  </a:lnTo>
                  <a:lnTo>
                    <a:pt x="621" y="875"/>
                  </a:lnTo>
                  <a:lnTo>
                    <a:pt x="584" y="896"/>
                  </a:lnTo>
                  <a:lnTo>
                    <a:pt x="543" y="918"/>
                  </a:lnTo>
                  <a:lnTo>
                    <a:pt x="499" y="941"/>
                  </a:lnTo>
                  <a:lnTo>
                    <a:pt x="463" y="961"/>
                  </a:lnTo>
                  <a:lnTo>
                    <a:pt x="431" y="978"/>
                  </a:lnTo>
                  <a:lnTo>
                    <a:pt x="401" y="995"/>
                  </a:lnTo>
                  <a:lnTo>
                    <a:pt x="375" y="1010"/>
                  </a:lnTo>
                  <a:lnTo>
                    <a:pt x="352" y="1022"/>
                  </a:lnTo>
                  <a:lnTo>
                    <a:pt x="333" y="1034"/>
                  </a:lnTo>
                  <a:lnTo>
                    <a:pt x="317" y="1043"/>
                  </a:lnTo>
                  <a:lnTo>
                    <a:pt x="305" y="1053"/>
                  </a:lnTo>
                  <a:lnTo>
                    <a:pt x="284" y="1068"/>
                  </a:lnTo>
                  <a:lnTo>
                    <a:pt x="266" y="1085"/>
                  </a:lnTo>
                  <a:lnTo>
                    <a:pt x="248" y="1101"/>
                  </a:lnTo>
                  <a:lnTo>
                    <a:pt x="233" y="1120"/>
                  </a:lnTo>
                  <a:lnTo>
                    <a:pt x="906" y="1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/>
            <a:lstStyle/>
            <a:p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08348" y="3376859"/>
              <a:ext cx="102584" cy="2279955"/>
            </a:xfrm>
            <a:prstGeom prst="rect">
              <a:avLst/>
            </a:prstGeom>
            <a:solidFill>
              <a:srgbClr val="C00000"/>
            </a:solidFill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1058" tIns="41058" rIns="41058" bIns="41058" anchor="ctr"/>
            <a:lstStyle/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88060" y="6992398"/>
            <a:ext cx="330540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58927" y="273132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906180" y="1922593"/>
            <a:ext cx="9724821" cy="250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Обновление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образовательных программ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Реализация программ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профессионального обучения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(не более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6 месяцев)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Проведение аттестации с использованием механизма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демонстрационного экзамена </a:t>
            </a:r>
          </a:p>
          <a:p>
            <a:pPr indent="457200"/>
            <a:endParaRPr lang="ru-RU" dirty="0" smtClean="0"/>
          </a:p>
          <a:p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15188" y="3900129"/>
          <a:ext cx="9784801" cy="2685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7143"/>
                <a:gridCol w="693683"/>
                <a:gridCol w="630620"/>
                <a:gridCol w="694523"/>
                <a:gridCol w="700324"/>
                <a:gridCol w="609735"/>
                <a:gridCol w="638773"/>
              </a:tblGrid>
              <a:tr h="253307">
                <a:tc rowSpan="2"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90" marR="2079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Период, значение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7550">
                <a:tc vMerge="1"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90" marR="2079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41292"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организаций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осуществляющих образовательную деятельность по образовательным программам среднего профессионального образования,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итоговая аттестация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которых проводится в форме демонстрационного экзамена, 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90" marR="207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1092734"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обучающихся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завершающих обучение в организациях, осуществляющих образовательную деятельность по образовательным программам среднего профессионального образования,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прошедших аттестацию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 использованием механизма демонстрационного экзамена, %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90" marR="207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5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" y="4296"/>
            <a:ext cx="10691813" cy="7555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8025" y="546328"/>
            <a:ext cx="7063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КЛЮЧЕВЫЕ МЕРОПРИЯТИЯ </a:t>
            </a:r>
          </a:p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И ПОКАЗАТЕЛИ </a:t>
            </a:r>
            <a: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/>
            </a:r>
            <a:br>
              <a:rPr lang="en-US" sz="28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</a:br>
            <a:endParaRPr lang="ru-RU" sz="2800" b="1" dirty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52986" y="3368202"/>
            <a:ext cx="2715605" cy="660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sng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ДЕМОНСТРАЦИОННЫЙ ЭКЗАМЕН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субъектов РФ, </a:t>
            </a:r>
            <a:r>
              <a:rPr lang="ru-RU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14 тыс. студентов</a:t>
            </a:r>
            <a:endParaRPr lang="ru-RU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16693" y="2620377"/>
            <a:ext cx="920014" cy="5568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bject 15"/>
          <p:cNvSpPr txBox="1"/>
          <p:nvPr/>
        </p:nvSpPr>
        <p:spPr>
          <a:xfrm>
            <a:off x="2835563" y="6118249"/>
            <a:ext cx="2105891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ts val="1980"/>
              </a:lnSpc>
            </a:pPr>
            <a:endParaRPr lang="ru-RU" sz="16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45" algn="ctr">
              <a:lnSpc>
                <a:spcPts val="1980"/>
              </a:lnSpc>
            </a:pPr>
            <a:r>
              <a:rPr lang="ru-RU" sz="1600" spc="-5" dirty="0" smtClean="0">
                <a:solidFill>
                  <a:srgbClr val="FFFFFF"/>
                </a:solidFill>
                <a:latin typeface="Arial"/>
                <a:cs typeface="Arial"/>
              </a:rPr>
              <a:t>более 30 участники «вне конкурса» из 12 регионов РФ</a:t>
            </a:r>
          </a:p>
          <a:p>
            <a:pPr marL="4445" algn="ctr">
              <a:lnSpc>
                <a:spcPts val="1980"/>
              </a:lnSpc>
            </a:pPr>
            <a:endParaRPr lang="ru-RU" sz="1600" spc="-5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3" name="Группа 10"/>
          <p:cNvGrpSpPr/>
          <p:nvPr/>
        </p:nvGrpSpPr>
        <p:grpSpPr>
          <a:xfrm>
            <a:off x="562203" y="1476295"/>
            <a:ext cx="9493935" cy="1891907"/>
            <a:chOff x="560581" y="4287316"/>
            <a:chExt cx="8559017" cy="2123676"/>
          </a:xfrm>
        </p:grpSpPr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8579437" y="4287316"/>
              <a:ext cx="246878" cy="400733"/>
            </a:xfrm>
            <a:custGeom>
              <a:avLst/>
              <a:gdLst>
                <a:gd name="T0" fmla="*/ 2147483647 w 895"/>
                <a:gd name="T1" fmla="*/ 2147483647 h 1378"/>
                <a:gd name="T2" fmla="*/ 2147483647 w 895"/>
                <a:gd name="T3" fmla="*/ 2147483647 h 1378"/>
                <a:gd name="T4" fmla="*/ 2147483647 w 895"/>
                <a:gd name="T5" fmla="*/ 2147483647 h 1378"/>
                <a:gd name="T6" fmla="*/ 2147483647 w 895"/>
                <a:gd name="T7" fmla="*/ 2147483647 h 1378"/>
                <a:gd name="T8" fmla="*/ 2147483647 w 895"/>
                <a:gd name="T9" fmla="*/ 2147483647 h 1378"/>
                <a:gd name="T10" fmla="*/ 2147483647 w 895"/>
                <a:gd name="T11" fmla="*/ 2147483647 h 1378"/>
                <a:gd name="T12" fmla="*/ 2147483647 w 895"/>
                <a:gd name="T13" fmla="*/ 0 h 1378"/>
                <a:gd name="T14" fmla="*/ 2147483647 w 895"/>
                <a:gd name="T15" fmla="*/ 2147483647 h 1378"/>
                <a:gd name="T16" fmla="*/ 2147483647 w 895"/>
                <a:gd name="T17" fmla="*/ 2147483647 h 1378"/>
                <a:gd name="T18" fmla="*/ 2147483647 w 895"/>
                <a:gd name="T19" fmla="*/ 2147483647 h 1378"/>
                <a:gd name="T20" fmla="*/ 2147483647 w 895"/>
                <a:gd name="T21" fmla="*/ 2147483647 h 1378"/>
                <a:gd name="T22" fmla="*/ 2147483647 w 895"/>
                <a:gd name="T23" fmla="*/ 2147483647 h 1378"/>
                <a:gd name="T24" fmla="*/ 2147483647 w 895"/>
                <a:gd name="T25" fmla="*/ 2147483647 h 1378"/>
                <a:gd name="T26" fmla="*/ 2147483647 w 895"/>
                <a:gd name="T27" fmla="*/ 2147483647 h 1378"/>
                <a:gd name="T28" fmla="*/ 2147483647 w 895"/>
                <a:gd name="T29" fmla="*/ 2147483647 h 1378"/>
                <a:gd name="T30" fmla="*/ 2147483647 w 895"/>
                <a:gd name="T31" fmla="*/ 2147483647 h 1378"/>
                <a:gd name="T32" fmla="*/ 2147483647 w 895"/>
                <a:gd name="T33" fmla="*/ 2147483647 h 1378"/>
                <a:gd name="T34" fmla="*/ 2147483647 w 895"/>
                <a:gd name="T35" fmla="*/ 2147483647 h 1378"/>
                <a:gd name="T36" fmla="*/ 2147483647 w 895"/>
                <a:gd name="T37" fmla="*/ 2147483647 h 1378"/>
                <a:gd name="T38" fmla="*/ 2147483647 w 895"/>
                <a:gd name="T39" fmla="*/ 2147483647 h 1378"/>
                <a:gd name="T40" fmla="*/ 2147483647 w 895"/>
                <a:gd name="T41" fmla="*/ 2147483647 h 1378"/>
                <a:gd name="T42" fmla="*/ 2147483647 w 895"/>
                <a:gd name="T43" fmla="*/ 2147483647 h 1378"/>
                <a:gd name="T44" fmla="*/ 2147483647 w 895"/>
                <a:gd name="T45" fmla="*/ 2147483647 h 1378"/>
                <a:gd name="T46" fmla="*/ 2147483647 w 895"/>
                <a:gd name="T47" fmla="*/ 2147483647 h 1378"/>
                <a:gd name="T48" fmla="*/ 2147483647 w 895"/>
                <a:gd name="T49" fmla="*/ 2147483647 h 1378"/>
                <a:gd name="T50" fmla="*/ 2147483647 w 895"/>
                <a:gd name="T51" fmla="*/ 2147483647 h 1378"/>
                <a:gd name="T52" fmla="*/ 2147483647 w 895"/>
                <a:gd name="T53" fmla="*/ 2147483647 h 1378"/>
                <a:gd name="T54" fmla="*/ 2147483647 w 895"/>
                <a:gd name="T55" fmla="*/ 2147483647 h 1378"/>
                <a:gd name="T56" fmla="*/ 2147483647 w 895"/>
                <a:gd name="T57" fmla="*/ 2147483647 h 1378"/>
                <a:gd name="T58" fmla="*/ 2147483647 w 895"/>
                <a:gd name="T59" fmla="*/ 2147483647 h 1378"/>
                <a:gd name="T60" fmla="*/ 2147483647 w 895"/>
                <a:gd name="T61" fmla="*/ 2147483647 h 1378"/>
                <a:gd name="T62" fmla="*/ 2147483647 w 895"/>
                <a:gd name="T63" fmla="*/ 2147483647 h 1378"/>
                <a:gd name="T64" fmla="*/ 2147483647 w 895"/>
                <a:gd name="T65" fmla="*/ 2147483647 h 1378"/>
                <a:gd name="T66" fmla="*/ 2147483647 w 895"/>
                <a:gd name="T67" fmla="*/ 2147483647 h 1378"/>
                <a:gd name="T68" fmla="*/ 2147483647 w 895"/>
                <a:gd name="T69" fmla="*/ 2147483647 h 1378"/>
                <a:gd name="T70" fmla="*/ 2147483647 w 895"/>
                <a:gd name="T71" fmla="*/ 2147483647 h 1378"/>
                <a:gd name="T72" fmla="*/ 2147483647 w 895"/>
                <a:gd name="T73" fmla="*/ 2147483647 h 1378"/>
                <a:gd name="T74" fmla="*/ 2147483647 w 895"/>
                <a:gd name="T75" fmla="*/ 2147483647 h 1378"/>
                <a:gd name="T76" fmla="*/ 2147483647 w 895"/>
                <a:gd name="T77" fmla="*/ 2147483647 h 1378"/>
                <a:gd name="T78" fmla="*/ 2147483647 w 895"/>
                <a:gd name="T79" fmla="*/ 2147483647 h 1378"/>
                <a:gd name="T80" fmla="*/ 2147483647 w 895"/>
                <a:gd name="T81" fmla="*/ 2147483647 h 1378"/>
                <a:gd name="T82" fmla="*/ 2147483647 w 895"/>
                <a:gd name="T83" fmla="*/ 2147483647 h 1378"/>
                <a:gd name="T84" fmla="*/ 2147483647 w 895"/>
                <a:gd name="T85" fmla="*/ 2147483647 h 1378"/>
                <a:gd name="T86" fmla="*/ 2147483647 w 895"/>
                <a:gd name="T87" fmla="*/ 2147483647 h 1378"/>
                <a:gd name="T88" fmla="*/ 2147483647 w 895"/>
                <a:gd name="T89" fmla="*/ 2147483647 h 1378"/>
                <a:gd name="T90" fmla="*/ 2147483647 w 895"/>
                <a:gd name="T91" fmla="*/ 2147483647 h 1378"/>
                <a:gd name="T92" fmla="*/ 2147483647 w 895"/>
                <a:gd name="T93" fmla="*/ 2147483647 h 1378"/>
                <a:gd name="T94" fmla="*/ 2147483647 w 895"/>
                <a:gd name="T95" fmla="*/ 2147483647 h 1378"/>
                <a:gd name="T96" fmla="*/ 2147483647 w 895"/>
                <a:gd name="T97" fmla="*/ 2147483647 h 1378"/>
                <a:gd name="T98" fmla="*/ 2147483647 w 895"/>
                <a:gd name="T99" fmla="*/ 2147483647 h 1378"/>
                <a:gd name="T100" fmla="*/ 2147483647 w 895"/>
                <a:gd name="T101" fmla="*/ 2147483647 h 1378"/>
                <a:gd name="T102" fmla="*/ 2147483647 w 895"/>
                <a:gd name="T103" fmla="*/ 2147483647 h 1378"/>
                <a:gd name="T104" fmla="*/ 2147483647 w 895"/>
                <a:gd name="T105" fmla="*/ 2147483647 h 1378"/>
                <a:gd name="T106" fmla="*/ 2147483647 w 895"/>
                <a:gd name="T107" fmla="*/ 2147483647 h 1378"/>
                <a:gd name="T108" fmla="*/ 2147483647 w 895"/>
                <a:gd name="T109" fmla="*/ 2147483647 h 13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378"/>
                <a:gd name="T167" fmla="*/ 895 w 895"/>
                <a:gd name="T168" fmla="*/ 1378 h 13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378">
                  <a:moveTo>
                    <a:pt x="0" y="565"/>
                  </a:moveTo>
                  <a:lnTo>
                    <a:pt x="1" y="508"/>
                  </a:lnTo>
                  <a:lnTo>
                    <a:pt x="4" y="454"/>
                  </a:lnTo>
                  <a:lnTo>
                    <a:pt x="7" y="404"/>
                  </a:lnTo>
                  <a:lnTo>
                    <a:pt x="13" y="358"/>
                  </a:lnTo>
                  <a:lnTo>
                    <a:pt x="20" y="314"/>
                  </a:lnTo>
                  <a:lnTo>
                    <a:pt x="28" y="274"/>
                  </a:lnTo>
                  <a:lnTo>
                    <a:pt x="34" y="255"/>
                  </a:lnTo>
                  <a:lnTo>
                    <a:pt x="38" y="237"/>
                  </a:lnTo>
                  <a:lnTo>
                    <a:pt x="44" y="219"/>
                  </a:lnTo>
                  <a:lnTo>
                    <a:pt x="50" y="203"/>
                  </a:lnTo>
                  <a:lnTo>
                    <a:pt x="57" y="188"/>
                  </a:lnTo>
                  <a:lnTo>
                    <a:pt x="64" y="173"/>
                  </a:lnTo>
                  <a:lnTo>
                    <a:pt x="71" y="158"/>
                  </a:lnTo>
                  <a:lnTo>
                    <a:pt x="78" y="144"/>
                  </a:lnTo>
                  <a:lnTo>
                    <a:pt x="86" y="131"/>
                  </a:lnTo>
                  <a:lnTo>
                    <a:pt x="94" y="118"/>
                  </a:lnTo>
                  <a:lnTo>
                    <a:pt x="104" y="107"/>
                  </a:lnTo>
                  <a:lnTo>
                    <a:pt x="113" y="95"/>
                  </a:lnTo>
                  <a:lnTo>
                    <a:pt x="122" y="85"/>
                  </a:lnTo>
                  <a:lnTo>
                    <a:pt x="131" y="74"/>
                  </a:lnTo>
                  <a:lnTo>
                    <a:pt x="142" y="65"/>
                  </a:lnTo>
                  <a:lnTo>
                    <a:pt x="152" y="56"/>
                  </a:lnTo>
                  <a:lnTo>
                    <a:pt x="164" y="47"/>
                  </a:lnTo>
                  <a:lnTo>
                    <a:pt x="176" y="39"/>
                  </a:lnTo>
                  <a:lnTo>
                    <a:pt x="187" y="32"/>
                  </a:lnTo>
                  <a:lnTo>
                    <a:pt x="199" y="26"/>
                  </a:lnTo>
                  <a:lnTo>
                    <a:pt x="212" y="21"/>
                  </a:lnTo>
                  <a:lnTo>
                    <a:pt x="224" y="15"/>
                  </a:lnTo>
                  <a:lnTo>
                    <a:pt x="238" y="10"/>
                  </a:lnTo>
                  <a:lnTo>
                    <a:pt x="252" y="7"/>
                  </a:lnTo>
                  <a:lnTo>
                    <a:pt x="266" y="4"/>
                  </a:lnTo>
                  <a:lnTo>
                    <a:pt x="280" y="2"/>
                  </a:lnTo>
                  <a:lnTo>
                    <a:pt x="295" y="0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43" y="0"/>
                  </a:lnTo>
                  <a:lnTo>
                    <a:pt x="359" y="1"/>
                  </a:lnTo>
                  <a:lnTo>
                    <a:pt x="375" y="3"/>
                  </a:lnTo>
                  <a:lnTo>
                    <a:pt x="393" y="6"/>
                  </a:lnTo>
                  <a:lnTo>
                    <a:pt x="410" y="9"/>
                  </a:lnTo>
                  <a:lnTo>
                    <a:pt x="429" y="14"/>
                  </a:lnTo>
                  <a:lnTo>
                    <a:pt x="447" y="18"/>
                  </a:lnTo>
                  <a:lnTo>
                    <a:pt x="474" y="26"/>
                  </a:lnTo>
                  <a:lnTo>
                    <a:pt x="501" y="36"/>
                  </a:lnTo>
                  <a:lnTo>
                    <a:pt x="526" y="46"/>
                  </a:lnTo>
                  <a:lnTo>
                    <a:pt x="551" y="58"/>
                  </a:lnTo>
                  <a:lnTo>
                    <a:pt x="575" y="71"/>
                  </a:lnTo>
                  <a:lnTo>
                    <a:pt x="597" y="85"/>
                  </a:lnTo>
                  <a:lnTo>
                    <a:pt x="621" y="100"/>
                  </a:lnTo>
                  <a:lnTo>
                    <a:pt x="642" y="116"/>
                  </a:lnTo>
                  <a:lnTo>
                    <a:pt x="661" y="132"/>
                  </a:lnTo>
                  <a:lnTo>
                    <a:pt x="681" y="150"/>
                  </a:lnTo>
                  <a:lnTo>
                    <a:pt x="700" y="168"/>
                  </a:lnTo>
                  <a:lnTo>
                    <a:pt x="717" y="188"/>
                  </a:lnTo>
                  <a:lnTo>
                    <a:pt x="734" y="209"/>
                  </a:lnTo>
                  <a:lnTo>
                    <a:pt x="750" y="231"/>
                  </a:lnTo>
                  <a:lnTo>
                    <a:pt x="765" y="253"/>
                  </a:lnTo>
                  <a:lnTo>
                    <a:pt x="779" y="276"/>
                  </a:lnTo>
                  <a:lnTo>
                    <a:pt x="793" y="301"/>
                  </a:lnTo>
                  <a:lnTo>
                    <a:pt x="804" y="326"/>
                  </a:lnTo>
                  <a:lnTo>
                    <a:pt x="816" y="352"/>
                  </a:lnTo>
                  <a:lnTo>
                    <a:pt x="827" y="379"/>
                  </a:lnTo>
                  <a:lnTo>
                    <a:pt x="838" y="406"/>
                  </a:lnTo>
                  <a:lnTo>
                    <a:pt x="847" y="436"/>
                  </a:lnTo>
                  <a:lnTo>
                    <a:pt x="855" y="465"/>
                  </a:lnTo>
                  <a:lnTo>
                    <a:pt x="863" y="496"/>
                  </a:lnTo>
                  <a:lnTo>
                    <a:pt x="872" y="527"/>
                  </a:lnTo>
                  <a:lnTo>
                    <a:pt x="877" y="562"/>
                  </a:lnTo>
                  <a:lnTo>
                    <a:pt x="883" y="598"/>
                  </a:lnTo>
                  <a:lnTo>
                    <a:pt x="887" y="637"/>
                  </a:lnTo>
                  <a:lnTo>
                    <a:pt x="890" y="678"/>
                  </a:lnTo>
                  <a:lnTo>
                    <a:pt x="892" y="721"/>
                  </a:lnTo>
                  <a:lnTo>
                    <a:pt x="895" y="767"/>
                  </a:lnTo>
                  <a:lnTo>
                    <a:pt x="895" y="814"/>
                  </a:lnTo>
                  <a:lnTo>
                    <a:pt x="894" y="870"/>
                  </a:lnTo>
                  <a:lnTo>
                    <a:pt x="891" y="924"/>
                  </a:lnTo>
                  <a:lnTo>
                    <a:pt x="888" y="972"/>
                  </a:lnTo>
                  <a:lnTo>
                    <a:pt x="882" y="1019"/>
                  </a:lnTo>
                  <a:lnTo>
                    <a:pt x="875" y="1063"/>
                  </a:lnTo>
                  <a:lnTo>
                    <a:pt x="867" y="1103"/>
                  </a:lnTo>
                  <a:lnTo>
                    <a:pt x="862" y="1121"/>
                  </a:lnTo>
                  <a:lnTo>
                    <a:pt x="856" y="1140"/>
                  </a:lnTo>
                  <a:lnTo>
                    <a:pt x="852" y="1157"/>
                  </a:lnTo>
                  <a:lnTo>
                    <a:pt x="845" y="1173"/>
                  </a:lnTo>
                  <a:lnTo>
                    <a:pt x="839" y="1189"/>
                  </a:lnTo>
                  <a:lnTo>
                    <a:pt x="832" y="1204"/>
                  </a:lnTo>
                  <a:lnTo>
                    <a:pt x="825" y="1219"/>
                  </a:lnTo>
                  <a:lnTo>
                    <a:pt x="817" y="1233"/>
                  </a:lnTo>
                  <a:lnTo>
                    <a:pt x="810" y="1246"/>
                  </a:lnTo>
                  <a:lnTo>
                    <a:pt x="801" y="1258"/>
                  </a:lnTo>
                  <a:lnTo>
                    <a:pt x="793" y="1270"/>
                  </a:lnTo>
                  <a:lnTo>
                    <a:pt x="783" y="1282"/>
                  </a:lnTo>
                  <a:lnTo>
                    <a:pt x="774" y="1292"/>
                  </a:lnTo>
                  <a:lnTo>
                    <a:pt x="764" y="1302"/>
                  </a:lnTo>
                  <a:lnTo>
                    <a:pt x="754" y="1312"/>
                  </a:lnTo>
                  <a:lnTo>
                    <a:pt x="743" y="1321"/>
                  </a:lnTo>
                  <a:lnTo>
                    <a:pt x="732" y="1329"/>
                  </a:lnTo>
                  <a:lnTo>
                    <a:pt x="721" y="1337"/>
                  </a:lnTo>
                  <a:lnTo>
                    <a:pt x="709" y="1344"/>
                  </a:lnTo>
                  <a:lnTo>
                    <a:pt x="697" y="1351"/>
                  </a:lnTo>
                  <a:lnTo>
                    <a:pt x="684" y="1357"/>
                  </a:lnTo>
                  <a:lnTo>
                    <a:pt x="672" y="1362"/>
                  </a:lnTo>
                  <a:lnTo>
                    <a:pt x="658" y="1366"/>
                  </a:lnTo>
                  <a:lnTo>
                    <a:pt x="644" y="1370"/>
                  </a:lnTo>
                  <a:lnTo>
                    <a:pt x="630" y="1373"/>
                  </a:lnTo>
                  <a:lnTo>
                    <a:pt x="616" y="1376"/>
                  </a:lnTo>
                  <a:lnTo>
                    <a:pt x="601" y="1377"/>
                  </a:lnTo>
                  <a:lnTo>
                    <a:pt x="586" y="1378"/>
                  </a:lnTo>
                  <a:lnTo>
                    <a:pt x="569" y="1378"/>
                  </a:lnTo>
                  <a:lnTo>
                    <a:pt x="553" y="1377"/>
                  </a:lnTo>
                  <a:lnTo>
                    <a:pt x="537" y="1376"/>
                  </a:lnTo>
                  <a:lnTo>
                    <a:pt x="519" y="1373"/>
                  </a:lnTo>
                  <a:lnTo>
                    <a:pt x="502" y="1371"/>
                  </a:lnTo>
                  <a:lnTo>
                    <a:pt x="485" y="1368"/>
                  </a:lnTo>
                  <a:lnTo>
                    <a:pt x="466" y="1363"/>
                  </a:lnTo>
                  <a:lnTo>
                    <a:pt x="447" y="1358"/>
                  </a:lnTo>
                  <a:lnTo>
                    <a:pt x="423" y="1351"/>
                  </a:lnTo>
                  <a:lnTo>
                    <a:pt x="399" y="1343"/>
                  </a:lnTo>
                  <a:lnTo>
                    <a:pt x="377" y="1334"/>
                  </a:lnTo>
                  <a:lnTo>
                    <a:pt x="353" y="1323"/>
                  </a:lnTo>
                  <a:lnTo>
                    <a:pt x="331" y="1313"/>
                  </a:lnTo>
                  <a:lnTo>
                    <a:pt x="310" y="1301"/>
                  </a:lnTo>
                  <a:lnTo>
                    <a:pt x="291" y="1289"/>
                  </a:lnTo>
                  <a:lnTo>
                    <a:pt x="271" y="1275"/>
                  </a:lnTo>
                  <a:lnTo>
                    <a:pt x="251" y="1261"/>
                  </a:lnTo>
                  <a:lnTo>
                    <a:pt x="233" y="1246"/>
                  </a:lnTo>
                  <a:lnTo>
                    <a:pt x="215" y="1229"/>
                  </a:lnTo>
                  <a:lnTo>
                    <a:pt x="198" y="1212"/>
                  </a:lnTo>
                  <a:lnTo>
                    <a:pt x="181" y="1194"/>
                  </a:lnTo>
                  <a:lnTo>
                    <a:pt x="165" y="1176"/>
                  </a:lnTo>
                  <a:lnTo>
                    <a:pt x="150" y="1156"/>
                  </a:lnTo>
                  <a:lnTo>
                    <a:pt x="136" y="1135"/>
                  </a:lnTo>
                  <a:lnTo>
                    <a:pt x="120" y="1110"/>
                  </a:lnTo>
                  <a:lnTo>
                    <a:pt x="105" y="1083"/>
                  </a:lnTo>
                  <a:lnTo>
                    <a:pt x="90" y="1054"/>
                  </a:lnTo>
                  <a:lnTo>
                    <a:pt x="77" y="1024"/>
                  </a:lnTo>
                  <a:lnTo>
                    <a:pt x="64" y="993"/>
                  </a:lnTo>
                  <a:lnTo>
                    <a:pt x="54" y="961"/>
                  </a:lnTo>
                  <a:lnTo>
                    <a:pt x="43" y="927"/>
                  </a:lnTo>
                  <a:lnTo>
                    <a:pt x="34" y="891"/>
                  </a:lnTo>
                  <a:lnTo>
                    <a:pt x="26" y="855"/>
                  </a:lnTo>
                  <a:lnTo>
                    <a:pt x="20" y="818"/>
                  </a:lnTo>
                  <a:lnTo>
                    <a:pt x="14" y="778"/>
                  </a:lnTo>
                  <a:lnTo>
                    <a:pt x="8" y="738"/>
                  </a:lnTo>
                  <a:lnTo>
                    <a:pt x="5" y="697"/>
                  </a:lnTo>
                  <a:lnTo>
                    <a:pt x="2" y="654"/>
                  </a:lnTo>
                  <a:lnTo>
                    <a:pt x="1" y="610"/>
                  </a:lnTo>
                  <a:lnTo>
                    <a:pt x="0" y="565"/>
                  </a:lnTo>
                  <a:close/>
                  <a:moveTo>
                    <a:pt x="173" y="612"/>
                  </a:moveTo>
                  <a:lnTo>
                    <a:pt x="173" y="652"/>
                  </a:lnTo>
                  <a:lnTo>
                    <a:pt x="174" y="690"/>
                  </a:lnTo>
                  <a:lnTo>
                    <a:pt x="176" y="727"/>
                  </a:lnTo>
                  <a:lnTo>
                    <a:pt x="178" y="762"/>
                  </a:lnTo>
                  <a:lnTo>
                    <a:pt x="181" y="796"/>
                  </a:lnTo>
                  <a:lnTo>
                    <a:pt x="185" y="827"/>
                  </a:lnTo>
                  <a:lnTo>
                    <a:pt x="188" y="857"/>
                  </a:lnTo>
                  <a:lnTo>
                    <a:pt x="193" y="886"/>
                  </a:lnTo>
                  <a:lnTo>
                    <a:pt x="199" y="914"/>
                  </a:lnTo>
                  <a:lnTo>
                    <a:pt x="205" y="941"/>
                  </a:lnTo>
                  <a:lnTo>
                    <a:pt x="210" y="965"/>
                  </a:lnTo>
                  <a:lnTo>
                    <a:pt x="217" y="988"/>
                  </a:lnTo>
                  <a:lnTo>
                    <a:pt x="226" y="1010"/>
                  </a:lnTo>
                  <a:lnTo>
                    <a:pt x="234" y="1029"/>
                  </a:lnTo>
                  <a:lnTo>
                    <a:pt x="243" y="1048"/>
                  </a:lnTo>
                  <a:lnTo>
                    <a:pt x="252" y="1064"/>
                  </a:lnTo>
                  <a:lnTo>
                    <a:pt x="263" y="1081"/>
                  </a:lnTo>
                  <a:lnTo>
                    <a:pt x="273" y="1096"/>
                  </a:lnTo>
                  <a:lnTo>
                    <a:pt x="284" y="1110"/>
                  </a:lnTo>
                  <a:lnTo>
                    <a:pt x="294" y="1124"/>
                  </a:lnTo>
                  <a:lnTo>
                    <a:pt x="306" y="1136"/>
                  </a:lnTo>
                  <a:lnTo>
                    <a:pt x="317" y="1148"/>
                  </a:lnTo>
                  <a:lnTo>
                    <a:pt x="329" y="1160"/>
                  </a:lnTo>
                  <a:lnTo>
                    <a:pt x="341" y="1170"/>
                  </a:lnTo>
                  <a:lnTo>
                    <a:pt x="353" y="1179"/>
                  </a:lnTo>
                  <a:lnTo>
                    <a:pt x="366" y="1189"/>
                  </a:lnTo>
                  <a:lnTo>
                    <a:pt x="379" y="1197"/>
                  </a:lnTo>
                  <a:lnTo>
                    <a:pt x="392" y="1204"/>
                  </a:lnTo>
                  <a:lnTo>
                    <a:pt x="406" y="1211"/>
                  </a:lnTo>
                  <a:lnTo>
                    <a:pt x="420" y="1216"/>
                  </a:lnTo>
                  <a:lnTo>
                    <a:pt x="434" y="1221"/>
                  </a:lnTo>
                  <a:lnTo>
                    <a:pt x="447" y="1226"/>
                  </a:lnTo>
                  <a:lnTo>
                    <a:pt x="461" y="1229"/>
                  </a:lnTo>
                  <a:lnTo>
                    <a:pt x="475" y="1233"/>
                  </a:lnTo>
                  <a:lnTo>
                    <a:pt x="489" y="1234"/>
                  </a:lnTo>
                  <a:lnTo>
                    <a:pt x="503" y="1235"/>
                  </a:lnTo>
                  <a:lnTo>
                    <a:pt x="516" y="1235"/>
                  </a:lnTo>
                  <a:lnTo>
                    <a:pt x="529" y="1234"/>
                  </a:lnTo>
                  <a:lnTo>
                    <a:pt x="542" y="1232"/>
                  </a:lnTo>
                  <a:lnTo>
                    <a:pt x="554" y="1229"/>
                  </a:lnTo>
                  <a:lnTo>
                    <a:pt x="566" y="1226"/>
                  </a:lnTo>
                  <a:lnTo>
                    <a:pt x="578" y="1221"/>
                  </a:lnTo>
                  <a:lnTo>
                    <a:pt x="589" y="1215"/>
                  </a:lnTo>
                  <a:lnTo>
                    <a:pt x="601" y="1208"/>
                  </a:lnTo>
                  <a:lnTo>
                    <a:pt x="611" y="1201"/>
                  </a:lnTo>
                  <a:lnTo>
                    <a:pt x="622" y="1192"/>
                  </a:lnTo>
                  <a:lnTo>
                    <a:pt x="632" y="1183"/>
                  </a:lnTo>
                  <a:lnTo>
                    <a:pt x="643" y="1173"/>
                  </a:lnTo>
                  <a:lnTo>
                    <a:pt x="652" y="1162"/>
                  </a:lnTo>
                  <a:lnTo>
                    <a:pt x="661" y="1148"/>
                  </a:lnTo>
                  <a:lnTo>
                    <a:pt x="669" y="1133"/>
                  </a:lnTo>
                  <a:lnTo>
                    <a:pt x="678" y="1115"/>
                  </a:lnTo>
                  <a:lnTo>
                    <a:pt x="684" y="1097"/>
                  </a:lnTo>
                  <a:lnTo>
                    <a:pt x="690" y="1076"/>
                  </a:lnTo>
                  <a:lnTo>
                    <a:pt x="696" y="1054"/>
                  </a:lnTo>
                  <a:lnTo>
                    <a:pt x="702" y="1028"/>
                  </a:lnTo>
                  <a:lnTo>
                    <a:pt x="707" y="1003"/>
                  </a:lnTo>
                  <a:lnTo>
                    <a:pt x="710" y="974"/>
                  </a:lnTo>
                  <a:lnTo>
                    <a:pt x="714" y="945"/>
                  </a:lnTo>
                  <a:lnTo>
                    <a:pt x="717" y="912"/>
                  </a:lnTo>
                  <a:lnTo>
                    <a:pt x="719" y="878"/>
                  </a:lnTo>
                  <a:lnTo>
                    <a:pt x="721" y="842"/>
                  </a:lnTo>
                  <a:lnTo>
                    <a:pt x="722" y="805"/>
                  </a:lnTo>
                  <a:lnTo>
                    <a:pt x="722" y="766"/>
                  </a:lnTo>
                  <a:lnTo>
                    <a:pt x="722" y="726"/>
                  </a:lnTo>
                  <a:lnTo>
                    <a:pt x="721" y="688"/>
                  </a:lnTo>
                  <a:lnTo>
                    <a:pt x="719" y="652"/>
                  </a:lnTo>
                  <a:lnTo>
                    <a:pt x="717" y="616"/>
                  </a:lnTo>
                  <a:lnTo>
                    <a:pt x="714" y="582"/>
                  </a:lnTo>
                  <a:lnTo>
                    <a:pt x="710" y="551"/>
                  </a:lnTo>
                  <a:lnTo>
                    <a:pt x="707" y="519"/>
                  </a:lnTo>
                  <a:lnTo>
                    <a:pt x="702" y="490"/>
                  </a:lnTo>
                  <a:lnTo>
                    <a:pt x="696" y="463"/>
                  </a:lnTo>
                  <a:lnTo>
                    <a:pt x="690" y="437"/>
                  </a:lnTo>
                  <a:lnTo>
                    <a:pt x="684" y="412"/>
                  </a:lnTo>
                  <a:lnTo>
                    <a:pt x="678" y="389"/>
                  </a:lnTo>
                  <a:lnTo>
                    <a:pt x="669" y="368"/>
                  </a:lnTo>
                  <a:lnTo>
                    <a:pt x="661" y="348"/>
                  </a:lnTo>
                  <a:lnTo>
                    <a:pt x="652" y="330"/>
                  </a:lnTo>
                  <a:lnTo>
                    <a:pt x="643" y="314"/>
                  </a:lnTo>
                  <a:lnTo>
                    <a:pt x="632" y="297"/>
                  </a:lnTo>
                  <a:lnTo>
                    <a:pt x="622" y="282"/>
                  </a:lnTo>
                  <a:lnTo>
                    <a:pt x="611" y="268"/>
                  </a:lnTo>
                  <a:lnTo>
                    <a:pt x="601" y="254"/>
                  </a:lnTo>
                  <a:lnTo>
                    <a:pt x="589" y="241"/>
                  </a:lnTo>
                  <a:lnTo>
                    <a:pt x="578" y="230"/>
                  </a:lnTo>
                  <a:lnTo>
                    <a:pt x="566" y="218"/>
                  </a:lnTo>
                  <a:lnTo>
                    <a:pt x="554" y="208"/>
                  </a:lnTo>
                  <a:lnTo>
                    <a:pt x="542" y="198"/>
                  </a:lnTo>
                  <a:lnTo>
                    <a:pt x="529" y="189"/>
                  </a:lnTo>
                  <a:lnTo>
                    <a:pt x="516" y="181"/>
                  </a:lnTo>
                  <a:lnTo>
                    <a:pt x="502" y="174"/>
                  </a:lnTo>
                  <a:lnTo>
                    <a:pt x="488" y="167"/>
                  </a:lnTo>
                  <a:lnTo>
                    <a:pt x="474" y="161"/>
                  </a:lnTo>
                  <a:lnTo>
                    <a:pt x="460" y="155"/>
                  </a:lnTo>
                  <a:lnTo>
                    <a:pt x="446" y="152"/>
                  </a:lnTo>
                  <a:lnTo>
                    <a:pt x="431" y="147"/>
                  </a:lnTo>
                  <a:lnTo>
                    <a:pt x="417" y="145"/>
                  </a:lnTo>
                  <a:lnTo>
                    <a:pt x="403" y="143"/>
                  </a:lnTo>
                  <a:lnTo>
                    <a:pt x="391" y="142"/>
                  </a:lnTo>
                  <a:lnTo>
                    <a:pt x="378" y="142"/>
                  </a:lnTo>
                  <a:lnTo>
                    <a:pt x="365" y="143"/>
                  </a:lnTo>
                  <a:lnTo>
                    <a:pt x="353" y="144"/>
                  </a:lnTo>
                  <a:lnTo>
                    <a:pt x="342" y="146"/>
                  </a:lnTo>
                  <a:lnTo>
                    <a:pt x="330" y="148"/>
                  </a:lnTo>
                  <a:lnTo>
                    <a:pt x="318" y="153"/>
                  </a:lnTo>
                  <a:lnTo>
                    <a:pt x="308" y="158"/>
                  </a:lnTo>
                  <a:lnTo>
                    <a:pt x="298" y="164"/>
                  </a:lnTo>
                  <a:lnTo>
                    <a:pt x="288" y="169"/>
                  </a:lnTo>
                  <a:lnTo>
                    <a:pt x="278" y="176"/>
                  </a:lnTo>
                  <a:lnTo>
                    <a:pt x="269" y="185"/>
                  </a:lnTo>
                  <a:lnTo>
                    <a:pt x="260" y="194"/>
                  </a:lnTo>
                  <a:lnTo>
                    <a:pt x="250" y="207"/>
                  </a:lnTo>
                  <a:lnTo>
                    <a:pt x="239" y="221"/>
                  </a:lnTo>
                  <a:lnTo>
                    <a:pt x="230" y="238"/>
                  </a:lnTo>
                  <a:lnTo>
                    <a:pt x="222" y="255"/>
                  </a:lnTo>
                  <a:lnTo>
                    <a:pt x="214" y="275"/>
                  </a:lnTo>
                  <a:lnTo>
                    <a:pt x="207" y="297"/>
                  </a:lnTo>
                  <a:lnTo>
                    <a:pt x="201" y="320"/>
                  </a:lnTo>
                  <a:lnTo>
                    <a:pt x="195" y="346"/>
                  </a:lnTo>
                  <a:lnTo>
                    <a:pt x="190" y="373"/>
                  </a:lnTo>
                  <a:lnTo>
                    <a:pt x="186" y="402"/>
                  </a:lnTo>
                  <a:lnTo>
                    <a:pt x="181" y="433"/>
                  </a:lnTo>
                  <a:lnTo>
                    <a:pt x="179" y="465"/>
                  </a:lnTo>
                  <a:lnTo>
                    <a:pt x="177" y="499"/>
                  </a:lnTo>
                  <a:lnTo>
                    <a:pt x="174" y="535"/>
                  </a:lnTo>
                  <a:lnTo>
                    <a:pt x="173" y="573"/>
                  </a:lnTo>
                  <a:lnTo>
                    <a:pt x="173" y="6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8869008" y="4373063"/>
              <a:ext cx="250590" cy="423482"/>
            </a:xfrm>
            <a:custGeom>
              <a:avLst/>
              <a:gdLst>
                <a:gd name="T0" fmla="*/ 0 w 906"/>
                <a:gd name="T1" fmla="*/ 2147483647 h 1463"/>
                <a:gd name="T2" fmla="*/ 2147483647 w 906"/>
                <a:gd name="T3" fmla="*/ 2147483647 h 1463"/>
                <a:gd name="T4" fmla="*/ 2147483647 w 906"/>
                <a:gd name="T5" fmla="*/ 2147483647 h 1463"/>
                <a:gd name="T6" fmla="*/ 2147483647 w 906"/>
                <a:gd name="T7" fmla="*/ 2147483647 h 1463"/>
                <a:gd name="T8" fmla="*/ 2147483647 w 906"/>
                <a:gd name="T9" fmla="*/ 2147483647 h 1463"/>
                <a:gd name="T10" fmla="*/ 2147483647 w 906"/>
                <a:gd name="T11" fmla="*/ 2147483647 h 1463"/>
                <a:gd name="T12" fmla="*/ 2147483647 w 906"/>
                <a:gd name="T13" fmla="*/ 2147483647 h 1463"/>
                <a:gd name="T14" fmla="*/ 2147483647 w 906"/>
                <a:gd name="T15" fmla="*/ 2147483647 h 1463"/>
                <a:gd name="T16" fmla="*/ 2147483647 w 906"/>
                <a:gd name="T17" fmla="*/ 2147483647 h 1463"/>
                <a:gd name="T18" fmla="*/ 2147483647 w 906"/>
                <a:gd name="T19" fmla="*/ 2147483647 h 1463"/>
                <a:gd name="T20" fmla="*/ 2147483647 w 906"/>
                <a:gd name="T21" fmla="*/ 2147483647 h 1463"/>
                <a:gd name="T22" fmla="*/ 2147483647 w 906"/>
                <a:gd name="T23" fmla="*/ 2147483647 h 1463"/>
                <a:gd name="T24" fmla="*/ 2147483647 w 906"/>
                <a:gd name="T25" fmla="*/ 2147483647 h 1463"/>
                <a:gd name="T26" fmla="*/ 2147483647 w 906"/>
                <a:gd name="T27" fmla="*/ 2147483647 h 1463"/>
                <a:gd name="T28" fmla="*/ 2147483647 w 906"/>
                <a:gd name="T29" fmla="*/ 2147483647 h 1463"/>
                <a:gd name="T30" fmla="*/ 2147483647 w 906"/>
                <a:gd name="T31" fmla="*/ 2147483647 h 1463"/>
                <a:gd name="T32" fmla="*/ 2147483647 w 906"/>
                <a:gd name="T33" fmla="*/ 2147483647 h 1463"/>
                <a:gd name="T34" fmla="*/ 2147483647 w 906"/>
                <a:gd name="T35" fmla="*/ 2147483647 h 1463"/>
                <a:gd name="T36" fmla="*/ 2147483647 w 906"/>
                <a:gd name="T37" fmla="*/ 2147483647 h 1463"/>
                <a:gd name="T38" fmla="*/ 2147483647 w 906"/>
                <a:gd name="T39" fmla="*/ 2147483647 h 1463"/>
                <a:gd name="T40" fmla="*/ 2147483647 w 906"/>
                <a:gd name="T41" fmla="*/ 2147483647 h 1463"/>
                <a:gd name="T42" fmla="*/ 2147483647 w 906"/>
                <a:gd name="T43" fmla="*/ 2147483647 h 1463"/>
                <a:gd name="T44" fmla="*/ 2147483647 w 906"/>
                <a:gd name="T45" fmla="*/ 2147483647 h 1463"/>
                <a:gd name="T46" fmla="*/ 2147483647 w 906"/>
                <a:gd name="T47" fmla="*/ 2147483647 h 1463"/>
                <a:gd name="T48" fmla="*/ 2147483647 w 906"/>
                <a:gd name="T49" fmla="*/ 2147483647 h 1463"/>
                <a:gd name="T50" fmla="*/ 2147483647 w 906"/>
                <a:gd name="T51" fmla="*/ 2147483647 h 1463"/>
                <a:gd name="T52" fmla="*/ 2147483647 w 906"/>
                <a:gd name="T53" fmla="*/ 2147483647 h 1463"/>
                <a:gd name="T54" fmla="*/ 2147483647 w 906"/>
                <a:gd name="T55" fmla="*/ 2147483647 h 1463"/>
                <a:gd name="T56" fmla="*/ 2147483647 w 906"/>
                <a:gd name="T57" fmla="*/ 2147483647 h 1463"/>
                <a:gd name="T58" fmla="*/ 2147483647 w 906"/>
                <a:gd name="T59" fmla="*/ 2147483647 h 1463"/>
                <a:gd name="T60" fmla="*/ 2147483647 w 906"/>
                <a:gd name="T61" fmla="*/ 2147483647 h 1463"/>
                <a:gd name="T62" fmla="*/ 2147483647 w 906"/>
                <a:gd name="T63" fmla="*/ 2147483647 h 1463"/>
                <a:gd name="T64" fmla="*/ 2147483647 w 906"/>
                <a:gd name="T65" fmla="*/ 2147483647 h 1463"/>
                <a:gd name="T66" fmla="*/ 2147483647 w 906"/>
                <a:gd name="T67" fmla="*/ 2147483647 h 1463"/>
                <a:gd name="T68" fmla="*/ 2147483647 w 906"/>
                <a:gd name="T69" fmla="*/ 2147483647 h 1463"/>
                <a:gd name="T70" fmla="*/ 2147483647 w 906"/>
                <a:gd name="T71" fmla="*/ 2147483647 h 1463"/>
                <a:gd name="T72" fmla="*/ 2147483647 w 906"/>
                <a:gd name="T73" fmla="*/ 2147483647 h 1463"/>
                <a:gd name="T74" fmla="*/ 2147483647 w 906"/>
                <a:gd name="T75" fmla="*/ 2147483647 h 1463"/>
                <a:gd name="T76" fmla="*/ 2147483647 w 906"/>
                <a:gd name="T77" fmla="*/ 2147483647 h 1463"/>
                <a:gd name="T78" fmla="*/ 2147483647 w 906"/>
                <a:gd name="T79" fmla="*/ 2147483647 h 1463"/>
                <a:gd name="T80" fmla="*/ 2147483647 w 906"/>
                <a:gd name="T81" fmla="*/ 2147483647 h 1463"/>
                <a:gd name="T82" fmla="*/ 2147483647 w 906"/>
                <a:gd name="T83" fmla="*/ 2147483647 h 1463"/>
                <a:gd name="T84" fmla="*/ 2147483647 w 906"/>
                <a:gd name="T85" fmla="*/ 2147483647 h 1463"/>
                <a:gd name="T86" fmla="*/ 2147483647 w 906"/>
                <a:gd name="T87" fmla="*/ 2147483647 h 1463"/>
                <a:gd name="T88" fmla="*/ 2147483647 w 906"/>
                <a:gd name="T89" fmla="*/ 2147483647 h 1463"/>
                <a:gd name="T90" fmla="*/ 2147483647 w 906"/>
                <a:gd name="T91" fmla="*/ 2147483647 h 1463"/>
                <a:gd name="T92" fmla="*/ 2147483647 w 906"/>
                <a:gd name="T93" fmla="*/ 2147483647 h 1463"/>
                <a:gd name="T94" fmla="*/ 2147483647 w 906"/>
                <a:gd name="T95" fmla="*/ 2147483647 h 14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6"/>
                <a:gd name="T145" fmla="*/ 0 h 1463"/>
                <a:gd name="T146" fmla="*/ 906 w 906"/>
                <a:gd name="T147" fmla="*/ 1463 h 14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6" h="1463">
                  <a:moveTo>
                    <a:pt x="906" y="1308"/>
                  </a:moveTo>
                  <a:lnTo>
                    <a:pt x="906" y="1463"/>
                  </a:lnTo>
                  <a:lnTo>
                    <a:pt x="0" y="1210"/>
                  </a:lnTo>
                  <a:lnTo>
                    <a:pt x="0" y="1194"/>
                  </a:lnTo>
                  <a:lnTo>
                    <a:pt x="0" y="1180"/>
                  </a:lnTo>
                  <a:lnTo>
                    <a:pt x="2" y="1167"/>
                  </a:lnTo>
                  <a:lnTo>
                    <a:pt x="3" y="1154"/>
                  </a:lnTo>
                  <a:lnTo>
                    <a:pt x="7" y="1140"/>
                  </a:lnTo>
                  <a:lnTo>
                    <a:pt x="10" y="1127"/>
                  </a:lnTo>
                  <a:lnTo>
                    <a:pt x="14" y="1115"/>
                  </a:lnTo>
                  <a:lnTo>
                    <a:pt x="19" y="1103"/>
                  </a:lnTo>
                  <a:lnTo>
                    <a:pt x="29" y="1083"/>
                  </a:lnTo>
                  <a:lnTo>
                    <a:pt x="39" y="1064"/>
                  </a:lnTo>
                  <a:lnTo>
                    <a:pt x="51" y="1046"/>
                  </a:lnTo>
                  <a:lnTo>
                    <a:pt x="64" y="1027"/>
                  </a:lnTo>
                  <a:lnTo>
                    <a:pt x="79" y="1010"/>
                  </a:lnTo>
                  <a:lnTo>
                    <a:pt x="95" y="992"/>
                  </a:lnTo>
                  <a:lnTo>
                    <a:pt x="111" y="976"/>
                  </a:lnTo>
                  <a:lnTo>
                    <a:pt x="130" y="959"/>
                  </a:lnTo>
                  <a:lnTo>
                    <a:pt x="151" y="942"/>
                  </a:lnTo>
                  <a:lnTo>
                    <a:pt x="173" y="926"/>
                  </a:lnTo>
                  <a:lnTo>
                    <a:pt x="197" y="910"/>
                  </a:lnTo>
                  <a:lnTo>
                    <a:pt x="224" y="892"/>
                  </a:lnTo>
                  <a:lnTo>
                    <a:pt x="252" y="875"/>
                  </a:lnTo>
                  <a:lnTo>
                    <a:pt x="283" y="857"/>
                  </a:lnTo>
                  <a:lnTo>
                    <a:pt x="316" y="840"/>
                  </a:lnTo>
                  <a:lnTo>
                    <a:pt x="351" y="823"/>
                  </a:lnTo>
                  <a:lnTo>
                    <a:pt x="404" y="795"/>
                  </a:lnTo>
                  <a:lnTo>
                    <a:pt x="453" y="768"/>
                  </a:lnTo>
                  <a:lnTo>
                    <a:pt x="498" y="742"/>
                  </a:lnTo>
                  <a:lnTo>
                    <a:pt x="538" y="717"/>
                  </a:lnTo>
                  <a:lnTo>
                    <a:pt x="574" y="694"/>
                  </a:lnTo>
                  <a:lnTo>
                    <a:pt x="605" y="671"/>
                  </a:lnTo>
                  <a:lnTo>
                    <a:pt x="631" y="649"/>
                  </a:lnTo>
                  <a:lnTo>
                    <a:pt x="653" y="628"/>
                  </a:lnTo>
                  <a:lnTo>
                    <a:pt x="671" y="609"/>
                  </a:lnTo>
                  <a:lnTo>
                    <a:pt x="688" y="588"/>
                  </a:lnTo>
                  <a:lnTo>
                    <a:pt x="700" y="567"/>
                  </a:lnTo>
                  <a:lnTo>
                    <a:pt x="712" y="546"/>
                  </a:lnTo>
                  <a:lnTo>
                    <a:pt x="717" y="534"/>
                  </a:lnTo>
                  <a:lnTo>
                    <a:pt x="720" y="524"/>
                  </a:lnTo>
                  <a:lnTo>
                    <a:pt x="724" y="513"/>
                  </a:lnTo>
                  <a:lnTo>
                    <a:pt x="727" y="502"/>
                  </a:lnTo>
                  <a:lnTo>
                    <a:pt x="728" y="491"/>
                  </a:lnTo>
                  <a:lnTo>
                    <a:pt x="731" y="480"/>
                  </a:lnTo>
                  <a:lnTo>
                    <a:pt x="732" y="468"/>
                  </a:lnTo>
                  <a:lnTo>
                    <a:pt x="732" y="456"/>
                  </a:lnTo>
                  <a:lnTo>
                    <a:pt x="731" y="433"/>
                  </a:lnTo>
                  <a:lnTo>
                    <a:pt x="727" y="410"/>
                  </a:lnTo>
                  <a:lnTo>
                    <a:pt x="721" y="387"/>
                  </a:lnTo>
                  <a:lnTo>
                    <a:pt x="713" y="363"/>
                  </a:lnTo>
                  <a:lnTo>
                    <a:pt x="704" y="341"/>
                  </a:lnTo>
                  <a:lnTo>
                    <a:pt x="691" y="319"/>
                  </a:lnTo>
                  <a:lnTo>
                    <a:pt x="677" y="297"/>
                  </a:lnTo>
                  <a:lnTo>
                    <a:pt x="660" y="275"/>
                  </a:lnTo>
                  <a:lnTo>
                    <a:pt x="641" y="254"/>
                  </a:lnTo>
                  <a:lnTo>
                    <a:pt x="621" y="236"/>
                  </a:lnTo>
                  <a:lnTo>
                    <a:pt x="600" y="218"/>
                  </a:lnTo>
                  <a:lnTo>
                    <a:pt x="577" y="203"/>
                  </a:lnTo>
                  <a:lnTo>
                    <a:pt x="553" y="189"/>
                  </a:lnTo>
                  <a:lnTo>
                    <a:pt x="528" y="176"/>
                  </a:lnTo>
                  <a:lnTo>
                    <a:pt x="502" y="166"/>
                  </a:lnTo>
                  <a:lnTo>
                    <a:pt x="473" y="158"/>
                  </a:lnTo>
                  <a:lnTo>
                    <a:pt x="444" y="150"/>
                  </a:lnTo>
                  <a:lnTo>
                    <a:pt x="416" y="145"/>
                  </a:lnTo>
                  <a:lnTo>
                    <a:pt x="402" y="144"/>
                  </a:lnTo>
                  <a:lnTo>
                    <a:pt x="389" y="144"/>
                  </a:lnTo>
                  <a:lnTo>
                    <a:pt x="376" y="144"/>
                  </a:lnTo>
                  <a:lnTo>
                    <a:pt x="363" y="144"/>
                  </a:lnTo>
                  <a:lnTo>
                    <a:pt x="352" y="145"/>
                  </a:lnTo>
                  <a:lnTo>
                    <a:pt x="340" y="147"/>
                  </a:lnTo>
                  <a:lnTo>
                    <a:pt x="329" y="150"/>
                  </a:lnTo>
                  <a:lnTo>
                    <a:pt x="318" y="153"/>
                  </a:lnTo>
                  <a:lnTo>
                    <a:pt x="308" y="157"/>
                  </a:lnTo>
                  <a:lnTo>
                    <a:pt x="297" y="161"/>
                  </a:lnTo>
                  <a:lnTo>
                    <a:pt x="288" y="167"/>
                  </a:lnTo>
                  <a:lnTo>
                    <a:pt x="279" y="173"/>
                  </a:lnTo>
                  <a:lnTo>
                    <a:pt x="269" y="180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46" y="202"/>
                  </a:lnTo>
                  <a:lnTo>
                    <a:pt x="240" y="211"/>
                  </a:lnTo>
                  <a:lnTo>
                    <a:pt x="233" y="221"/>
                  </a:lnTo>
                  <a:lnTo>
                    <a:pt x="229" y="230"/>
                  </a:lnTo>
                  <a:lnTo>
                    <a:pt x="224" y="240"/>
                  </a:lnTo>
                  <a:lnTo>
                    <a:pt x="219" y="252"/>
                  </a:lnTo>
                  <a:lnTo>
                    <a:pt x="216" y="264"/>
                  </a:lnTo>
                  <a:lnTo>
                    <a:pt x="212" y="275"/>
                  </a:lnTo>
                  <a:lnTo>
                    <a:pt x="209" y="288"/>
                  </a:lnTo>
                  <a:lnTo>
                    <a:pt x="208" y="302"/>
                  </a:lnTo>
                  <a:lnTo>
                    <a:pt x="205" y="316"/>
                  </a:lnTo>
                  <a:lnTo>
                    <a:pt x="205" y="330"/>
                  </a:lnTo>
                  <a:lnTo>
                    <a:pt x="204" y="345"/>
                  </a:lnTo>
                  <a:lnTo>
                    <a:pt x="31" y="280"/>
                  </a:lnTo>
                  <a:lnTo>
                    <a:pt x="33" y="258"/>
                  </a:lnTo>
                  <a:lnTo>
                    <a:pt x="37" y="237"/>
                  </a:lnTo>
                  <a:lnTo>
                    <a:pt x="42" y="216"/>
                  </a:lnTo>
                  <a:lnTo>
                    <a:pt x="46" y="197"/>
                  </a:lnTo>
                  <a:lnTo>
                    <a:pt x="52" y="179"/>
                  </a:lnTo>
                  <a:lnTo>
                    <a:pt x="59" y="161"/>
                  </a:lnTo>
                  <a:lnTo>
                    <a:pt x="66" y="144"/>
                  </a:lnTo>
                  <a:lnTo>
                    <a:pt x="74" y="129"/>
                  </a:lnTo>
                  <a:lnTo>
                    <a:pt x="82" y="114"/>
                  </a:lnTo>
                  <a:lnTo>
                    <a:pt x="91" y="100"/>
                  </a:lnTo>
                  <a:lnTo>
                    <a:pt x="102" y="87"/>
                  </a:lnTo>
                  <a:lnTo>
                    <a:pt x="114" y="74"/>
                  </a:lnTo>
                  <a:lnTo>
                    <a:pt x="125" y="64"/>
                  </a:lnTo>
                  <a:lnTo>
                    <a:pt x="138" y="53"/>
                  </a:lnTo>
                  <a:lnTo>
                    <a:pt x="151" y="44"/>
                  </a:lnTo>
                  <a:lnTo>
                    <a:pt x="165" y="35"/>
                  </a:lnTo>
                  <a:lnTo>
                    <a:pt x="180" y="28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9" y="10"/>
                  </a:lnTo>
                  <a:lnTo>
                    <a:pt x="246" y="6"/>
                  </a:lnTo>
                  <a:lnTo>
                    <a:pt x="263" y="3"/>
                  </a:lnTo>
                  <a:lnTo>
                    <a:pt x="282" y="1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341" y="1"/>
                  </a:lnTo>
                  <a:lnTo>
                    <a:pt x="362" y="2"/>
                  </a:lnTo>
                  <a:lnTo>
                    <a:pt x="384" y="6"/>
                  </a:lnTo>
                  <a:lnTo>
                    <a:pt x="406" y="9"/>
                  </a:lnTo>
                  <a:lnTo>
                    <a:pt x="430" y="13"/>
                  </a:lnTo>
                  <a:lnTo>
                    <a:pt x="453" y="18"/>
                  </a:lnTo>
                  <a:lnTo>
                    <a:pt x="477" y="25"/>
                  </a:lnTo>
                  <a:lnTo>
                    <a:pt x="502" y="32"/>
                  </a:lnTo>
                  <a:lnTo>
                    <a:pt x="525" y="40"/>
                  </a:lnTo>
                  <a:lnTo>
                    <a:pt x="548" y="49"/>
                  </a:lnTo>
                  <a:lnTo>
                    <a:pt x="570" y="58"/>
                  </a:lnTo>
                  <a:lnTo>
                    <a:pt x="592" y="67"/>
                  </a:lnTo>
                  <a:lnTo>
                    <a:pt x="613" y="78"/>
                  </a:lnTo>
                  <a:lnTo>
                    <a:pt x="634" y="89"/>
                  </a:lnTo>
                  <a:lnTo>
                    <a:pt x="654" y="101"/>
                  </a:lnTo>
                  <a:lnTo>
                    <a:pt x="672" y="112"/>
                  </a:lnTo>
                  <a:lnTo>
                    <a:pt x="691" y="126"/>
                  </a:lnTo>
                  <a:lnTo>
                    <a:pt x="710" y="139"/>
                  </a:lnTo>
                  <a:lnTo>
                    <a:pt x="727" y="154"/>
                  </a:lnTo>
                  <a:lnTo>
                    <a:pt x="743" y="168"/>
                  </a:lnTo>
                  <a:lnTo>
                    <a:pt x="760" y="185"/>
                  </a:lnTo>
                  <a:lnTo>
                    <a:pt x="775" y="201"/>
                  </a:lnTo>
                  <a:lnTo>
                    <a:pt x="790" y="217"/>
                  </a:lnTo>
                  <a:lnTo>
                    <a:pt x="804" y="235"/>
                  </a:lnTo>
                  <a:lnTo>
                    <a:pt x="817" y="252"/>
                  </a:lnTo>
                  <a:lnTo>
                    <a:pt x="828" y="269"/>
                  </a:lnTo>
                  <a:lnTo>
                    <a:pt x="840" y="287"/>
                  </a:lnTo>
                  <a:lnTo>
                    <a:pt x="850" y="304"/>
                  </a:lnTo>
                  <a:lnTo>
                    <a:pt x="860" y="323"/>
                  </a:lnTo>
                  <a:lnTo>
                    <a:pt x="868" y="340"/>
                  </a:lnTo>
                  <a:lnTo>
                    <a:pt x="876" y="359"/>
                  </a:lnTo>
                  <a:lnTo>
                    <a:pt x="883" y="377"/>
                  </a:lnTo>
                  <a:lnTo>
                    <a:pt x="889" y="395"/>
                  </a:lnTo>
                  <a:lnTo>
                    <a:pt x="893" y="413"/>
                  </a:lnTo>
                  <a:lnTo>
                    <a:pt x="898" y="433"/>
                  </a:lnTo>
                  <a:lnTo>
                    <a:pt x="900" y="452"/>
                  </a:lnTo>
                  <a:lnTo>
                    <a:pt x="903" y="470"/>
                  </a:lnTo>
                  <a:lnTo>
                    <a:pt x="904" y="490"/>
                  </a:lnTo>
                  <a:lnTo>
                    <a:pt x="905" y="509"/>
                  </a:lnTo>
                  <a:lnTo>
                    <a:pt x="904" y="529"/>
                  </a:lnTo>
                  <a:lnTo>
                    <a:pt x="903" y="547"/>
                  </a:lnTo>
                  <a:lnTo>
                    <a:pt x="900" y="567"/>
                  </a:lnTo>
                  <a:lnTo>
                    <a:pt x="897" y="584"/>
                  </a:lnTo>
                  <a:lnTo>
                    <a:pt x="891" y="603"/>
                  </a:lnTo>
                  <a:lnTo>
                    <a:pt x="885" y="620"/>
                  </a:lnTo>
                  <a:lnTo>
                    <a:pt x="879" y="638"/>
                  </a:lnTo>
                  <a:lnTo>
                    <a:pt x="871" y="654"/>
                  </a:lnTo>
                  <a:lnTo>
                    <a:pt x="862" y="671"/>
                  </a:lnTo>
                  <a:lnTo>
                    <a:pt x="851" y="688"/>
                  </a:lnTo>
                  <a:lnTo>
                    <a:pt x="840" y="704"/>
                  </a:lnTo>
                  <a:lnTo>
                    <a:pt x="826" y="720"/>
                  </a:lnTo>
                  <a:lnTo>
                    <a:pt x="811" y="737"/>
                  </a:lnTo>
                  <a:lnTo>
                    <a:pt x="796" y="752"/>
                  </a:lnTo>
                  <a:lnTo>
                    <a:pt x="778" y="768"/>
                  </a:lnTo>
                  <a:lnTo>
                    <a:pt x="758" y="783"/>
                  </a:lnTo>
                  <a:lnTo>
                    <a:pt x="738" y="799"/>
                  </a:lnTo>
                  <a:lnTo>
                    <a:pt x="713" y="817"/>
                  </a:lnTo>
                  <a:lnTo>
                    <a:pt x="685" y="835"/>
                  </a:lnTo>
                  <a:lnTo>
                    <a:pt x="655" y="854"/>
                  </a:lnTo>
                  <a:lnTo>
                    <a:pt x="621" y="875"/>
                  </a:lnTo>
                  <a:lnTo>
                    <a:pt x="584" y="896"/>
                  </a:lnTo>
                  <a:lnTo>
                    <a:pt x="543" y="918"/>
                  </a:lnTo>
                  <a:lnTo>
                    <a:pt x="499" y="941"/>
                  </a:lnTo>
                  <a:lnTo>
                    <a:pt x="463" y="961"/>
                  </a:lnTo>
                  <a:lnTo>
                    <a:pt x="431" y="978"/>
                  </a:lnTo>
                  <a:lnTo>
                    <a:pt x="401" y="995"/>
                  </a:lnTo>
                  <a:lnTo>
                    <a:pt x="375" y="1010"/>
                  </a:lnTo>
                  <a:lnTo>
                    <a:pt x="352" y="1022"/>
                  </a:lnTo>
                  <a:lnTo>
                    <a:pt x="333" y="1034"/>
                  </a:lnTo>
                  <a:lnTo>
                    <a:pt x="317" y="1043"/>
                  </a:lnTo>
                  <a:lnTo>
                    <a:pt x="305" y="1053"/>
                  </a:lnTo>
                  <a:lnTo>
                    <a:pt x="284" y="1068"/>
                  </a:lnTo>
                  <a:lnTo>
                    <a:pt x="266" y="1085"/>
                  </a:lnTo>
                  <a:lnTo>
                    <a:pt x="248" y="1101"/>
                  </a:lnTo>
                  <a:lnTo>
                    <a:pt x="233" y="1120"/>
                  </a:lnTo>
                  <a:lnTo>
                    <a:pt x="906" y="1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/>
            <a:lstStyle/>
            <a:p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60581" y="4796545"/>
              <a:ext cx="163313" cy="1614447"/>
            </a:xfrm>
            <a:prstGeom prst="rect">
              <a:avLst/>
            </a:prstGeom>
            <a:solidFill>
              <a:srgbClr val="EE8C2A"/>
            </a:solidFill>
            <a:ln w="3810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1058" tIns="41058" rIns="41058" bIns="41058"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88060" y="6992398"/>
            <a:ext cx="330540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58927" y="273132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65639" y="2116372"/>
            <a:ext cx="9765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2842E"/>
                </a:solidFill>
                <a:latin typeface="Arial" pitchFamily="34" charset="0"/>
                <a:cs typeface="Arial" pitchFamily="34" charset="0"/>
              </a:rPr>
              <a:t>Повышение квалификации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 программам, основанным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опыте Союза Ворлдскиллс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Апробация методологии </a:t>
            </a:r>
            <a:r>
              <a:rPr lang="ru-RU" sz="2400" b="1" dirty="0" smtClean="0">
                <a:solidFill>
                  <a:srgbClr val="D2842E"/>
                </a:solidFill>
                <a:latin typeface="Arial" pitchFamily="34" charset="0"/>
                <a:cs typeface="Arial" pitchFamily="34" charset="0"/>
              </a:rPr>
              <a:t>наставничества 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56890" y="3673366"/>
          <a:ext cx="9743099" cy="2560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8788"/>
                <a:gridCol w="5054311"/>
              </a:tblGrid>
              <a:tr h="996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Преподаватели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мастера производственного обучения прошли </a:t>
                      </a:r>
                      <a:r>
                        <a:rPr lang="ru-RU" sz="1600" b="1" kern="1200" dirty="0" smtClean="0">
                          <a:solidFill>
                            <a:srgbClr val="D2842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квалификации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программам, основанным  на опыте Союза Ворлдскиллс Россия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году 1 417 преподавателей 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мастеров производственного обучения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прошли повышение квалификации, из них </a:t>
                      </a:r>
                      <a:r>
                        <a:rPr lang="ru-RU" sz="1600" b="1" kern="1200" dirty="0" smtClean="0">
                          <a:solidFill>
                            <a:srgbClr val="D2842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142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преподавателя  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мастера производственного обучения </a:t>
                      </a:r>
                      <a:r>
                        <a:rPr lang="ru-RU" sz="1600" b="1" kern="1200" dirty="0" smtClean="0">
                          <a:solidFill>
                            <a:srgbClr val="D2842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сертифицированы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качестве экспертов Ворлдскиллс</a:t>
                      </a: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67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Внедрена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методология </a:t>
                      </a:r>
                      <a:r>
                        <a:rPr lang="ru-RU" sz="1600" b="1" kern="1200" dirty="0" smtClean="0">
                          <a:solidFill>
                            <a:srgbClr val="D2842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наставничества </a:t>
                      </a:r>
                      <a:br>
                        <a:rPr lang="ru-RU" sz="1600" b="1" kern="1200" dirty="0" smtClean="0">
                          <a:solidFill>
                            <a:srgbClr val="D2842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системе СПО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году не менее </a:t>
                      </a:r>
                      <a:r>
                        <a:rPr lang="ru-RU" sz="1600" b="1" kern="1200" dirty="0" smtClean="0">
                          <a:solidFill>
                            <a:srgbClr val="D2842E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70%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обучающихся вовлечены в различные формы наставничества</a:t>
                      </a: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59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314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583790"/>
            <a:ext cx="673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КЛЮЧЕВЫЕ МЕРОПРИЯТИЯ </a:t>
            </a:r>
          </a:p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И ПОКАЗАТЕЛИ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726685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0034" y="82057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4405" y="2038254"/>
            <a:ext cx="967669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Вовлечение общественно-деловых объединений,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 представителей работодателей  в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управление развитием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627" y="2038254"/>
            <a:ext cx="166777" cy="1272505"/>
          </a:xfrm>
          <a:prstGeom prst="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058" tIns="41058" rIns="41058" bIns="4105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94405" y="3699426"/>
            <a:ext cx="9245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Апробация методических рекомендаций </a:t>
            </a: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 механизмам вовлечения общественно-деловых </a:t>
            </a: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</a:rPr>
              <a:t>объединений</a:t>
            </a: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и участия представителей работодателей в принятии решений по вопросам управления развитием образовательных организаций, в том числе через представительство </a:t>
            </a:r>
            <a:b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 коллегиальных органах управления развитием профессиональной образовательной организации и участие в обновлении образовательных программ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разработанных Министерством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просвещения РФ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314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583790"/>
            <a:ext cx="673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КЛЮЧЕВЫЕ МЕРОПРИЯТИЯ </a:t>
            </a:r>
          </a:p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И ПОКАЗАТЕЛИ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726685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0034" y="82057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978" y="2040360"/>
            <a:ext cx="166775" cy="2279392"/>
          </a:xfrm>
          <a:prstGeom prst="rect">
            <a:avLst/>
          </a:prstGeom>
          <a:solidFill>
            <a:srgbClr val="5077A6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1058" tIns="41058" rIns="41058" bIns="41058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8060" y="2035453"/>
            <a:ext cx="9129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центра опережающей профессиональной подготовки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мастерских,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оснащенных современным оборудованием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региональных чемпионатов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участие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национальных чемпионатах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188" y="4319752"/>
          <a:ext cx="9784801" cy="2080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2181"/>
                <a:gridCol w="725213"/>
                <a:gridCol w="614856"/>
                <a:gridCol w="713719"/>
                <a:gridCol w="700324"/>
                <a:gridCol w="609735"/>
                <a:gridCol w="638773"/>
              </a:tblGrid>
              <a:tr h="287322">
                <a:tc rowSpan="2">
                  <a:txBody>
                    <a:bodyPr/>
                    <a:lstStyle/>
                    <a:p>
                      <a:pPr algn="ctr"/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Период, значение</a:t>
                      </a:r>
                      <a:endParaRPr lang="ru-RU" dirty="0"/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32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7597"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центров опережающей профессиональной подготовки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накопительным итогом, единиц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90" marR="207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651634"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Число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мастерских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оснащенных современной материально-технической базой по одной из компетенций накопительным итогом, единиц</a:t>
                      </a:r>
                    </a:p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0790" marR="207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" y="4296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378372"/>
            <a:ext cx="67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СОРЕВНОВАНИЯ ПРОФЕССИОНАЛЬНОГО МАСТЕРСТВА ДЛЯ ШКОЛЬНИКОВ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930811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27241" y="82057"/>
            <a:ext cx="1341062" cy="119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1144" y="4834788"/>
            <a:ext cx="46839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чемпионат «Ворлдскиллс»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18 компетенций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110 конкурсантов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41 школа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(Красноярск, Ачинск, Уяр Емельяново, Уярский район)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 descr="http://mos.news/upload/resize_cache/iblock/7dd/300_0_1/7dd9e12b81a27458d9fe1b00107c95e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446" y="2164084"/>
            <a:ext cx="3847001" cy="2467576"/>
          </a:xfrm>
          <a:prstGeom prst="roundRect">
            <a:avLst>
              <a:gd name="adj" fmla="val 9392"/>
            </a:avLst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877673" y="4834788"/>
            <a:ext cx="45906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чемпионат «Абилимпикс»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15 компетенций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170 конкурсантов</a:t>
            </a:r>
            <a:r>
              <a:rPr lang="ru-RU" sz="24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55 школ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Минусинская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школа-интернат, Минусинская школа № 8,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Кодинская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школа № 4,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Тинская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школа-интернат и т.д.)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ea typeface="Calibri"/>
              <a:cs typeface="Times New Roman"/>
            </a:endParaRP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/>
          <a:srcRect l="5045" t="19073" r="30819" b="30174"/>
          <a:stretch>
            <a:fillRect/>
          </a:stretch>
        </p:blipFill>
        <p:spPr bwMode="auto">
          <a:xfrm>
            <a:off x="677916" y="2147276"/>
            <a:ext cx="3878317" cy="2484384"/>
          </a:xfrm>
          <a:prstGeom prst="roundRect">
            <a:avLst>
              <a:gd name="adj" fmla="val 10956"/>
            </a:avLst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314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583790"/>
            <a:ext cx="673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ОСНОВНЫЕ ИСПОЛНИТЕЛИ ПРОЕКТА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726685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0034" y="82057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1143" y="1502627"/>
            <a:ext cx="972608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200" dirty="0" smtClean="0">
                <a:latin typeface="Arial" pitchFamily="34" charset="0"/>
                <a:cs typeface="Arial" pitchFamily="34" charset="0"/>
              </a:rPr>
              <a:t>Отдел среднего профессионального образования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министерства  образования </a:t>
            </a:r>
          </a:p>
          <a:p>
            <a:pPr indent="457200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200" dirty="0" smtClean="0">
                <a:latin typeface="Arial" pitchFamily="34" charset="0"/>
                <a:cs typeface="Arial" pitchFamily="34" charset="0"/>
              </a:rPr>
              <a:t>Центр развития профессионального образования –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региональный координационный центр развития движения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«Молодые профессионалы»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200" dirty="0" smtClean="0">
                <a:latin typeface="Arial" pitchFamily="34" charset="0"/>
                <a:cs typeface="Arial" pitchFamily="34" charset="0"/>
              </a:rPr>
              <a:t>Красноярский колледж отраслевых технологий и предпринимательства - региональный координационный центр движения «Абилимпикс»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200" dirty="0" smtClean="0">
                <a:latin typeface="Arial" pitchFamily="34" charset="0"/>
                <a:cs typeface="Arial" pitchFamily="34" charset="0"/>
              </a:rPr>
              <a:t>Профессиональные образовательные организации –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специализированные центры компетенций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7555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144" y="583790"/>
            <a:ext cx="673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ЦЕНТРЫ КОМПЕТЕНЦИЙ </a:t>
            </a:r>
          </a:p>
          <a:p>
            <a:r>
              <a:rPr lang="ru-RU" sz="24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ВОРЛДСКИЛЛС, АБИЛИМПИКС</a:t>
            </a:r>
            <a:endParaRPr lang="ru-RU" sz="2000" b="1" dirty="0">
              <a:solidFill>
                <a:srgbClr val="C00000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6635" y="6930811"/>
            <a:ext cx="643733" cy="40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30034" y="411322"/>
            <a:ext cx="1341062" cy="10034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73751" y="2144110"/>
          <a:ext cx="6731438" cy="4398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754"/>
                <a:gridCol w="4066684"/>
              </a:tblGrid>
              <a:tr h="236483">
                <a:tc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ВОРЛДСКИЛЛС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483">
                <a:tc rowSpan="2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Arial" pitchFamily="34" charset="0"/>
                          <a:cs typeface="Arial" pitchFamily="34" charset="0"/>
                        </a:rPr>
                        <a:t>Шушенский сельскохозяйственный колледж</a:t>
                      </a:r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Туризм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236483">
                <a:tc vMerge="1">
                  <a:txBody>
                    <a:bodyPr/>
                    <a:lstStyle/>
                    <a:p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Агрономия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246994">
                <a:tc rowSpan="2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Таймырский колледж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9525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5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Оленевод-механизатор</a:t>
                      </a:r>
                      <a:endParaRPr lang="ru-RU" sz="15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7504">
                <a:tc vMerge="1">
                  <a:txBody>
                    <a:bodyPr/>
                    <a:lstStyle/>
                    <a:p>
                      <a:pPr marL="9525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Художественная вышивка с элементами 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декора</a:t>
                      </a:r>
                      <a:endParaRPr lang="ru-RU" sz="15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178676">
                <a:tc gridSpan="2"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latin typeface="Arial" pitchFamily="34" charset="0"/>
                          <a:cs typeface="Arial" pitchFamily="34" charset="0"/>
                        </a:rPr>
                        <a:t>АБИЛИМПИКС</a:t>
                      </a:r>
                    </a:p>
                    <a:p>
                      <a:pPr algn="ctr"/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72">
                <a:tc rowSpan="4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Минусинская школа-интернат</a:t>
                      </a:r>
                    </a:p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Мультимедийная журналистика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76">
                <a:tc vMerge="1">
                  <a:txBody>
                    <a:bodyPr/>
                    <a:lstStyle/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Фотограф-репортер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0468">
                <a:tc vMerge="1">
                  <a:txBody>
                    <a:bodyPr/>
                    <a:lstStyle/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Резьба по дереву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0468">
                <a:tc vMerge="1">
                  <a:txBody>
                    <a:bodyPr/>
                    <a:lstStyle/>
                    <a:p>
                      <a:endParaRPr lang="ru-RU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Студийный фотограф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83339" y="2333297"/>
            <a:ext cx="2416046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ВСЕГО В КРАЕ</a:t>
            </a:r>
          </a:p>
          <a:p>
            <a:pPr algn="ctr"/>
            <a:endParaRPr lang="ru-RU" sz="2000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pPr algn="ctr"/>
            <a:r>
              <a:rPr lang="ru-RU" sz="2000" b="1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ВОРЛДСКИЛЛС</a:t>
            </a:r>
          </a:p>
          <a:p>
            <a:pPr algn="ctr"/>
            <a:endParaRPr lang="ru-RU" sz="2000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29 ПОУ и 1 ОО</a:t>
            </a: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81 КОМПЕТЕНЦИЯ</a:t>
            </a: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18 ЮНИОРСКИХ</a:t>
            </a:r>
          </a:p>
          <a:p>
            <a:pPr algn="ctr"/>
            <a:endParaRPr lang="ru-RU" sz="1800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 Black" panose="020B0A04020102020204" pitchFamily="34" charset="0"/>
                <a:ea typeface="Akrobat ExtraBold" charset="0"/>
                <a:cs typeface="Akrobat ExtraBold" charset="0"/>
              </a:rPr>
              <a:t>АБИЛИМПИКС</a:t>
            </a:r>
          </a:p>
          <a:p>
            <a:pPr algn="ctr"/>
            <a:endParaRPr lang="ru-RU" sz="1800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13 ПОУ и 3 ОУ</a:t>
            </a: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41 КОМПЕТЕНЦИЯ</a:t>
            </a:r>
          </a:p>
          <a:p>
            <a:pPr algn="ctr"/>
            <a:r>
              <a:rPr lang="ru-RU" sz="1800" dirty="0" smtClean="0">
                <a:solidFill>
                  <a:srgbClr val="1F3D85"/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15 ЮНИОРСКИХ</a:t>
            </a:r>
          </a:p>
          <a:p>
            <a:pPr algn="ctr"/>
            <a:endParaRPr lang="ru-RU" sz="1800" dirty="0" smtClean="0">
              <a:solidFill>
                <a:srgbClr val="1F3D85"/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1F3D85"/>
              </a:solidFill>
              <a:latin typeface="Arial Black" panose="020B0A04020102020204" pitchFamily="34" charset="0"/>
              <a:ea typeface="Akrobat ExtraBold" charset="0"/>
              <a:cs typeface="Akrobat ExtraBold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9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7775</TotalTime>
  <Words>716</Words>
  <Application>Microsoft Office PowerPoint</Application>
  <PresentationFormat>Произвольный</PresentationFormat>
  <Paragraphs>221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dla</cp:lastModifiedBy>
  <cp:revision>610</cp:revision>
  <cp:lastPrinted>2017-09-13T09:32:40Z</cp:lastPrinted>
  <dcterms:created xsi:type="dcterms:W3CDTF">2017-06-06T12:31:48Z</dcterms:created>
  <dcterms:modified xsi:type="dcterms:W3CDTF">2019-04-22T09:20:27Z</dcterms:modified>
</cp:coreProperties>
</file>