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1" r:id="rId2"/>
    <p:sldId id="312" r:id="rId3"/>
    <p:sldId id="313" r:id="rId4"/>
    <p:sldId id="314" r:id="rId5"/>
    <p:sldId id="315" r:id="rId6"/>
    <p:sldId id="316" r:id="rId7"/>
    <p:sldId id="318" r:id="rId8"/>
    <p:sldId id="317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2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4629" autoAdjust="0"/>
  </p:normalViewPr>
  <p:slideViewPr>
    <p:cSldViewPr snapToGrid="0">
      <p:cViewPr>
        <p:scale>
          <a:sx n="75" d="100"/>
          <a:sy n="75" d="100"/>
        </p:scale>
        <p:origin x="-3132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582BD-FC5B-4DAC-81D4-AF922F637C2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E189-75DF-4DBA-BE3A-2EBE80DCC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2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verkin@kra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688020" y="252272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ЦИФРОВАЯ ОБРАЗОВАТЕЛЬНАЯ СРЕДА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7431" y="3140434"/>
            <a:ext cx="84071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Цель: </a:t>
            </a:r>
            <a:r>
              <a:rPr lang="ru-RU" sz="2000" dirty="0"/>
              <a:t>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7432" y="1322150"/>
            <a:ext cx="84071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Цифровая образовательная среда - подсистема социокультурной среды, совокупность специально организованных педагогических условий развития личности, при которой инфраструктурный, содержательно-методический и </a:t>
            </a:r>
            <a:r>
              <a:rPr lang="ru-RU" sz="2000" dirty="0" err="1"/>
              <a:t>коммуникационно</a:t>
            </a:r>
            <a:r>
              <a:rPr lang="ru-RU" sz="2000" dirty="0"/>
              <a:t>-организационный компоненты функционируют на основе цифровых технологий. </a:t>
            </a:r>
          </a:p>
        </p:txBody>
      </p:sp>
    </p:spTree>
    <p:extLst>
      <p:ext uri="{BB962C8B-B14F-4D97-AF65-F5344CB8AC3E}">
        <p14:creationId xmlns:p14="http://schemas.microsoft.com/office/powerpoint/2010/main" val="20545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рямоугольник 81"/>
          <p:cNvSpPr/>
          <p:nvPr/>
        </p:nvSpPr>
        <p:spPr>
          <a:xfrm>
            <a:off x="7933049" y="5948776"/>
            <a:ext cx="1206500" cy="927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0" y="482600"/>
            <a:ext cx="8242300" cy="927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1138"/>
            <a:ext cx="7630998" cy="649286"/>
          </a:xfrm>
        </p:spPr>
        <p:txBody>
          <a:bodyPr>
            <a:normAutofit/>
          </a:bodyPr>
          <a:lstStyle/>
          <a:p>
            <a:r>
              <a:rPr lang="ru-RU" dirty="0"/>
              <a:t>ЦИФРОВАЯ ОБРАЗОВАТЕЛЬНАЯ </a:t>
            </a:r>
            <a:r>
              <a:rPr lang="ru-RU" dirty="0" smtClean="0"/>
              <a:t>СРЕДА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6883" y="266832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5601" y="950547"/>
            <a:ext cx="3721100" cy="5665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Высокоскоростной Интернет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5601" y="1672823"/>
            <a:ext cx="3721100" cy="595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Внедрение целевой модели ЦОС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432300" y="1039447"/>
            <a:ext cx="4600416" cy="4062616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dirty="0" smtClean="0"/>
              <a:t>Федеральная информационно-сервисная платформа </a:t>
            </a:r>
            <a:r>
              <a:rPr lang="ru-RU" sz="1600" dirty="0"/>
              <a:t>цифровой </a:t>
            </a:r>
            <a:r>
              <a:rPr lang="ru-RU" sz="1600" dirty="0" smtClean="0"/>
              <a:t>образовательной среды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61100" y="1620470"/>
            <a:ext cx="4378749" cy="5788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цифровой образовательный профиль и индивидуальный план обучения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61101" y="2265729"/>
            <a:ext cx="4351548" cy="5788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личный кабинет «Образование», </a:t>
            </a:r>
            <a:r>
              <a:rPr lang="ru-RU" sz="1400" dirty="0" smtClean="0"/>
              <a:t>сервисы </a:t>
            </a:r>
            <a:r>
              <a:rPr lang="ru-RU" sz="1400" dirty="0"/>
              <a:t>по получению образовательных </a:t>
            </a:r>
            <a:r>
              <a:rPr lang="ru-RU" sz="1400" dirty="0" smtClean="0"/>
              <a:t>и </a:t>
            </a:r>
            <a:r>
              <a:rPr lang="ru-RU" sz="1400" dirty="0"/>
              <a:t>государственных </a:t>
            </a:r>
            <a:r>
              <a:rPr lang="ru-RU" sz="1400" dirty="0" smtClean="0"/>
              <a:t>услуг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61101" y="2902834"/>
            <a:ext cx="4351547" cy="81724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осуществление </a:t>
            </a:r>
            <a:r>
              <a:rPr lang="ru-RU" sz="1400" dirty="0"/>
              <a:t>образовательными учреждения образовательной деятельности с использованием платформы </a:t>
            </a:r>
            <a:endParaRPr lang="ru-RU" sz="1400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61101" y="3790244"/>
            <a:ext cx="4351547" cy="5788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«</a:t>
            </a:r>
            <a:r>
              <a:rPr lang="ru-RU" sz="1400" dirty="0" smtClean="0"/>
              <a:t>горизонтальное» обучение </a:t>
            </a:r>
            <a:r>
              <a:rPr lang="ru-RU" sz="1400" dirty="0"/>
              <a:t>и </a:t>
            </a:r>
            <a:r>
              <a:rPr lang="ru-RU" sz="1400" dirty="0" smtClean="0"/>
              <a:t>неформальное образование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61100" y="4431018"/>
            <a:ext cx="4351547" cy="5788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повышение квалификации в рамках периодической аттестации в цифровой </a:t>
            </a:r>
            <a:r>
              <a:rPr lang="ru-RU" sz="1400" dirty="0" smtClean="0"/>
              <a:t>форме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92116" y="5794867"/>
            <a:ext cx="3709183" cy="408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Обновление сайтов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48401" y="5147257"/>
            <a:ext cx="4351548" cy="5788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интеграционная платформа непрерывного </a:t>
            </a:r>
            <a:r>
              <a:rPr lang="ru-RU" sz="1400" dirty="0" smtClean="0"/>
              <a:t>образования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5600" y="2465124"/>
            <a:ext cx="3709183" cy="1328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Внедрение </a:t>
            </a:r>
            <a:r>
              <a:rPr lang="ru-RU" dirty="0" smtClean="0"/>
              <a:t>в основные </a:t>
            </a:r>
            <a:r>
              <a:rPr lang="ru-RU" dirty="0"/>
              <a:t>образовательные программы современных </a:t>
            </a:r>
            <a:r>
              <a:rPr lang="ru-RU" dirty="0" smtClean="0"/>
              <a:t>цифровых технологий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68301" y="3814870"/>
            <a:ext cx="3697266" cy="408623"/>
          </a:xfrm>
          <a:prstGeom prst="roundRect">
            <a:avLst/>
          </a:prstGeom>
          <a:gradFill>
            <a:gsLst>
              <a:gs pos="0">
                <a:schemeClr val="accent1"/>
              </a:gs>
              <a:gs pos="17000">
                <a:schemeClr val="accent1">
                  <a:tint val="44500"/>
                  <a:satMod val="16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08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Центры «</a:t>
            </a:r>
            <a:r>
              <a:rPr lang="en-US" dirty="0"/>
              <a:t>IT-</a:t>
            </a:r>
            <a:r>
              <a:rPr lang="ru-RU" dirty="0"/>
              <a:t>куб»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8301" y="4386973"/>
            <a:ext cx="3697266" cy="71508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Программа </a:t>
            </a:r>
            <a:r>
              <a:rPr lang="ru-RU" dirty="0"/>
              <a:t>профессиональной переподготовки </a:t>
            </a:r>
            <a:r>
              <a:rPr lang="ru-RU" dirty="0" smtClean="0"/>
              <a:t>руководителей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55600" y="5100574"/>
            <a:ext cx="3685349" cy="11918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Повышение </a:t>
            </a:r>
            <a:r>
              <a:rPr lang="ru-RU" sz="1600" dirty="0"/>
              <a:t>квалификации </a:t>
            </a:r>
          </a:p>
          <a:p>
            <a:r>
              <a:rPr lang="ru-RU" sz="1600" dirty="0" smtClean="0"/>
              <a:t>работников</a:t>
            </a:r>
            <a:r>
              <a:rPr lang="ru-RU" sz="1600" dirty="0"/>
              <a:t>, привлекаемых к осуществлению образовательной </a:t>
            </a:r>
            <a:r>
              <a:rPr lang="ru-RU" sz="1600" dirty="0" smtClean="0"/>
              <a:t>деятельности</a:t>
            </a:r>
            <a:endParaRPr lang="ru-RU" sz="1600" dirty="0"/>
          </a:p>
        </p:txBody>
      </p:sp>
      <p:cxnSp>
        <p:nvCxnSpPr>
          <p:cNvPr id="25" name="Прямая со стрелкой 24"/>
          <p:cNvCxnSpPr>
            <a:stCxn id="5" idx="2"/>
            <a:endCxn id="6" idx="0"/>
          </p:cNvCxnSpPr>
          <p:nvPr/>
        </p:nvCxnSpPr>
        <p:spPr>
          <a:xfrm>
            <a:off x="2216151" y="1517072"/>
            <a:ext cx="0" cy="155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3"/>
          </p:cNvCxnSpPr>
          <p:nvPr/>
        </p:nvCxnSpPr>
        <p:spPr>
          <a:xfrm flipV="1">
            <a:off x="4076701" y="1233809"/>
            <a:ext cx="35559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5" idx="1"/>
            <a:endCxn id="14" idx="1"/>
          </p:cNvCxnSpPr>
          <p:nvPr/>
        </p:nvCxnSpPr>
        <p:spPr>
          <a:xfrm rot="10800000" flipV="1">
            <a:off x="355601" y="1233810"/>
            <a:ext cx="1" cy="1895326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6" idx="3"/>
          </p:cNvCxnSpPr>
          <p:nvPr/>
        </p:nvCxnSpPr>
        <p:spPr>
          <a:xfrm>
            <a:off x="4076701" y="1970582"/>
            <a:ext cx="3555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040949" y="3067718"/>
            <a:ext cx="3555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028249" y="5423998"/>
            <a:ext cx="5328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21" idx="1"/>
            <a:endCxn id="6" idx="1"/>
          </p:cNvCxnSpPr>
          <p:nvPr/>
        </p:nvCxnSpPr>
        <p:spPr>
          <a:xfrm rot="10800000">
            <a:off x="355601" y="1970582"/>
            <a:ext cx="12700" cy="2773936"/>
          </a:xfrm>
          <a:prstGeom prst="bentConnector3">
            <a:avLst>
              <a:gd name="adj1" fmla="val 14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14" idx="0"/>
            <a:endCxn id="6" idx="2"/>
          </p:cNvCxnSpPr>
          <p:nvPr/>
        </p:nvCxnSpPr>
        <p:spPr>
          <a:xfrm flipV="1">
            <a:off x="2210192" y="2268341"/>
            <a:ext cx="5959" cy="1967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>
            <a:off x="4192116" y="6228890"/>
            <a:ext cx="4606233" cy="6469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Формирование отчетности</a:t>
            </a:r>
            <a:r>
              <a:rPr lang="ru-RU" sz="1600" dirty="0"/>
              <a:t>, </a:t>
            </a:r>
            <a:r>
              <a:rPr lang="ru-RU" sz="1600" dirty="0" smtClean="0"/>
              <a:t>на </a:t>
            </a:r>
            <a:r>
              <a:rPr lang="ru-RU" sz="1600" dirty="0"/>
              <a:t>основании однократно введенных первичных </a:t>
            </a:r>
            <a:r>
              <a:rPr lang="ru-RU" sz="1600" dirty="0" smtClean="0"/>
              <a:t>данных</a:t>
            </a:r>
          </a:p>
        </p:txBody>
      </p:sp>
      <p:cxnSp>
        <p:nvCxnSpPr>
          <p:cNvPr id="78" name="Прямая со стрелкой 77"/>
          <p:cNvCxnSpPr/>
          <p:nvPr/>
        </p:nvCxnSpPr>
        <p:spPr>
          <a:xfrm flipV="1">
            <a:off x="4040949" y="4744518"/>
            <a:ext cx="355599" cy="6794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688020" y="305540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Внедрение целевой модели ЦОС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9700" y="1215621"/>
            <a:ext cx="7569200" cy="6004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Целевая модель ЦОС*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9700" y="6027003"/>
            <a:ext cx="82487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/>
              <a:t>* Целевая модель ЦОС - модель </a:t>
            </a:r>
            <a:r>
              <a:rPr lang="ru-RU" sz="1600" i="1" dirty="0"/>
              <a:t>комплексного функционирования ключевых компонентов современной и безопасной цифровой образовательной среды с целью обеспечения высокого качества и доступности образования всех видов и </a:t>
            </a:r>
            <a:r>
              <a:rPr lang="ru-RU" sz="1600" i="1" dirty="0" smtClean="0"/>
              <a:t>уровней</a:t>
            </a:r>
            <a:endParaRPr lang="ru-RU" sz="16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0420" y="1912164"/>
            <a:ext cx="8151180" cy="1021556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Модель </a:t>
            </a:r>
            <a:r>
              <a:rPr lang="ru-RU" dirty="0"/>
              <a:t>профиля "цифровых компетенций" для обучающихся, педагогов и административно-управленческого персонала, включая требования к педагогам и обучающимся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3122" y="3231305"/>
            <a:ext cx="8163880" cy="40862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Модель </a:t>
            </a:r>
            <a:r>
              <a:rPr lang="ru-RU" dirty="0"/>
              <a:t>построения индивидуального учебного </a:t>
            </a:r>
            <a:r>
              <a:rPr lang="ru-RU" dirty="0" smtClean="0"/>
              <a:t>плана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3120" y="3949413"/>
            <a:ext cx="8151180" cy="71508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Модель автоматизации административных, управленческих и вспомогательных процессов образовательной организации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40420" y="5014913"/>
            <a:ext cx="8163880" cy="71508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Модель </a:t>
            </a:r>
            <a:r>
              <a:rPr lang="ru-RU" dirty="0"/>
              <a:t>внутренней системы оценки качества образования через цифровую образовательную среду.</a:t>
            </a:r>
          </a:p>
        </p:txBody>
      </p:sp>
      <p:cxnSp>
        <p:nvCxnSpPr>
          <p:cNvPr id="15" name="Соединительная линия уступом 14"/>
          <p:cNvCxnSpPr>
            <a:endCxn id="4" idx="1"/>
          </p:cNvCxnSpPr>
          <p:nvPr/>
        </p:nvCxnSpPr>
        <p:spPr>
          <a:xfrm rot="16200000" flipH="1">
            <a:off x="256486" y="1839008"/>
            <a:ext cx="606844" cy="56102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endCxn id="6" idx="1"/>
          </p:cNvCxnSpPr>
          <p:nvPr/>
        </p:nvCxnSpPr>
        <p:spPr>
          <a:xfrm rot="16200000" flipH="1">
            <a:off x="-164034" y="2418460"/>
            <a:ext cx="1473291" cy="561022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endCxn id="12" idx="1"/>
          </p:cNvCxnSpPr>
          <p:nvPr/>
        </p:nvCxnSpPr>
        <p:spPr>
          <a:xfrm rot="16200000" flipH="1">
            <a:off x="-500397" y="2953440"/>
            <a:ext cx="2146015" cy="56102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16200000" flipH="1">
            <a:off x="-1211918" y="3320116"/>
            <a:ext cx="3569060" cy="561022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7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00" y="1067137"/>
            <a:ext cx="8343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Количество субъектов Российской Федерации, в которых </a:t>
            </a:r>
            <a:r>
              <a:rPr lang="ru-RU" b="1" dirty="0"/>
              <a:t>внедрена целевая модель цифровой образовательной среды </a:t>
            </a:r>
            <a:r>
              <a:rPr lang="ru-RU" dirty="0"/>
              <a:t>в образовательных организациях, реализующих образовательные программы общего образования и среднего профессионального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9100" y="3523546"/>
            <a:ext cx="8445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педагогических работников общего образования, прошедших </a:t>
            </a:r>
            <a:r>
              <a:rPr lang="ru-RU" b="1" dirty="0"/>
              <a:t>повышение квалификации в рамках периодической аттестации </a:t>
            </a:r>
            <a:r>
              <a:rPr lang="ru-RU" dirty="0"/>
              <a:t>в цифровой форме с использованием информационного ресурса "одного окна" ("Современная цифровая образовательная среда в Российской Федерации"), в общем числе педагогических работников общего образования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37146"/>
              </p:ext>
            </p:extLst>
          </p:nvPr>
        </p:nvGraphicFramePr>
        <p:xfrm>
          <a:off x="190498" y="2376988"/>
          <a:ext cx="8668063" cy="9182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38295"/>
                <a:gridCol w="1159344"/>
                <a:gridCol w="1317244"/>
                <a:gridCol w="1238295"/>
                <a:gridCol w="1238295"/>
                <a:gridCol w="1238295"/>
                <a:gridCol w="1238295"/>
              </a:tblGrid>
              <a:tr h="459146"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2021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2022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2023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2024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5914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Регион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30441"/>
              </p:ext>
            </p:extLst>
          </p:nvPr>
        </p:nvGraphicFramePr>
        <p:xfrm>
          <a:off x="241300" y="5158288"/>
          <a:ext cx="8642661" cy="9182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34666"/>
                <a:gridCol w="1155947"/>
                <a:gridCol w="1313384"/>
                <a:gridCol w="1234666"/>
                <a:gridCol w="1234666"/>
                <a:gridCol w="1234666"/>
                <a:gridCol w="1234666"/>
              </a:tblGrid>
              <a:tr h="459146"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2021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2022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2023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2024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5914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Регион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5%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10%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20%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30%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50%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900" y="1023204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Доля обучающихся </a:t>
            </a:r>
            <a:r>
              <a:rPr lang="ru-RU" sz="1600" dirty="0"/>
              <a:t>по программам общего образования, дополнительного образования для детей и среднего профессионального образования, для которых </a:t>
            </a:r>
            <a:r>
              <a:rPr lang="ru-RU" sz="1600" b="1" dirty="0"/>
              <a:t>формируется цифровой образовательный профиль и индивидуальный план обучения с использованием федеральной информационно-сервисной платформы </a:t>
            </a:r>
            <a:r>
              <a:rPr lang="ru-RU" sz="1600" dirty="0"/>
              <a:t>цифровой образовательной среды, в общем числе обучающихся по указанным программам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5600" y="2913460"/>
            <a:ext cx="843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Доля образовательных организаций</a:t>
            </a:r>
            <a:r>
              <a:rPr lang="ru-RU" sz="1600" dirty="0" smtClean="0"/>
              <a:t>, </a:t>
            </a:r>
            <a:r>
              <a:rPr lang="ru-RU" sz="1600" b="1" dirty="0" smtClean="0"/>
              <a:t>реализующих программы </a:t>
            </a:r>
            <a:r>
              <a:rPr lang="ru-RU" sz="1600" dirty="0" smtClean="0"/>
              <a:t>общего образования, дополнительного образования детей и среднего профессионального образования, осуществляющих образовательную деятельность </a:t>
            </a:r>
            <a:r>
              <a:rPr lang="ru-RU" sz="1600" b="1" dirty="0" smtClean="0"/>
              <a:t>с использованием федеральной информационно-сервисной платформы </a:t>
            </a:r>
            <a:r>
              <a:rPr lang="ru-RU" sz="1600" dirty="0" smtClean="0"/>
              <a:t>цифровой образовательной среды, в общем числе образовательных организаций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8300" y="4788616"/>
            <a:ext cx="812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Доля обучающихся </a:t>
            </a:r>
            <a:r>
              <a:rPr lang="ru-RU" sz="1600" dirty="0" smtClean="0"/>
              <a:t>по программам общего образования и среднего профессионального образования, </a:t>
            </a:r>
            <a:r>
              <a:rPr lang="ru-RU" sz="1600" b="1" dirty="0" smtClean="0"/>
              <a:t>использующих федеральную информационно-сервисную платформу цифровой образовательной среды для "горизонтального" обучения и неформального образования</a:t>
            </a:r>
            <a:r>
              <a:rPr lang="ru-RU" sz="1600" dirty="0" smtClean="0"/>
              <a:t>, в общем числе обучающихся по указанным программам</a:t>
            </a:r>
            <a:endParaRPr lang="ru-RU" sz="1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95300" y="307976"/>
            <a:ext cx="7630998" cy="649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Показатели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0330"/>
              </p:ext>
            </p:extLst>
          </p:nvPr>
        </p:nvGraphicFramePr>
        <p:xfrm>
          <a:off x="1955799" y="2384465"/>
          <a:ext cx="7032172" cy="5067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97303"/>
                <a:gridCol w="1246753"/>
                <a:gridCol w="1172029"/>
                <a:gridCol w="1172029"/>
                <a:gridCol w="1172029"/>
                <a:gridCol w="1172029"/>
              </a:tblGrid>
              <a:tr h="2061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0619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51195"/>
              </p:ext>
            </p:extLst>
          </p:nvPr>
        </p:nvGraphicFramePr>
        <p:xfrm>
          <a:off x="1993899" y="4251365"/>
          <a:ext cx="7032172" cy="5067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97303"/>
                <a:gridCol w="1246753"/>
                <a:gridCol w="1172029"/>
                <a:gridCol w="1172029"/>
                <a:gridCol w="1172029"/>
                <a:gridCol w="1172029"/>
              </a:tblGrid>
              <a:tr h="2061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0619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95119"/>
              </p:ext>
            </p:extLst>
          </p:nvPr>
        </p:nvGraphicFramePr>
        <p:xfrm>
          <a:off x="1926827" y="5916634"/>
          <a:ext cx="7032172" cy="5067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97303"/>
                <a:gridCol w="1246753"/>
                <a:gridCol w="1172029"/>
                <a:gridCol w="1172029"/>
                <a:gridCol w="1172029"/>
                <a:gridCol w="1172029"/>
              </a:tblGrid>
              <a:tr h="2061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06190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0,5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16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00" y="1067137"/>
            <a:ext cx="8343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100% образовательных организаций, реализующих основные и (или) дополнительные общеобразовательные программы, обновили информационное наполнение и функциональные возможности открытых и общедоступных информационных ресурсов (официальных сайтов в сети "Интернет")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3700" y="3828346"/>
            <a:ext cx="8445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не менее </a:t>
            </a:r>
            <a:r>
              <a:rPr lang="en-US" dirty="0" smtClean="0"/>
              <a:t>500</a:t>
            </a:r>
            <a:r>
              <a:rPr lang="ru-RU" dirty="0" smtClean="0"/>
              <a:t> </a:t>
            </a:r>
            <a:r>
              <a:rPr lang="ru-RU" dirty="0"/>
              <a:t>тыс. детей, обучающихся в </a:t>
            </a:r>
            <a:r>
              <a:rPr lang="en-US" dirty="0" smtClean="0"/>
              <a:t>25</a:t>
            </a:r>
            <a:r>
              <a:rPr lang="ru-RU" dirty="0" smtClean="0"/>
              <a:t>% </a:t>
            </a:r>
            <a:r>
              <a:rPr lang="ru-RU" dirty="0"/>
              <a:t>общеобразовательных организациях 75 субъектов Российской Федерации, внедрены в образовательную программу современные цифровые технологии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956220"/>
              </p:ext>
            </p:extLst>
          </p:nvPr>
        </p:nvGraphicFramePr>
        <p:xfrm>
          <a:off x="190498" y="2376988"/>
          <a:ext cx="8668063" cy="9182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38295"/>
                <a:gridCol w="1159344"/>
                <a:gridCol w="1317244"/>
                <a:gridCol w="1238295"/>
                <a:gridCol w="1238295"/>
                <a:gridCol w="1238295"/>
                <a:gridCol w="1238295"/>
              </a:tblGrid>
              <a:tr h="459146"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2021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2022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2023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2024</a:t>
                      </a:r>
                      <a:endParaRPr lang="ru-RU" sz="24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59146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Регион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20 %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40 %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60 %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100 %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ru-RU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647274"/>
              </p:ext>
            </p:extLst>
          </p:nvPr>
        </p:nvGraphicFramePr>
        <p:xfrm>
          <a:off x="241300" y="5005888"/>
          <a:ext cx="8642661" cy="9182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34666"/>
                <a:gridCol w="1155947"/>
                <a:gridCol w="1313384"/>
                <a:gridCol w="1234666"/>
                <a:gridCol w="1234666"/>
                <a:gridCol w="1234666"/>
                <a:gridCol w="1234666"/>
              </a:tblGrid>
              <a:tr h="459146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2021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2022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2023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2024</a:t>
                      </a:r>
                      <a:endParaRPr lang="ru-RU" sz="2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5914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Регион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48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чел.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1400 чел.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5850 чел.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6700 чел.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96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Связи с другими проектами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558557" y="2394803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0685" y="5842180"/>
            <a:ext cx="2163448" cy="57543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Высокоскоростной Интернет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40689" y="4809068"/>
            <a:ext cx="2965244" cy="6469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Интеграционная </a:t>
            </a:r>
            <a:r>
              <a:rPr lang="ru-RU" sz="1600" dirty="0"/>
              <a:t>платформа непрерывного </a:t>
            </a:r>
            <a:r>
              <a:rPr lang="ru-RU" sz="1600" dirty="0" smtClean="0"/>
              <a:t>образования</a:t>
            </a:r>
            <a:endParaRPr lang="ru-RU" sz="1600" dirty="0"/>
          </a:p>
        </p:txBody>
      </p:sp>
      <p:sp>
        <p:nvSpPr>
          <p:cNvPr id="28" name="Овал 27"/>
          <p:cNvSpPr/>
          <p:nvPr/>
        </p:nvSpPr>
        <p:spPr>
          <a:xfrm>
            <a:off x="2004314" y="6063688"/>
            <a:ext cx="2324100" cy="7033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НП «Цифровая экономика»</a:t>
            </a:r>
            <a:endParaRPr lang="ru-RU" dirty="0"/>
          </a:p>
        </p:txBody>
      </p:sp>
      <p:sp>
        <p:nvSpPr>
          <p:cNvPr id="38" name="Шестиугольник 37"/>
          <p:cNvSpPr/>
          <p:nvPr/>
        </p:nvSpPr>
        <p:spPr>
          <a:xfrm>
            <a:off x="333234" y="3997766"/>
            <a:ext cx="3980154" cy="802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РП «Новые </a:t>
            </a:r>
            <a:r>
              <a:rPr lang="ru-RU" dirty="0"/>
              <a:t>возможности для </a:t>
            </a:r>
            <a:r>
              <a:rPr lang="ru-RU" dirty="0" smtClean="0"/>
              <a:t>каждого»</a:t>
            </a:r>
            <a:endParaRPr lang="ru-RU" dirty="0"/>
          </a:p>
        </p:txBody>
      </p:sp>
      <p:sp>
        <p:nvSpPr>
          <p:cNvPr id="81" name="Шестиугольник 80"/>
          <p:cNvSpPr/>
          <p:nvPr/>
        </p:nvSpPr>
        <p:spPr>
          <a:xfrm>
            <a:off x="4550122" y="1159306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РП «Современная школа»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4831399" y="1708113"/>
            <a:ext cx="3944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Обновление материально-технической базы </a:t>
            </a:r>
          </a:p>
        </p:txBody>
      </p:sp>
      <p:sp>
        <p:nvSpPr>
          <p:cNvPr id="90" name="Шестиугольник 89"/>
          <p:cNvSpPr/>
          <p:nvPr/>
        </p:nvSpPr>
        <p:spPr>
          <a:xfrm>
            <a:off x="4643939" y="2215928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РП «Успех каждого ребенка»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824948" y="2692548"/>
            <a:ext cx="3084627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Онлайн-уроки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Индивидуальные учебные планы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Дистанционное </a:t>
            </a:r>
            <a:r>
              <a:rPr lang="ru-RU" sz="1400" dirty="0" smtClean="0"/>
              <a:t>обучение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/>
              <a:t>Кванториум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103" name="Шестиугольник 102"/>
          <p:cNvSpPr/>
          <p:nvPr/>
        </p:nvSpPr>
        <p:spPr>
          <a:xfrm>
            <a:off x="4637593" y="3665410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РП «Учитель будущего»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4669083" y="409254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повышения квалификации педагогических работников, </a:t>
            </a:r>
            <a:r>
              <a:rPr lang="ru-RU" sz="1400" dirty="0" smtClean="0"/>
              <a:t>на </a:t>
            </a:r>
            <a:r>
              <a:rPr lang="ru-RU" sz="1400" dirty="0"/>
              <a:t>основе использования современных цифровых </a:t>
            </a:r>
            <a:r>
              <a:rPr lang="ru-RU" sz="1400" dirty="0" smtClean="0"/>
              <a:t>технологий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внедрение различных форматов электронного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использование </a:t>
            </a:r>
            <a:r>
              <a:rPr lang="ru-RU" sz="1400" dirty="0"/>
              <a:t>дистанционных </a:t>
            </a:r>
            <a:r>
              <a:rPr lang="ru-RU" sz="1400" dirty="0" smtClean="0"/>
              <a:t>технологий</a:t>
            </a:r>
            <a:endParaRPr lang="ru-RU" sz="1400" dirty="0"/>
          </a:p>
        </p:txBody>
      </p:sp>
      <p:sp>
        <p:nvSpPr>
          <p:cNvPr id="120" name="Шестиугольник 119"/>
          <p:cNvSpPr/>
          <p:nvPr/>
        </p:nvSpPr>
        <p:spPr>
          <a:xfrm>
            <a:off x="201404" y="1162013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РП «Молодые профессионалы»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333234" y="1669828"/>
            <a:ext cx="39801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Обновление материально-технической </a:t>
            </a:r>
            <a:r>
              <a:rPr lang="ru-RU" sz="1400" dirty="0" smtClean="0"/>
              <a:t>базы СПО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усовершенствовать механизмы управления развитием профессиональными образовательными организациями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</a:t>
            </a:r>
            <a:r>
              <a:rPr lang="ru-RU" sz="1400" dirty="0" smtClean="0"/>
              <a:t>оявление </a:t>
            </a:r>
            <a:r>
              <a:rPr lang="ru-RU" sz="1400" dirty="0"/>
              <a:t>профилей цифровых </a:t>
            </a:r>
            <a:r>
              <a:rPr lang="ru-RU" sz="1400" dirty="0" smtClean="0"/>
              <a:t>профессий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 формирования индивидуальных портфолио обучающихся в Красноярском крае на созданной платформе «Современная цифровая образовательная среда»</a:t>
            </a:r>
          </a:p>
        </p:txBody>
      </p:sp>
      <p:sp>
        <p:nvSpPr>
          <p:cNvPr id="134" name="Шестиугольник 133"/>
          <p:cNvSpPr/>
          <p:nvPr/>
        </p:nvSpPr>
        <p:spPr>
          <a:xfrm>
            <a:off x="4748030" y="5566442"/>
            <a:ext cx="4111277" cy="4514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РП «Социальная активность»</a:t>
            </a:r>
            <a:endParaRPr lang="ru-RU" dirty="0"/>
          </a:p>
        </p:txBody>
      </p:sp>
      <p:sp>
        <p:nvSpPr>
          <p:cNvPr id="135" name="Шестиугольник 134"/>
          <p:cNvSpPr/>
          <p:nvPr/>
        </p:nvSpPr>
        <p:spPr>
          <a:xfrm>
            <a:off x="4748029" y="6019219"/>
            <a:ext cx="4111278" cy="802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РП «Поддержка семей, имеющих детей»</a:t>
            </a:r>
          </a:p>
        </p:txBody>
      </p:sp>
    </p:spTree>
    <p:extLst>
      <p:ext uri="{BB962C8B-B14F-4D97-AF65-F5344CB8AC3E}">
        <p14:creationId xmlns:p14="http://schemas.microsoft.com/office/powerpoint/2010/main" val="7724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>
                <a:latin typeface="+mn-lt"/>
              </a:rPr>
              <a:t>Начальник отдела  </a:t>
            </a:r>
            <a:r>
              <a:rPr lang="ru-RU" sz="2800" dirty="0" smtClean="0">
                <a:latin typeface="+mn-lt"/>
              </a:rPr>
              <a:t>отдел </a:t>
            </a:r>
            <a:r>
              <a:rPr lang="ru-RU" sz="2800" dirty="0">
                <a:latin typeface="+mn-lt"/>
              </a:rPr>
              <a:t>информатизации, </a:t>
            </a:r>
            <a:endParaRPr lang="en-US" sz="2800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sz="2800" dirty="0" smtClean="0">
                <a:latin typeface="+mn-lt"/>
              </a:rPr>
              <a:t>защиты </a:t>
            </a:r>
            <a:r>
              <a:rPr lang="ru-RU" sz="2800" dirty="0">
                <a:latin typeface="+mn-lt"/>
              </a:rPr>
              <a:t>информации </a:t>
            </a:r>
            <a:r>
              <a:rPr lang="ru-RU" sz="2800" dirty="0" smtClean="0">
                <a:latin typeface="+mn-lt"/>
              </a:rPr>
              <a:t>и </a:t>
            </a:r>
            <a:r>
              <a:rPr lang="ru-RU" sz="2800" dirty="0">
                <a:latin typeface="+mn-lt"/>
              </a:rPr>
              <a:t>государственной </a:t>
            </a:r>
            <a:r>
              <a:rPr lang="ru-RU" sz="2800" dirty="0" smtClean="0">
                <a:latin typeface="+mn-lt"/>
              </a:rPr>
              <a:t>тайны</a:t>
            </a:r>
          </a:p>
          <a:p>
            <a:endParaRPr lang="en-US" sz="2800" b="1" dirty="0" smtClean="0">
              <a:latin typeface="+mn-lt"/>
            </a:endParaRPr>
          </a:p>
          <a:p>
            <a:r>
              <a:rPr lang="ru-RU" sz="2800" b="1" dirty="0" smtClean="0">
                <a:latin typeface="+mn-lt"/>
              </a:rPr>
              <a:t>Аверкин Павел Викторович</a:t>
            </a:r>
            <a:endParaRPr lang="en-US" sz="2800" b="1" dirty="0" smtClean="0">
              <a:latin typeface="+mn-lt"/>
            </a:endParaRPr>
          </a:p>
          <a:p>
            <a:endParaRPr lang="en-US" sz="2800" b="1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sz="2800" dirty="0" err="1" smtClean="0">
                <a:latin typeface="+mn-lt"/>
              </a:rPr>
              <a:t>Т.р</a:t>
            </a:r>
            <a:r>
              <a:rPr lang="ru-RU" sz="2800" dirty="0" smtClean="0">
                <a:latin typeface="+mn-lt"/>
              </a:rPr>
              <a:t>.: (391) 221-27-99</a:t>
            </a:r>
            <a:endParaRPr lang="en-US" sz="2800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sz="2800" dirty="0" err="1" smtClean="0">
                <a:latin typeface="+mn-lt"/>
              </a:rPr>
              <a:t>Т.с</a:t>
            </a:r>
            <a:r>
              <a:rPr lang="ru-RU" sz="2800" dirty="0" smtClean="0">
                <a:latin typeface="+mn-lt"/>
              </a:rPr>
              <a:t>.: +7 (913) 538-02-71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latin typeface="+mn-lt"/>
              </a:rPr>
              <a:t>E-mail: </a:t>
            </a:r>
            <a:r>
              <a:rPr lang="en-US" sz="2800" dirty="0" smtClean="0">
                <a:latin typeface="+mn-lt"/>
                <a:hlinkClick r:id="rId2"/>
              </a:rPr>
              <a:t>Averkin@krao.ru</a:t>
            </a:r>
            <a:endParaRPr lang="en-US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3090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751</Words>
  <Application>Microsoft Office PowerPoint</Application>
  <PresentationFormat>Экран (4:3)</PresentationFormat>
  <Paragraphs>157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ЦИФРОВАЯ ОБРАЗОВАТЕЛЬНАЯ СРЕДА</vt:lpstr>
      <vt:lpstr>Презентация PowerPoint</vt:lpstr>
      <vt:lpstr>Показатели</vt:lpstr>
      <vt:lpstr>Презентация PowerPoint</vt:lpstr>
      <vt:lpstr>Результаты</vt:lpstr>
      <vt:lpstr>Связи с другими проектами</vt:lpstr>
      <vt:lpstr>Контакты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Аверкин Павел Викторович</cp:lastModifiedBy>
  <cp:revision>220</cp:revision>
  <cp:lastPrinted>2019-04-09T02:23:07Z</cp:lastPrinted>
  <dcterms:created xsi:type="dcterms:W3CDTF">2018-11-16T09:12:54Z</dcterms:created>
  <dcterms:modified xsi:type="dcterms:W3CDTF">2019-04-17T05:04:54Z</dcterms:modified>
</cp:coreProperties>
</file>