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7" r:id="rId2"/>
    <p:sldId id="330" r:id="rId3"/>
    <p:sldId id="329" r:id="rId4"/>
    <p:sldId id="322" r:id="rId5"/>
    <p:sldId id="325" r:id="rId6"/>
    <p:sldId id="331" r:id="rId7"/>
    <p:sldId id="321" r:id="rId8"/>
    <p:sldId id="318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2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67" autoAdjust="0"/>
    <p:restoredTop sz="94673" autoAdjust="0"/>
  </p:normalViewPr>
  <p:slideViewPr>
    <p:cSldViewPr snapToGrid="0">
      <p:cViewPr varScale="1">
        <p:scale>
          <a:sx n="68" d="100"/>
          <a:sy n="68" d="100"/>
        </p:scale>
        <p:origin x="18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755AB-AD5A-4DEF-AD34-EB14750C7893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42537-A5C9-4259-9AFA-DE30F91000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obra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obra.ru/" TargetMode="External"/><Relationship Id="rId2" Type="http://schemas.openxmlformats.org/officeDocument/2006/relationships/hyperlink" Target="https://vashifinancy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" y="1060704"/>
            <a:ext cx="7630998" cy="658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«Современная школа»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608" y="1901952"/>
            <a:ext cx="8497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вхождение РФ к 2024 г. в число 10 ведущих стран мира по качеству общего образования посредством обновления содержания и технологий преподавания общеобразовательных программ, вовлечения всех участников системы образования (обучающиеся, педагоги, родители, работодатели и представители общественных объединений) в развитие системы общего образования, а также за счет обновления МТБ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вовлеченности в образовательный процесс, а также обновление содержания и совершенствование методов обучения предметной области «Технология»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6592" y="292608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Региональный проект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436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6603" y="1009934"/>
            <a:ext cx="8570793" cy="56774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Обновление ФГОС общего образования, в т.ч. требований к результатам освоения ОП общего образования в части  формирования базовых знаний, умений и навыков, формализации «гибких компетенций», и примерных основных общеобразовательных программ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Внедрение обновленных ПООП в ОУ всех субъектов РФ</a:t>
            </a:r>
            <a:endParaRPr lang="ru-RU" sz="1800" dirty="0"/>
          </a:p>
          <a:p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</a:rPr>
              <a:t>Результаты:</a:t>
            </a:r>
          </a:p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к концу 2021 г.: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обновлены содержание, методики и технологии обучения по ОП ОО. Во ФГОС внесены изменения;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обновлены примерные ООП по всем уровням ОО;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создана методология и технология разработки нового поколения измерительных материалов;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проведена оценка успешности в освоении обновленных ОП</a:t>
            </a:r>
          </a:p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к концу 2022 г.: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внедрены ПООП</a:t>
            </a:r>
          </a:p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к 2024 г.: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проведен мониторинг внедрения обновленных ПООП</a:t>
            </a:r>
          </a:p>
          <a:p>
            <a:r>
              <a:rPr lang="ru-RU" sz="1800" b="1" dirty="0">
                <a:solidFill>
                  <a:srgbClr val="FF0000"/>
                </a:solidFill>
              </a:rPr>
              <a:t>2019 год – региональный уровень: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обсуждение обновленных ФГОС (начальное общее, основное общее образование) на сайте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www.preobra.ru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до 30.04.2019</a:t>
            </a:r>
          </a:p>
          <a:p>
            <a:r>
              <a:rPr lang="ru-RU" sz="1800" b="1" dirty="0">
                <a:solidFill>
                  <a:srgbClr val="FF0000"/>
                </a:solidFill>
              </a:rPr>
              <a:t>Задачи для МОУО, школ: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организовать работу по обсуждению ФГОС общего образования</a:t>
            </a:r>
          </a:p>
          <a:p>
            <a:pPr>
              <a:buFontTx/>
              <a:buChar char="-"/>
            </a:pPr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8490" y="323713"/>
            <a:ext cx="7779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(федеральный уровень)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6603" y="1009934"/>
            <a:ext cx="8570793" cy="567746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Разработка ( к концу 2019 г.) методологии и критериев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оценки качества общего образования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в ОО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на основе практики международных исследований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качества подготовки обучающихся. Разработаны рекомендации по использованию методологии оценки в ОУ</a:t>
            </a:r>
            <a:endParaRPr lang="ru-RU" sz="1800" b="1" dirty="0"/>
          </a:p>
          <a:p>
            <a:r>
              <a:rPr lang="ru-RU" sz="1800" b="1" dirty="0"/>
              <a:t>1. </a:t>
            </a:r>
            <a:r>
              <a:rPr lang="ru-RU" sz="1800" b="1" dirty="0" err="1"/>
              <a:t>Рособрнадзор</a:t>
            </a:r>
            <a:r>
              <a:rPr lang="ru-RU" sz="1800" b="1" dirty="0"/>
              <a:t> (ФИОКО) - методология и критерии оценки качества общего образования в ОУ на основе практики международных исследований качества подготовки обучающихся</a:t>
            </a:r>
          </a:p>
          <a:p>
            <a:r>
              <a:rPr lang="ru-RU" sz="1800" b="1" u="sng" dirty="0"/>
              <a:t>Общая схема проведения </a:t>
            </a:r>
            <a:r>
              <a:rPr lang="ru-RU" sz="1800" dirty="0"/>
              <a:t>в субъектах РФ ОКОО:</a:t>
            </a:r>
          </a:p>
          <a:p>
            <a:r>
              <a:rPr lang="ru-RU" sz="1800" dirty="0"/>
              <a:t>- оценка качества общего образования в каждом субъекте РФ по модели PISA;</a:t>
            </a:r>
          </a:p>
          <a:p>
            <a:r>
              <a:rPr lang="ru-RU" sz="1800" dirty="0"/>
              <a:t>- проведение социологических исследований в субъектах РФ, направленных на оценку удовлетворенности качеством образования участников образовательных отношений и работодателей, оценку </a:t>
            </a:r>
            <a:r>
              <a:rPr lang="ru-RU" sz="1800" dirty="0" err="1"/>
              <a:t>востребованности</a:t>
            </a:r>
            <a:r>
              <a:rPr lang="ru-RU" sz="1800" dirty="0"/>
              <a:t> результатов образования;</a:t>
            </a:r>
          </a:p>
          <a:p>
            <a:r>
              <a:rPr lang="ru-RU" sz="1800" dirty="0"/>
              <a:t>- ежегодный комплексный анализ данных о качестве общего образования в каждом субъекте РФ на основе результатов мероприятий, реализуемых в рамках НП«Образование», а также на основе результатов всех мероприятий федерального уровня в сфере оценки качества общего образования</a:t>
            </a:r>
          </a:p>
          <a:p>
            <a:r>
              <a:rPr lang="ru-RU" sz="1800" b="1" dirty="0"/>
              <a:t>2. Институт стратегии развития образования РАО – мониторинг формирования функциональной грамотности (математическая, </a:t>
            </a:r>
            <a:r>
              <a:rPr lang="ru-RU" sz="1800" b="1" dirty="0" err="1"/>
              <a:t>естественно-научная</a:t>
            </a:r>
            <a:r>
              <a:rPr lang="ru-RU" sz="1800" b="1" dirty="0"/>
              <a:t>, читательская, финансовая, глобальные компетенции, </a:t>
            </a:r>
            <a:r>
              <a:rPr lang="ru-RU" sz="1800" b="1" dirty="0" err="1"/>
              <a:t>креативное</a:t>
            </a:r>
            <a:r>
              <a:rPr lang="ru-RU" sz="1800" b="1" dirty="0"/>
              <a:t> мышление) </a:t>
            </a:r>
            <a:r>
              <a:rPr lang="ru-RU" sz="1800" dirty="0"/>
              <a:t>Разработка учебно-методических материалов на основе международных исследований</a:t>
            </a:r>
          </a:p>
          <a:p>
            <a:r>
              <a:rPr lang="ru-RU" sz="1800" dirty="0"/>
              <a:t>2019 г. – 5, 7 </a:t>
            </a:r>
            <a:r>
              <a:rPr lang="ru-RU" sz="1800" dirty="0" err="1"/>
              <a:t>кл</a:t>
            </a:r>
            <a:r>
              <a:rPr lang="ru-RU" sz="1800" dirty="0"/>
              <a:t>.; 2020 г. – 6, 8 </a:t>
            </a:r>
            <a:r>
              <a:rPr lang="ru-RU" sz="1800" dirty="0" err="1"/>
              <a:t>кл</a:t>
            </a:r>
            <a:r>
              <a:rPr lang="ru-RU" sz="1800" dirty="0"/>
              <a:t>.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8490" y="323713"/>
            <a:ext cx="7779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(федеральный уровень)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Основные мероприятия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104" y="1009935"/>
            <a:ext cx="85344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Разработка методологии и критериев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оценки качества общего образования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ОО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основе практики международных исследований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качества подготовки обучающихся ( к концу 2019 г.) 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Проведение оценки качества общего образования на основе практики международных исследований качества подготовки обучающихся</a:t>
            </a:r>
          </a:p>
          <a:p>
            <a:endParaRPr lang="ru-RU" sz="1600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7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7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год – региональный уровень: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участие в федеральной апробации модели оценки функциональной грамотности 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(10 школ: г. Красноярск, г. Ачинск, Емельяновский, Назаровский, Дзержинский районы);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проведение семинаров,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вебинаров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 вопросам формирования функциональной грамотности;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создание групп учителей по разработке заданий, формирующих грамотности, для дальнейшего использования в образовательном процессе;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разработка программ ПК по формированию функциональной грамотности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 для МОУО, школ: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организовать работу ММС, ОУ по вопросам формирования функциональной грамотности, обеспечить использование материалов ЦОКО по итогам диагностических работ;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использовать в работе сайты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https://vashifinancy.ru/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(«Дружи с финансами») </a:t>
            </a:r>
            <a:br>
              <a:rPr lang="en-US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www.preobra.ru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(УМК для начальной школы по финансовой грамотности);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рассмотреть возможность участие в конкурсах на предоставление грантов</a:t>
            </a:r>
          </a:p>
          <a:p>
            <a:pPr>
              <a:buFontTx/>
              <a:buChar char="-"/>
            </a:pPr>
            <a:endParaRPr lang="ru-RU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0374" y="2337331"/>
          <a:ext cx="8311488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5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7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8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мероприятия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552" y="1050878"/>
            <a:ext cx="8692896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к 2024 году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возможности изучать предметную область «Технология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и др. предметные области на базе организаций, имеющих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высокооснащенные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ученико-места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в т.ч. детских технопарков «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Кванториум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 всех субъектах РФ к 01.09.2021 г.для учителей ПО «Технология»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действует система ПК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базе детских технопарков «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Кванториум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», организаций, осуществляющих образовательную деятельность по ОП СПО и ВО, предприятий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год – региональный уровень: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рабочей группы;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проведение семинаров для муниципальных команд по реализации концепции предметной области «Технология», реализации мероприятия проекта;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пилотных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муниципалитетов (определение МОУО школ, партнеров проекта. </a:t>
            </a:r>
            <a:r>
              <a:rPr lang="ru-RU" sz="1600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пилотах будут отрабатываться др.мероприятия проекта – обучение в сетевой форме, ИОП, наставничество, участие в управлении и т.п.);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проведение анализа ресурсов для ПК, разработка новых программ ПК, 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 для МОУО, школ: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провести анализ ресурсной базы ОУ разной направленности и уровней образования, предприятий; анализ проф.дефицитов учителей технологии;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привести в соответствие  с новой Концепцией предметной области «Технология» образовательную программу школы;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рассмотреть возможность участия в конкурсах на предоставление грантов</a:t>
            </a: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81709"/>
              </p:ext>
            </p:extLst>
          </p:nvPr>
        </p:nvGraphicFramePr>
        <p:xfrm>
          <a:off x="225552" y="6003700"/>
          <a:ext cx="855714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3 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6 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18 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30 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43 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61 МО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8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Основные мероприятия </a:t>
            </a:r>
            <a:r>
              <a:rPr lang="ru-RU" sz="2200" dirty="0"/>
              <a:t>(федеральный уровень)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4716" y="1050878"/>
            <a:ext cx="8693624" cy="580712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600" dirty="0"/>
              <a:t>разработана методология наставничества обучающихся в ОО, в  т.ч. с применением лучших практик обмена опытом между обучающимися и привлечением представителей работодателей к этой деятельности. Проведен ежегодный мониторинг по оценке качества изменений в освоении обучающимися ОП в соответствии с характеристиками результатов (к концу 2019 г.)</a:t>
            </a:r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создана целевая модель вовлечения общественно-деловых объединений и участия представителей работодателей в принятии решений по вопросам управления развитии (к концу 2020 г.) </a:t>
            </a:r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реализация общеобразовательных программ в сетевой форме </a:t>
            </a:r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2019 год – региональный уровень</a:t>
            </a:r>
            <a:r>
              <a:rPr lang="ru-RU" sz="1600" dirty="0"/>
              <a:t>: отработка моделей в школах-пилотах</a:t>
            </a:r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pPr>
              <a:buFont typeface="Wingdings" pitchFamily="2" charset="2"/>
              <a:buChar char="Ø"/>
            </a:pPr>
            <a:endParaRPr lang="ru-RU" sz="1600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4841" y="2343322"/>
          <a:ext cx="82296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Не менее 70% обучающихся школ вовлечены в различные формы сопровождения и наставничества</a:t>
                      </a: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31.12.2024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93555"/>
              </p:ext>
            </p:extLst>
          </p:nvPr>
        </p:nvGraphicFramePr>
        <p:xfrm>
          <a:off x="404734" y="3990075"/>
          <a:ext cx="8138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Не менее чем в 70% школ реализуются механизмы</a:t>
                      </a:r>
                      <a:r>
                        <a:rPr lang="ru-RU" sz="1600" baseline="0" dirty="0">
                          <a:latin typeface="Arial" pitchFamily="34" charset="0"/>
                          <a:cs typeface="Arial" pitchFamily="34" charset="0"/>
                        </a:rPr>
                        <a:t> вовлечения общественно-деловых объединений и участия представителей работодателей в принятии решений по вопросам управления развитием ОО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31.12.2024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91314" y="5491328"/>
          <a:ext cx="80385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мероприятия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009934"/>
            <a:ext cx="868070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Создание новых мест в общеобразовательных организациях, расположенных в сельской местности и поселках городского типа (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300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новых мест в сельских школах и поселках городского типа)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Создание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новых мест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ОО (продолжение реализации ПП «Современная образовательная среда для школьников»,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3 840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мест)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Обновление материально-технической базы в организациях, осуществляющих образовательную деятельность исключительно по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адаптированным общеобразовательным программам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г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-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региональный уровень: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участие в конкурсном отборе на предоставление субсидий субъектам РФ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Создание в школах, расположенных в сельской местности и малых городах, материально-технической базы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реализации основных и дополнительных ОП цифрового, естественнонаучного, технического и гуманитарного профилей.</a:t>
            </a: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г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-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региональный уровень: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участие в конкурсном отборе на предоставление субсидий субъектам РФ</a:t>
            </a: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4993" y="2994880"/>
          <a:ext cx="803452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5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07893"/>
              </p:ext>
            </p:extLst>
          </p:nvPr>
        </p:nvGraphicFramePr>
        <p:xfrm>
          <a:off x="304800" y="5059968"/>
          <a:ext cx="8107680" cy="78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1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258">
                <a:tc>
                  <a:txBody>
                    <a:bodyPr/>
                    <a:lstStyle/>
                    <a:p>
                      <a:r>
                        <a:rPr lang="ru-RU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1/0,5</a:t>
                      </a:r>
                      <a:r>
                        <a:rPr lang="ru-RU" baseline="0" dirty="0"/>
                        <a:t> 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3/1,5</a:t>
                      </a:r>
                      <a:r>
                        <a:rPr lang="ru-RU" baseline="0" dirty="0"/>
                        <a:t> 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5/2,5 тыс.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10/5 тыс.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15/7,5тыс.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8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исполнители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104" y="1438657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образования Красноярского края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Красноярский институт повышения квалификации и переподготовки работников образования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Центр оценки качества образования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Центр развития профессионального образования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Учреждения общего образования, профессионального (СПО, ВПО) образования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Кванториум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учреждения дополнительного образования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Предприятия, организации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Муниципальные органы управления образованием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889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3894</TotalTime>
  <Words>982</Words>
  <Application>Microsoft Office PowerPoint</Application>
  <PresentationFormat>Экран (4:3)</PresentationFormat>
  <Paragraphs>193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«Современная школа»</vt:lpstr>
      <vt:lpstr> </vt:lpstr>
      <vt:lpstr> </vt:lpstr>
      <vt:lpstr>Презентация PowerPoint</vt:lpstr>
      <vt:lpstr>Презентация PowerPoint</vt:lpstr>
      <vt:lpstr>Основные мероприятия (федеральный уровень)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Tatiana</cp:lastModifiedBy>
  <cp:revision>307</cp:revision>
  <dcterms:created xsi:type="dcterms:W3CDTF">2018-11-16T09:12:54Z</dcterms:created>
  <dcterms:modified xsi:type="dcterms:W3CDTF">2019-04-15T13:49:52Z</dcterms:modified>
</cp:coreProperties>
</file>