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77" r:id="rId2"/>
    <p:sldId id="278" r:id="rId3"/>
    <p:sldId id="279" r:id="rId4"/>
    <p:sldId id="281" r:id="rId5"/>
    <p:sldId id="282" r:id="rId6"/>
    <p:sldId id="283" r:id="rId7"/>
    <p:sldId id="284" r:id="rId8"/>
    <p:sldId id="280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7E2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8" autoAdjust="0"/>
    <p:restoredTop sz="94673" autoAdjust="0"/>
  </p:normalViewPr>
  <p:slideViewPr>
    <p:cSldViewPr snapToGrid="0">
      <p:cViewPr>
        <p:scale>
          <a:sx n="70" d="100"/>
          <a:sy n="70" d="100"/>
        </p:scale>
        <p:origin x="-12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755AB-AD5A-4DEF-AD34-EB14750C7893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2537-A5C9-4259-9AFA-DE30F91000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027" y="3626491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Приказ управления образования от 30.09.2019 № 454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438" y="4858603"/>
            <a:ext cx="8497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организации и осуществления контроля за деятельностью подведомственных муниципальных образовательных организаций со слабоуспевающими учащимися по итогам 2018-2019 учебного года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273" y="1302544"/>
            <a:ext cx="751579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Итоги проверки </a:t>
            </a:r>
          </a:p>
          <a:p>
            <a: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общеобразовательных организаций по работе со </a:t>
            </a:r>
            <a:r>
              <a:rPr lang="ru-RU" sz="2800" dirty="0" err="1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слобоуспевающими</a:t>
            </a:r>
            <a: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обучающимися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273" y="251666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Что проверяли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92979" y="1233757"/>
          <a:ext cx="7582030" cy="5463814"/>
        </p:xfrm>
        <a:graphic>
          <a:graphicData uri="http://schemas.openxmlformats.org/drawingml/2006/table">
            <a:tbl>
              <a:tblPr/>
              <a:tblGrid>
                <a:gridCol w="4102647"/>
                <a:gridCol w="3479383"/>
              </a:tblGrid>
              <a:tr h="440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Вопросы, изучаемые в ходе проверки 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Документы, информация для изучения</a:t>
                      </a:r>
                      <a:endParaRPr lang="ru-RU" sz="16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7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Система работы в образовательной организации со слабоуспевающими учащимися 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классные журналы, рабочие и контрольные тетради слабоуспевающих учащихся, программы коррекции знаний слабоуспевающих учащихся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документы, регламентирующие процедуру проведения промежуточной аттестации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Система организации дополнительных занятий по ликвидации неуспеваемости учащихся по предметам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планы, конспекты, рабочие материалы</a:t>
                      </a:r>
                      <a:endParaRPr lang="ru-RU" sz="16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Работа с родителями слабоуспевающих учащихся 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протоколы собраний, консультаций, уведомления о неуспеваемости и др.</a:t>
                      </a:r>
                      <a:endParaRPr lang="ru-RU" sz="16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Организация работы с учащимися, систематически пропускающими занятия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справки, ходатайства от родителей, обращения в соответствующие органы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Организация работы узких специалистов со слабоуспевающими детьми </a:t>
                      </a:r>
                      <a:endParaRPr lang="ru-RU" sz="16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планы индивидуальной работы, рабочие материалы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Анализ кадрового состава педагогов, работающих со слабоуспевающими учащимися </a:t>
                      </a:r>
                      <a:endParaRPr lang="ru-RU" sz="16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документы, подтверждающие стаж, категорию, повышение квалификации педагогов</a:t>
                      </a:r>
                      <a:endParaRPr lang="ru-RU" sz="16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42138" marR="421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273" y="251666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нарушения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8788" y="1292724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/>
              <a:t>Организация и проведение промежуточной аттестации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95" y="2279177"/>
            <a:ext cx="8497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На </a:t>
            </a:r>
            <a:r>
              <a:rPr lang="ru-RU" sz="2000" dirty="0" smtClean="0"/>
              <a:t>сайте отсутствуют демоверсии по предметам, либо демоверсии не совпадают с фактическими </a:t>
            </a:r>
            <a:r>
              <a:rPr lang="ru-RU" sz="2000" dirty="0" smtClean="0"/>
              <a:t>материалами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 сайте отсутствует график проведения промежуточной </a:t>
            </a:r>
            <a:r>
              <a:rPr lang="ru-RU" sz="2000" dirty="0" smtClean="0"/>
              <a:t>аттестации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Локальные нормативные акты не согласованы с коллегиальным органом</a:t>
            </a:r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Отсутствуют протоколы повторной сдачи промежуточной аттестации (либо не на всех учащихся, имеющих академическую задолженность</a:t>
            </a:r>
            <a:r>
              <a:rPr lang="ru-RU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Формы отчетной документации (протоколы) не совпадают с утвержденными локальным актом школы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273" y="251666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нарушения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8788" y="1292724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/>
              <a:t>Сопровождение обучающихся с академической задолженностью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95" y="2279177"/>
            <a:ext cx="84978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Не все педагоги-предметники представили систему работы с </a:t>
            </a:r>
            <a:r>
              <a:rPr lang="ru-RU" sz="2000" dirty="0" smtClean="0"/>
              <a:t>неуспевающими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Нет системы сопровождения обучающихся с ОВЗ узкими специалистами (не представлена</a:t>
            </a:r>
            <a:r>
              <a:rPr lang="ru-RU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У узких специалистов нет журналов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273" y="251666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нарушения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8788" y="1292724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/>
              <a:t>Классные журналы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95" y="2279177"/>
            <a:ext cx="8497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Несоответствие текущего контроля </a:t>
            </a:r>
            <a:r>
              <a:rPr lang="ru-RU" sz="2000" dirty="0" smtClean="0"/>
              <a:t>итоговому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Систематическое выставление неудовлетворительных отметок (более 10 подряд</a:t>
            </a:r>
            <a:r>
              <a:rPr lang="ru-RU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Не прописаны формы промежуточной </a:t>
            </a:r>
            <a:r>
              <a:rPr lang="ru-RU" sz="2000" dirty="0" smtClean="0"/>
              <a:t>аттестации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Фактические сроки проведения промежуточной аттестации не совпадают с графиком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273" y="251666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нарушения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8788" y="1292724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/>
              <a:t>Работа с родителями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95" y="2279177"/>
            <a:ext cx="8497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Заявление (согласие) родителя (законного представителя) об оставлении ребенка на повторный год обучения написано после проведения педсовета и издания приказа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Отсутствуют уведомления родителям о повторной сдаче промежуточной аттестации, либо не указана дата </a:t>
            </a: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Отсутствует система информирования родителей о процедуре проведения промежуточной аттестации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273" y="251666"/>
            <a:ext cx="75157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нарушения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98788" y="1292724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/>
              <a:t>Кадры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495" y="2279177"/>
            <a:ext cx="8497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Просроченная аттестация на соответствие занимаемой </a:t>
            </a:r>
            <a:r>
              <a:rPr lang="ru-RU" sz="2000" dirty="0" smtClean="0"/>
              <a:t>должности</a:t>
            </a:r>
          </a:p>
          <a:p>
            <a:pPr marL="457200" indent="-457200">
              <a:buAutoNum type="arabicPeriod"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027" y="3626491"/>
            <a:ext cx="7630998" cy="6583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Письмо управления образования от 29.10.2019 № 3088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438" y="4858603"/>
            <a:ext cx="8497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разъяснение возникших в ходе проведения проверки вопросов и недопущение в дальнейшем выявленных нарушений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273" y="1302544"/>
            <a:ext cx="75157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Собеседование</a:t>
            </a:r>
          </a:p>
          <a:p>
            <a: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управленческими командами школ, участвовавших в проверке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56896" y="327546"/>
            <a:ext cx="723331" cy="777923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380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Приказ управления образования от 30.09.2019 № 454</vt:lpstr>
      <vt:lpstr>Слайд 2</vt:lpstr>
      <vt:lpstr>Организация и проведение промежуточной аттестации</vt:lpstr>
      <vt:lpstr>Сопровождение обучающихся с академической задолженностью</vt:lpstr>
      <vt:lpstr>Классные журналы</vt:lpstr>
      <vt:lpstr>Работа с родителями</vt:lpstr>
      <vt:lpstr>Кадры </vt:lpstr>
      <vt:lpstr>Письмо управления образования от 29.10.2019 № 3088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Admin</cp:lastModifiedBy>
  <cp:revision>338</cp:revision>
  <dcterms:created xsi:type="dcterms:W3CDTF">2018-11-16T09:12:54Z</dcterms:created>
  <dcterms:modified xsi:type="dcterms:W3CDTF">2019-10-31T01:52:57Z</dcterms:modified>
</cp:coreProperties>
</file>