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6932056229889492"/>
          <c:y val="6.1982458025922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на 2019 год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95-477E-B88C-44CFDDC503FC}"/>
              </c:ext>
            </c:extLst>
          </c:dPt>
          <c:dLbls>
            <c:dLbl>
              <c:idx val="3"/>
              <c:layout>
                <c:manualLayout>
                  <c:x val="5.1792834101163233E-2"/>
                  <c:y val="-3.382774221129553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95-477E-B88C-44CFDDC503FC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Оплата труда</c:v>
                </c:pt>
                <c:pt idx="1">
                  <c:v>Коммунальные услуги</c:v>
                </c:pt>
                <c:pt idx="2">
                  <c:v>Прочие расходы</c:v>
                </c:pt>
                <c:pt idx="3">
                  <c:v>Подпрограммные мероприятия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190783.2</c:v>
                </c:pt>
                <c:pt idx="1">
                  <c:v>115680.9</c:v>
                </c:pt>
                <c:pt idx="2">
                  <c:v>34242.699999999997</c:v>
                </c:pt>
                <c:pt idx="3" formatCode="#,##0.00">
                  <c:v>3342.8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95-477E-B88C-44CFDDC50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466812447130483"/>
          <c:y val="8.7637328627116776E-2"/>
          <c:w val="0.40649442033197575"/>
          <c:h val="0.8247253427457663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КЗ на 01.01.2019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82C4-4839-AAB6-1AD65C8211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82C4-4839-AAB6-1AD65C8211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82C4-4839-AAB6-1AD65C8211E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82C4-4839-AAB6-1AD65C8211E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82C4-4839-AAB6-1AD65C8211E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82C4-4839-AAB6-1AD65C8211E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82C4-4839-AAB6-1AD65C8211ED}"/>
              </c:ext>
            </c:extLst>
          </c:dPt>
          <c:dPt>
            <c:idx val="24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5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14-82C4-4839-AAB6-1AD65C8211ED}"/>
                </c:ext>
              </c:extLst>
            </c:dLbl>
            <c:dLbl>
              <c:idx val="3"/>
              <c:layout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10-82C4-4839-AAB6-1AD65C8211ED}"/>
                </c:ext>
              </c:extLst>
            </c:dLbl>
            <c:dLbl>
              <c:idx val="4"/>
              <c:layout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11-82C4-4839-AAB6-1AD65C8211ED}"/>
                </c:ext>
              </c:extLst>
            </c:dLbl>
            <c:dLbl>
              <c:idx val="5"/>
              <c:layout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12-82C4-4839-AAB6-1AD65C8211ED}"/>
                </c:ext>
              </c:extLst>
            </c:dLbl>
            <c:dLbl>
              <c:idx val="7"/>
              <c:layout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16-82C4-4839-AAB6-1AD65C8211ED}"/>
                </c:ext>
              </c:extLst>
            </c:dLbl>
            <c:dLbl>
              <c:idx val="10"/>
              <c:layout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15-82C4-4839-AAB6-1AD65C8211ED}"/>
                </c:ext>
              </c:extLst>
            </c:dLbl>
            <c:dLbl>
              <c:idx val="23"/>
              <c:layout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13-82C4-4839-AAB6-1AD65C8211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Лист1!$A$2:$A$28</c:f>
              <c:strCache>
                <c:ptCount val="27"/>
                <c:pt idx="0">
                  <c:v>• Заработная плата </c:v>
                </c:pt>
                <c:pt idx="1">
                  <c:v>• Командировочные расходы штатных сотрудников </c:v>
                </c:pt>
                <c:pt idx="2">
                  <c:v>• Первичный медосмотр вновь устроенных работников</c:v>
                </c:pt>
                <c:pt idx="3">
                  <c:v>• Начисления на выплаты по оплате труда</c:v>
                </c:pt>
                <c:pt idx="4">
                  <c:v>• Услуги по поставки электроэнергии </c:v>
                </c:pt>
                <c:pt idx="5">
                  <c:v>• Прочие коммунальные услуги </c:v>
                </c:pt>
                <c:pt idx="6">
                  <c:v>• Аренда нежилого помещения (Гаражи)</c:v>
                </c:pt>
                <c:pt idx="7">
                  <c:v>• Техническое обслуживание пожарной сигнализации и радиосистемы передачи извещений ОС</c:v>
                </c:pt>
                <c:pt idx="8">
                  <c:v>• Дератизация, дезинсекция </c:v>
                </c:pt>
                <c:pt idx="9">
                  <c:v>• Вывоз твердо бытовых отходов </c:v>
                </c:pt>
                <c:pt idx="10">
                  <c:v>• Сервисное обслуживание котельных</c:v>
                </c:pt>
                <c:pt idx="11">
                  <c:v>• Содержания зданий </c:v>
                </c:pt>
                <c:pt idx="12">
                  <c:v>• Огнезащитная обработка деревянных конструкций</c:v>
                </c:pt>
                <c:pt idx="13">
                  <c:v>• Текущий медосмотр работников, пред рейсовый медосмотр</c:v>
                </c:pt>
                <c:pt idx="14">
                  <c:v>• Услуги охраны</c:v>
                </c:pt>
                <c:pt idx="15">
                  <c:v>• Техническое присоединение отопление</c:v>
                </c:pt>
                <c:pt idx="16">
                  <c:v>• Лабораторные исследования </c:v>
                </c:pt>
                <c:pt idx="17">
                  <c:v>• Призы, канцелярские товары, проезд учащихся на мероприятия </c:v>
                </c:pt>
                <c:pt idx="18">
                  <c:v>• Услуги охраны </c:v>
                </c:pt>
                <c:pt idx="19">
                  <c:v>• Пред рейсовый и после рейсовый медосмотр водителей</c:v>
                </c:pt>
                <c:pt idx="20">
                  <c:v>• Медосмотр</c:v>
                </c:pt>
                <c:pt idx="21">
                  <c:v>• Установка системы видео наблюдения </c:v>
                </c:pt>
                <c:pt idx="22">
                  <c:v>• Приобретение огнетушителя </c:v>
                </c:pt>
                <c:pt idx="23">
                  <c:v>• Приобретение продуктов питания </c:v>
                </c:pt>
                <c:pt idx="24">
                  <c:v>• Приобретение автозапчастей </c:v>
                </c:pt>
                <c:pt idx="25">
                  <c:v>• Приобретение угля </c:v>
                </c:pt>
                <c:pt idx="26">
                  <c:v>• Прочие расходы 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 formatCode="#,##0.00">
                  <c:v>4730.1000000000004</c:v>
                </c:pt>
                <c:pt idx="1">
                  <c:v>18.3</c:v>
                </c:pt>
                <c:pt idx="2">
                  <c:v>14.1</c:v>
                </c:pt>
                <c:pt idx="3">
                  <c:v>4041.5</c:v>
                </c:pt>
                <c:pt idx="4">
                  <c:v>2025.7</c:v>
                </c:pt>
                <c:pt idx="5">
                  <c:v>15005.3</c:v>
                </c:pt>
                <c:pt idx="6">
                  <c:v>197.2</c:v>
                </c:pt>
                <c:pt idx="7">
                  <c:v>1196.5999999999999</c:v>
                </c:pt>
                <c:pt idx="8">
                  <c:v>259.89999999999998</c:v>
                </c:pt>
                <c:pt idx="9">
                  <c:v>615.29999999999995</c:v>
                </c:pt>
                <c:pt idx="10">
                  <c:v>1353.4</c:v>
                </c:pt>
                <c:pt idx="11">
                  <c:v>146.9</c:v>
                </c:pt>
                <c:pt idx="12">
                  <c:v>639.5</c:v>
                </c:pt>
                <c:pt idx="13">
                  <c:v>590.29999999999995</c:v>
                </c:pt>
                <c:pt idx="14">
                  <c:v>9.6</c:v>
                </c:pt>
                <c:pt idx="15">
                  <c:v>60</c:v>
                </c:pt>
                <c:pt idx="16">
                  <c:v>1.5</c:v>
                </c:pt>
                <c:pt idx="17">
                  <c:v>69.8</c:v>
                </c:pt>
                <c:pt idx="18">
                  <c:v>20</c:v>
                </c:pt>
                <c:pt idx="19">
                  <c:v>66.5</c:v>
                </c:pt>
                <c:pt idx="20">
                  <c:v>36.799999999999997</c:v>
                </c:pt>
                <c:pt idx="21">
                  <c:v>137.6</c:v>
                </c:pt>
                <c:pt idx="22">
                  <c:v>12.6</c:v>
                </c:pt>
                <c:pt idx="23">
                  <c:v>2977.5</c:v>
                </c:pt>
                <c:pt idx="24">
                  <c:v>988.8</c:v>
                </c:pt>
                <c:pt idx="25">
                  <c:v>98.8</c:v>
                </c:pt>
                <c:pt idx="26">
                  <c:v>220.3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C4-4839-AAB6-1AD65C8211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9.7611346588877337E-3"/>
          <c:y val="0.16087532926313147"/>
          <c:w val="0.47778225556836013"/>
          <c:h val="0.836859636899655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E08ED-96EF-4DBA-AA7C-F61A46802A50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F8C61-7457-49B8-92B5-3412AC279A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94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F8C61-7457-49B8-92B5-3412AC279A7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88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27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09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96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38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822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073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22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189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94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7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4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7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0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9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84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18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95884E-E778-4C08-910C-20D9EC2A6AA1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C22551-EBEC-4EFE-96A4-9F0E6D2E65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43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Исполнение Распоряжения администрации района от 10.01.2019  </a:t>
            </a:r>
            <a:br>
              <a:rPr lang="ru-RU" sz="2400" dirty="0" smtClean="0"/>
            </a:br>
            <a:r>
              <a:rPr lang="ru-RU" sz="2400" dirty="0" smtClean="0"/>
              <a:t>№ 9-р «Об утверждении Плана </a:t>
            </a:r>
            <a:r>
              <a:rPr lang="ru-RU" sz="2400" dirty="0"/>
              <a:t>мероприятий по погашению просроченной кредиторской задолженности, сложившейся на конец отчетного периода, учреждений, подведомственных управлению образования администрации </a:t>
            </a:r>
            <a:r>
              <a:rPr lang="ru-RU" sz="2400" dirty="0" err="1"/>
              <a:t>Курагинского</a:t>
            </a:r>
            <a:r>
              <a:rPr lang="ru-RU" sz="2400" dirty="0"/>
              <a:t> района и контроль за его исполнением в период 2019-2021 </a:t>
            </a:r>
            <a:r>
              <a:rPr lang="ru-RU" sz="2400" dirty="0" smtClean="0"/>
              <a:t>годов»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инвентаризации кредиторской задолженности на 1 января с указанием причины возникновения с выделением суммы просроченной кредиторской задолженности</a:t>
            </a:r>
          </a:p>
        </p:txBody>
      </p:sp>
    </p:spTree>
    <p:extLst>
      <p:ext uri="{BB962C8B-B14F-4D97-AF65-F5344CB8AC3E}">
        <p14:creationId xmlns:p14="http://schemas.microsoft.com/office/powerpoint/2010/main" val="41146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2246" y="450558"/>
            <a:ext cx="98151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ГРБС 880 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«Управление образование администрации района»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52245" y="1274774"/>
            <a:ext cx="89710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 2019 год выделены ассигнования в размере 344 049,6 тыс. руб. </a:t>
            </a: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том </a:t>
            </a: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числе:</a:t>
            </a:r>
          </a:p>
          <a:p>
            <a:pPr marL="285750" indent="-285750">
              <a:buFontTx/>
              <a:buChar char="-"/>
            </a:pP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 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оплату труда 190 783,2 тыс. руб</a:t>
            </a: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коммунальные 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услуги 115 680,9 тыс. руб</a:t>
            </a: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прочие 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расходы 34 242,7 тыс. руб</a:t>
            </a: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.;</a:t>
            </a:r>
          </a:p>
          <a:p>
            <a:pPr marL="285750" indent="-285750">
              <a:buFontTx/>
              <a:buChar char="-"/>
            </a:pP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программные 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мероприятия 3 342,8 тыс. руб. 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05688771"/>
              </p:ext>
            </p:extLst>
          </p:nvPr>
        </p:nvGraphicFramePr>
        <p:xfrm>
          <a:off x="4835770" y="2919045"/>
          <a:ext cx="7356230" cy="3675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814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94792" y="536331"/>
            <a:ext cx="8976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Увеличение бюджета ГРБС 880 «Управления образования» по сравнению с 2018 годом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04695" y="1213008"/>
            <a:ext cx="91044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 следующим позициям:</a:t>
            </a:r>
          </a:p>
          <a:p>
            <a:endParaRPr lang="ru-RU" spc="1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 11 572,15 тыс. руб. в связи с введением МБОУ Петропавловская СОШ № 39;</a:t>
            </a:r>
          </a:p>
          <a:p>
            <a:pPr marL="285750" indent="-285750">
              <a:buFontTx/>
              <a:buChar char="-"/>
            </a:pP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увеличением на 5,1% коммунальных услуг (5 362,2 тыс. руб.);</a:t>
            </a:r>
          </a:p>
          <a:p>
            <a:pPr marL="285750" indent="-285750">
              <a:buFontTx/>
              <a:buChar char="-"/>
            </a:pP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индексации продуктов питания в дошкольных образовательных учреждениях на 3,9 % (429,0 тыс. руб.)</a:t>
            </a: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5585">
            <a:off x="999056" y="3685680"/>
            <a:ext cx="3856037" cy="2169021"/>
          </a:xfrm>
          <a:prstGeom prst="rect">
            <a:avLst/>
          </a:prstGeom>
        </p:spPr>
      </p:pic>
      <p:pic>
        <p:nvPicPr>
          <p:cNvPr id="6" name="Рисунок 5" descr="Как в Ревде получить субсидию на оплату &lt;strong&gt;услуг&lt;/strong&gt; ЖКХ — Ревда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81676">
            <a:off x="4784143" y="3928731"/>
            <a:ext cx="3758536" cy="2302319"/>
          </a:xfrm>
          <a:prstGeom prst="rect">
            <a:avLst/>
          </a:prstGeom>
        </p:spPr>
      </p:pic>
      <p:pic>
        <p:nvPicPr>
          <p:cNvPr id="7" name="Рисунок 6" descr="Что такое гликемический индекс?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2320">
            <a:off x="7746024" y="4048564"/>
            <a:ext cx="3947745" cy="20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9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6723" y="393367"/>
            <a:ext cx="100056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Кредиторская задолженность на 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01.01.2019 года </a:t>
            </a: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составила 35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435,1 тыс. руб</a:t>
            </a: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том </a:t>
            </a: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числе:</a:t>
            </a:r>
          </a:p>
          <a:p>
            <a:endParaRPr lang="ru-RU" spc="1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просроченная 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6 999,4 тыс. руб. </a:t>
            </a:r>
            <a:endParaRPr lang="ru-RU" spc="1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pc="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несанкционированной </a:t>
            </a:r>
            <a:r>
              <a:rPr lang="ru-RU" spc="1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26 699,5 тыс. руб.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61155640"/>
              </p:ext>
            </p:extLst>
          </p:nvPr>
        </p:nvGraphicFramePr>
        <p:xfrm>
          <a:off x="523875" y="1081453"/>
          <a:ext cx="11275402" cy="5557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23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5524" y="495985"/>
            <a:ext cx="90011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Для уменьшения кредиторской задолженности в 2019 году проведена следующая работа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95524" y="24955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85900" y="1300623"/>
            <a:ext cx="67627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Установлены тепловые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счетчики: 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МБДОУ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Брагинский детский сад № 14 «Колосок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МБДОУ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Пойловский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детский сад «Солнышко»,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МКОУ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Пойловская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СОШ № 21,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МКОУ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Черемшанская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СОШ № 20,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МКОУ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Белоярская ООШ № 24,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МБОУ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ДО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Курагинский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ДДТ»</a:t>
            </a:r>
            <a:endParaRPr lang="ru-RU" dirty="0"/>
          </a:p>
        </p:txBody>
      </p:sp>
      <p:pic>
        <p:nvPicPr>
          <p:cNvPr id="6" name="Рисунок 5" descr="&lt;strong&gt;Счётчик&lt;/strong&gt; воды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3818">
            <a:off x="7096125" y="2446019"/>
            <a:ext cx="4200525" cy="364045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52525" y="4029948"/>
            <a:ext cx="6096000" cy="134633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Затраты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установку тепловых счетчиков составили 956,00 тыс. руб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Счетчики будут введены в эксплуатацию с начала отопительного сезона.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93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8350" y="428626"/>
            <a:ext cx="9582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МБДОУ Брагинский детский сад № 14 «Колосок» переведен 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электроотопления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на тепловую энергию в 2018 году, экономия бюджетных средств в 2019 году составила 270,0 тыс. руб.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14475" y="1343026"/>
            <a:ext cx="93440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Переведены 8 образовательных учреждений на аутсорсинг по охране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зданий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МБОУ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Курагинская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СОШ№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МБОУ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Курагинская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СОШ №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МБОУ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Курагинская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СОШ №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МКОУ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Пойловская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СОШ №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21;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МКОУ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Белоярская СОШ №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24;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МБДОУ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Пойловский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детский сад «Солнышко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МБДОУ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Ойховский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детский сад «Колокольчик».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53012" y="37514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Сокращена 31 штатная единица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сторожей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ведены 10 штатных единиц администраторов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71600" y="4497841"/>
            <a:ext cx="1040130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Затраты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сокращению должностей составят 1 915,2 тыс. руб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установки оборудования составили 1 335,5 тыс. руб.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Ежемесячная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оплата за услуги охраны здания составляют 47,8 тыс. руб.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 от перехода на услуги по охране зданий частными охранными предприятиями 2019 году составит минус 1 211,5 тыс. руб., что ложится дополнительной нагрузкой на бюджет 2019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году эффект составит 1 972,1 тыс. руб.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Охрана Серпухов| ЧОП «ЗУБР»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4780">
            <a:off x="8678653" y="1882776"/>
            <a:ext cx="2934048" cy="219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18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495300"/>
            <a:ext cx="3157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Коммунальные услуги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00175" y="1519535"/>
            <a:ext cx="11010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Первоначально утверждено в бюджете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115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680,9 тыс. руб. в том числе дополнительная сеть 5 177,7 тыс. руб.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75" y="2209801"/>
            <a:ext cx="1074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течении финансового года перераспределены бюджетные ассигнования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 коммунальных расходов в сумме 1 500,0 тыс.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руб. на устранение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аварийных ситуаций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отопления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счетчиков, проведения поверки счетчиков,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крупный ремонт автобусов.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76624" y="3229660"/>
            <a:ext cx="84391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Кредиторская задолженность по коммунальным услугам на 01.01.2019 года составила 17 646,3 тыс. руб.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0174" y="3972520"/>
            <a:ext cx="6943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Обязательства принятые на 2019 год составляют 111 419,7 тыс. руб.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86160" y="4790986"/>
            <a:ext cx="8220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Предварительная кредиторская задолженность на 01.01.2020 года составит 20 062,1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14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3100" y="857250"/>
            <a:ext cx="1881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Прочие расходы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90651" y="1515160"/>
            <a:ext cx="107346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Выделено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бюджетных ассигнований 39 919,1 тыс. руб. в том числе дополнительная сеть 1 160, тыс. руб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72049" y="2296210"/>
            <a:ext cx="6734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кассовые расходы на 15.07.2019 составила 24 268,2 тыс. руб.,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33525" y="2972485"/>
            <a:ext cx="7600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кредиторская задолженность на 15.07.2019 составляла 4 868,2 тыс. руб.,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72049" y="3430369"/>
            <a:ext cx="6238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</a:rPr>
              <a:t>остаток ассигнований до конца финансового года составляет 10 782,7 тыс.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руб.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90651" y="4076700"/>
            <a:ext cx="73056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Потребность до конца года составляет 21 668,9 тыс. руб. в основном это расходы на содержания зданий сооружений и подвоз детей к образовательным учреждениям, медицинские осмотры.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14924" y="5184696"/>
            <a:ext cx="63341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Предварительная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несанкционированная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кредиторская задолженность на 01.01.2020 года составит 10 886,2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0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623078"/>
              </p:ext>
            </p:extLst>
          </p:nvPr>
        </p:nvGraphicFramePr>
        <p:xfrm>
          <a:off x="1485900" y="428624"/>
          <a:ext cx="10706101" cy="57327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4361">
                  <a:extLst>
                    <a:ext uri="{9D8B030D-6E8A-4147-A177-3AD203B41FA5}">
                      <a16:colId xmlns:a16="http://schemas.microsoft.com/office/drawing/2014/main" xmlns="" val="2044366518"/>
                    </a:ext>
                  </a:extLst>
                </a:gridCol>
                <a:gridCol w="693863">
                  <a:extLst>
                    <a:ext uri="{9D8B030D-6E8A-4147-A177-3AD203B41FA5}">
                      <a16:colId xmlns:a16="http://schemas.microsoft.com/office/drawing/2014/main" xmlns="" val="861617766"/>
                    </a:ext>
                  </a:extLst>
                </a:gridCol>
                <a:gridCol w="1344361">
                  <a:extLst>
                    <a:ext uri="{9D8B030D-6E8A-4147-A177-3AD203B41FA5}">
                      <a16:colId xmlns:a16="http://schemas.microsoft.com/office/drawing/2014/main" xmlns="" val="3931122725"/>
                    </a:ext>
                  </a:extLst>
                </a:gridCol>
                <a:gridCol w="1029954">
                  <a:extLst>
                    <a:ext uri="{9D8B030D-6E8A-4147-A177-3AD203B41FA5}">
                      <a16:colId xmlns:a16="http://schemas.microsoft.com/office/drawing/2014/main" xmlns="" val="1423839109"/>
                    </a:ext>
                  </a:extLst>
                </a:gridCol>
                <a:gridCol w="1008270">
                  <a:extLst>
                    <a:ext uri="{9D8B030D-6E8A-4147-A177-3AD203B41FA5}">
                      <a16:colId xmlns:a16="http://schemas.microsoft.com/office/drawing/2014/main" xmlns="" val="1318932411"/>
                    </a:ext>
                  </a:extLst>
                </a:gridCol>
                <a:gridCol w="967616">
                  <a:extLst>
                    <a:ext uri="{9D8B030D-6E8A-4147-A177-3AD203B41FA5}">
                      <a16:colId xmlns:a16="http://schemas.microsoft.com/office/drawing/2014/main" xmlns="" val="1103901364"/>
                    </a:ext>
                  </a:extLst>
                </a:gridCol>
                <a:gridCol w="1029954">
                  <a:extLst>
                    <a:ext uri="{9D8B030D-6E8A-4147-A177-3AD203B41FA5}">
                      <a16:colId xmlns:a16="http://schemas.microsoft.com/office/drawing/2014/main" xmlns="" val="1957676039"/>
                    </a:ext>
                  </a:extLst>
                </a:gridCol>
                <a:gridCol w="715547">
                  <a:extLst>
                    <a:ext uri="{9D8B030D-6E8A-4147-A177-3AD203B41FA5}">
                      <a16:colId xmlns:a16="http://schemas.microsoft.com/office/drawing/2014/main" xmlns="" val="4140498572"/>
                    </a:ext>
                  </a:extLst>
                </a:gridCol>
                <a:gridCol w="804991">
                  <a:extLst>
                    <a:ext uri="{9D8B030D-6E8A-4147-A177-3AD203B41FA5}">
                      <a16:colId xmlns:a16="http://schemas.microsoft.com/office/drawing/2014/main" xmlns="" val="366340752"/>
                    </a:ext>
                  </a:extLst>
                </a:gridCol>
                <a:gridCol w="791438">
                  <a:extLst>
                    <a:ext uri="{9D8B030D-6E8A-4147-A177-3AD203B41FA5}">
                      <a16:colId xmlns:a16="http://schemas.microsoft.com/office/drawing/2014/main" xmlns="" val="3169963657"/>
                    </a:ext>
                  </a:extLst>
                </a:gridCol>
                <a:gridCol w="975746">
                  <a:extLst>
                    <a:ext uri="{9D8B030D-6E8A-4147-A177-3AD203B41FA5}">
                      <a16:colId xmlns:a16="http://schemas.microsoft.com/office/drawing/2014/main" xmlns="" val="1133256056"/>
                    </a:ext>
                  </a:extLst>
                </a:gridCol>
              </a:tblGrid>
              <a:tr h="1414473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о судебных делах в 2019 году по искам о взыскании заработной платы</a:t>
                      </a:r>
                      <a:b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12.09.2019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7645278"/>
                  </a:ext>
                </a:extLst>
              </a:tr>
              <a:tr h="68284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образования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обратившихся в суды с исками о взыскании заработной платы, чел.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исковых требований, 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9615141"/>
                  </a:ext>
                </a:extLst>
              </a:tr>
              <a:tr h="256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2274430"/>
                  </a:ext>
                </a:extLst>
              </a:tr>
              <a:tr h="499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исковые требования которых находятся на рассмотрении в суде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граждан, исковые требования которых удовлетворены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находящихся в суде на рассмотрении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удовлетворено*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9442154"/>
                  </a:ext>
                </a:extLst>
              </a:tr>
              <a:tr h="853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 выплачено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9361894"/>
                  </a:ext>
                </a:extLst>
              </a:tr>
              <a:tr h="4145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1=2+3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 </a:t>
                      </a:r>
                      <a:b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4=5+6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 </a:t>
                      </a:r>
                      <a:b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справочно </a:t>
                      </a:r>
                      <a:b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extLst>
                  <a:ext uri="{0D108BD9-81ED-4DB2-BD59-A6C34878D82A}">
                    <a16:rowId xmlns:a16="http://schemas.microsoft.com/office/drawing/2014/main" xmlns="" val="2434353705"/>
                  </a:ext>
                </a:extLst>
              </a:tr>
              <a:tr h="7438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12846,7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2531,3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10315,4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26522,6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14675,2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21260,4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extLst>
                  <a:ext uri="{0D108BD9-81ED-4DB2-BD59-A6C34878D82A}">
                    <a16:rowId xmlns:a16="http://schemas.microsoft.com/office/drawing/2014/main" xmlns="" val="3110775188"/>
                  </a:ext>
                </a:extLst>
              </a:tr>
              <a:tr h="243876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5017671"/>
                  </a:ext>
                </a:extLst>
              </a:tr>
              <a:tr h="2438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суда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12846,7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2531,3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10315,4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26522,6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14675,2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21260,4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7" marR="7117" marT="7117" marB="0" anchor="ctr"/>
                </a:tc>
                <a:extLst>
                  <a:ext uri="{0D108BD9-81ED-4DB2-BD59-A6C34878D82A}">
                    <a16:rowId xmlns:a16="http://schemas.microsoft.com/office/drawing/2014/main" xmlns="" val="2655879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25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255</TotalTime>
  <Words>502</Words>
  <Application>Microsoft Office PowerPoint</Application>
  <PresentationFormat>Произвольный</PresentationFormat>
  <Paragraphs>118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Параллакс</vt:lpstr>
      <vt:lpstr>Исполнение Распоряжения администрации района от 10.01.2019   № 9-р «Об утверждении Плана мероприятий по погашению просроченной кредиторской задолженности, сложившейся на конец отчетного периода, учреждений, подведомственных управлению образования администрации Курагинского района и контроль за его исполнением в период 2019-2021 годов»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Распоряжения администрации района от 10.01.2019   № 9-р «Об утверждении Плана мероприятий по погашению просроченной кредиторской задолженности, сложившейся на конец отчетного периода, учреждений, подведомственных управлению образования администрации Курагинского района и контроль за его исполнением в период 2019-2021 годов»</dc:title>
  <dc:creator>Пользователь</dc:creator>
  <cp:lastModifiedBy>Пользователь Windows</cp:lastModifiedBy>
  <cp:revision>19</cp:revision>
  <dcterms:created xsi:type="dcterms:W3CDTF">2019-09-26T03:22:59Z</dcterms:created>
  <dcterms:modified xsi:type="dcterms:W3CDTF">2019-09-26T08:11:35Z</dcterms:modified>
</cp:coreProperties>
</file>