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6" r:id="rId3"/>
  </p:sldMasterIdLst>
  <p:sldIdLst>
    <p:sldId id="256" r:id="rId4"/>
    <p:sldId id="258" r:id="rId5"/>
    <p:sldId id="257" r:id="rId6"/>
    <p:sldId id="259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4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9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2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2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0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D78D79-396F-451B-83CB-724747F8BD08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952616-C02A-4311-BE04-AD8376A56F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obra.ru/" TargetMode="External"/><Relationship Id="rId2" Type="http://schemas.openxmlformats.org/officeDocument/2006/relationships/hyperlink" Target="https://vashifinancy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Реализация национального проекта «Образование»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Муниципальный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03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Региональный проект «Современная школа»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900" b="1" u="sng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вхождение РФ к 2024 г. в число 10 ведущих стран мира по качеству общего образования посредством обновления содержания и технологий преподавания общеобразовательных программ, вовлечения всех участников системы образования (обучающиеся, педагоги, родители, работодатели и представители общественных объединений) в развитие системы общего образования, а также за счет обновления МТБ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9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900" b="1" u="sng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– 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процесс, а также обновление содержания и совершенствование методов обучения предметной области «Технология»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50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Региональный проект «Современная школа»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56873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3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Задачи 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для МОУО, школ:</a:t>
            </a:r>
          </a:p>
          <a:p>
            <a:pPr marL="0" lvl="0" indent="0">
              <a:buFontTx/>
              <a:buChar char="-"/>
            </a:pP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организовать работу по обсуждению ФГОС общего </a:t>
            </a:r>
            <a:r>
              <a:rPr lang="ru-RU" sz="19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образования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организовать </a:t>
            </a:r>
            <a:r>
              <a:rPr lang="ru-RU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работу ММС, ОУ по вопросам формирования функциональной грамотности, обеспечить использование материалов ЦОКО по итогам диагностических работ;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использовать в работе сайты </a:t>
            </a:r>
            <a:r>
              <a:rPr lang="en-US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  <a:hlinkClick r:id="rId2"/>
              </a:rPr>
              <a:t>https://vashifinancy.ru/</a:t>
            </a:r>
            <a:r>
              <a:rPr lang="ru-RU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(«Дружи с финансами») </a:t>
            </a:r>
            <a:r>
              <a:rPr lang="en-US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en-US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  <a:hlinkClick r:id="rId3"/>
              </a:rPr>
              <a:t>www.preobra.ru</a:t>
            </a:r>
            <a:r>
              <a:rPr lang="en-US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(УМК для начальной школы по финансовой грамотности);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19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рассмотреть возможность участие в конкурсах на предоставление </a:t>
            </a:r>
            <a:r>
              <a:rPr lang="ru-RU" sz="1900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грантов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провести анализ ресурсной базы ОУ разной направленности и уровней образования, предприятий; анализ </a:t>
            </a:r>
            <a:r>
              <a:rPr lang="ru-RU" sz="1900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проф.дефицитов</a:t>
            </a: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учителей технологии;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привести в соответствие  с новой Концепцией предметной области «Технология» образовательную программу школы;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19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рассмотреть возможность участия в конкурсах на предоставление грантов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endParaRPr lang="ru-RU" sz="16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FontTx/>
              <a:buChar char="-"/>
            </a:pPr>
            <a:endParaRPr lang="ru-RU" sz="16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FontTx/>
              <a:buChar char="-"/>
            </a:pPr>
            <a:endParaRPr lang="ru-RU" sz="1700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5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20940" cy="54864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Региональный проект «ЦИФРОВАЯ 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ОБРАЗОВАТЕЛЬНАЯ </a:t>
            </a: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СРЕДА»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6467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prstClr val="black"/>
                </a:solidFill>
              </a:rPr>
              <a:t>Цель: </a:t>
            </a:r>
            <a:r>
              <a:rPr lang="ru-RU" sz="2400" dirty="0">
                <a:solidFill>
                  <a:prstClr val="black"/>
                </a:solidFill>
              </a:rPr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5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Связи с другими проектами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58557" y="239480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0685" y="5842180"/>
            <a:ext cx="2163448" cy="5754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Высокоскоростной Интернет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0689" y="4809068"/>
            <a:ext cx="2965244" cy="6469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white"/>
                </a:solidFill>
              </a:rPr>
              <a:t>Интеграционная </a:t>
            </a:r>
            <a:r>
              <a:rPr lang="ru-RU" sz="1600" dirty="0">
                <a:solidFill>
                  <a:prstClr val="white"/>
                </a:solidFill>
              </a:rPr>
              <a:t>платформа непрерывного </a:t>
            </a:r>
            <a:r>
              <a:rPr lang="ru-RU" sz="1600" dirty="0">
                <a:solidFill>
                  <a:prstClr val="white"/>
                </a:solidFill>
              </a:rPr>
              <a:t>образования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4314" y="6063688"/>
            <a:ext cx="2324100" cy="703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НП «Цифровая экономика»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333234" y="3997766"/>
            <a:ext cx="3980154" cy="802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«Новые </a:t>
            </a:r>
            <a:r>
              <a:rPr lang="ru-RU" dirty="0">
                <a:solidFill>
                  <a:prstClr val="white"/>
                </a:solidFill>
              </a:rPr>
              <a:t>возможности для </a:t>
            </a:r>
            <a:r>
              <a:rPr lang="ru-RU" dirty="0">
                <a:solidFill>
                  <a:prstClr val="white"/>
                </a:solidFill>
              </a:rPr>
              <a:t>каждого»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>
            <a:off x="4550122" y="1159306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«Современная школа»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831399" y="1708113"/>
            <a:ext cx="3944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Обновление материально-технической базы </a:t>
            </a:r>
          </a:p>
        </p:txBody>
      </p:sp>
      <p:sp>
        <p:nvSpPr>
          <p:cNvPr id="90" name="Шестиугольник 89"/>
          <p:cNvSpPr/>
          <p:nvPr/>
        </p:nvSpPr>
        <p:spPr>
          <a:xfrm>
            <a:off x="4643939" y="2215928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«Успех каждого ребенка»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24948" y="2692548"/>
            <a:ext cx="308462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Онлайн-уроки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Индивидуальные учебные планы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Дистанционное </a:t>
            </a:r>
            <a:r>
              <a:rPr lang="ru-RU" sz="1400" dirty="0">
                <a:solidFill>
                  <a:prstClr val="black"/>
                </a:solidFill>
              </a:rPr>
              <a:t>обучение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prstClr val="black"/>
                </a:solidFill>
              </a:rPr>
              <a:t>Кванториум</a:t>
            </a:r>
            <a:endParaRPr lang="ru-RU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3" name="Шестиугольник 102"/>
          <p:cNvSpPr/>
          <p:nvPr/>
        </p:nvSpPr>
        <p:spPr>
          <a:xfrm>
            <a:off x="4637593" y="3665410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«Учитель будущего»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669083" y="409254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повышения квалификации педагогических работников, </a:t>
            </a:r>
            <a:r>
              <a:rPr lang="ru-RU" sz="1400" dirty="0">
                <a:solidFill>
                  <a:prstClr val="black"/>
                </a:solidFill>
              </a:rPr>
              <a:t>на </a:t>
            </a:r>
            <a:r>
              <a:rPr lang="ru-RU" sz="1400" dirty="0">
                <a:solidFill>
                  <a:prstClr val="black"/>
                </a:solidFill>
              </a:rPr>
              <a:t>основе использования современных цифровых </a:t>
            </a:r>
            <a:r>
              <a:rPr lang="ru-RU" sz="1400" dirty="0">
                <a:solidFill>
                  <a:prstClr val="black"/>
                </a:solidFill>
              </a:rPr>
              <a:t>технологий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внедрение различных форматов электронного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использование </a:t>
            </a:r>
            <a:r>
              <a:rPr lang="ru-RU" sz="1400" dirty="0">
                <a:solidFill>
                  <a:prstClr val="black"/>
                </a:solidFill>
              </a:rPr>
              <a:t>дистанционных </a:t>
            </a:r>
            <a:r>
              <a:rPr lang="ru-RU" sz="1400" dirty="0">
                <a:solidFill>
                  <a:prstClr val="black"/>
                </a:solidFill>
              </a:rPr>
              <a:t>технологий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20" name="Шестиугольник 119"/>
          <p:cNvSpPr/>
          <p:nvPr/>
        </p:nvSpPr>
        <p:spPr>
          <a:xfrm>
            <a:off x="201404" y="1162013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«Молодые профессионалы»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33234" y="1669828"/>
            <a:ext cx="39801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Обновление материально-технической </a:t>
            </a:r>
            <a:r>
              <a:rPr lang="ru-RU" sz="1400" dirty="0">
                <a:solidFill>
                  <a:prstClr val="black"/>
                </a:solidFill>
              </a:rPr>
              <a:t>базы СПО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усовершенствовать механизмы управления развитием профессиональными образовательными организациями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п</a:t>
            </a:r>
            <a:r>
              <a:rPr lang="ru-RU" sz="1400" dirty="0">
                <a:solidFill>
                  <a:prstClr val="black"/>
                </a:solidFill>
              </a:rPr>
              <a:t>оявление </a:t>
            </a:r>
            <a:r>
              <a:rPr lang="ru-RU" sz="1400" dirty="0">
                <a:solidFill>
                  <a:prstClr val="black"/>
                </a:solidFill>
              </a:rPr>
              <a:t>профилей цифровых </a:t>
            </a:r>
            <a:r>
              <a:rPr lang="ru-RU" sz="1400" dirty="0">
                <a:solidFill>
                  <a:prstClr val="black"/>
                </a:solidFill>
              </a:rPr>
              <a:t>профессий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 формирования индивидуальных портфолио обучающихся в Красноярском крае на созданной платформе «Современная цифровая образовательная среда»</a:t>
            </a:r>
          </a:p>
        </p:txBody>
      </p:sp>
      <p:sp>
        <p:nvSpPr>
          <p:cNvPr id="134" name="Шестиугольник 133"/>
          <p:cNvSpPr/>
          <p:nvPr/>
        </p:nvSpPr>
        <p:spPr>
          <a:xfrm>
            <a:off x="4748030" y="5566442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«Социальная активность»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5" name="Шестиугольник 134"/>
          <p:cNvSpPr/>
          <p:nvPr/>
        </p:nvSpPr>
        <p:spPr>
          <a:xfrm>
            <a:off x="4748029" y="6019219"/>
            <a:ext cx="4111278" cy="802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РП «Поддержка семей, имеющих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1444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Региональный проект «Учитель будущего»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59285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DD8F3A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Основная идея</a:t>
            </a:r>
          </a:p>
          <a:p>
            <a:pPr lvl="0" algn="just"/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подготовить педагогические и управленческие кадры, способные обеспечить образовательные результаты школьников края не ниже 10 места в международном рейтинге за счет построения новой региональной системы профессионального роста педагогических работников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733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76064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200" b="1" dirty="0">
                <a:solidFill>
                  <a:srgbClr val="FF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Задачи для МОУО, школ:</a:t>
            </a:r>
            <a:br>
              <a:rPr lang="ru-RU" sz="3200" b="1" dirty="0">
                <a:solidFill>
                  <a:srgbClr val="FF0000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1188" y="764704"/>
            <a:ext cx="82089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1600" b="1" i="0" u="none" strike="noStrike" kern="0" cap="all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начать обсуждение: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основных понятий проекта (тезаурус), 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доступных проектов методических рекомендаций, 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размещенных в сети Интернет региональных моделей субъектов РФ – участников пилотных проектов</a:t>
            </a:r>
          </a:p>
          <a:p>
            <a:pPr lvl="0"/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1754" y="2132856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1600" b="1" i="0" u="none" strike="noStrike" kern="0" cap="all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Следить за новостями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(на сайте ведомственного проектного офиса):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о создании рабочих групп по реализации проекта, 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об объявлении конкурсов,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о появлении утвержденных федерального и регионального проектов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1188" y="3380805"/>
            <a:ext cx="8131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1600" b="1" i="0" u="none" strike="noStrike" kern="0" cap="all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Провести ревизию:</a:t>
            </a:r>
          </a:p>
          <a:p>
            <a:pPr lvl="0"/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      - существующих и возможных практик профессионального развития педагогических работников в МО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73" y="4211802"/>
            <a:ext cx="8394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2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Региональный проект «Поддержка семей, имеющих детей»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3071" y="328498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Задачи для МОУО, школ:</a:t>
            </a:r>
            <a:br>
              <a:rPr lang="ru-RU" b="1" dirty="0" smtClean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рассматривать ППМС-центры как опорные структуры для оказания консультативной помощи;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	создать условия для оказания гражданам психолого-педагогической, методической и консультативной помощи, направленной на повышение их компетентности в вопросах обучения, воспитания, развития детей;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	предусмотреть систему информирования родителей о возможности получения консультативной помощи;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	направить в адрес министерства информацию об организациях, расположенных на территории муниципального образования, предоставляющих консультативную помощь.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53659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Цель: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создание условий для повышения компетентности родителей обучающихся в вопросах обучения и воспитания, в том числе для раннего развития детей в возрасте до трех лет путем предоставления в 2024 году не менее 104 тыс.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 (далее – ППМК-услуга)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128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3913632" y="4145280"/>
            <a:ext cx="2657856" cy="1975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Родители детей, находящихся на семейном обучении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7440" y="560411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«Поддержка семей, имеющих детей»</a:t>
            </a:r>
          </a:p>
          <a:p>
            <a:pPr algn="l"/>
            <a:endParaRPr lang="ru-RU" sz="160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</a:rPr>
              <a:t>Целевая группа</a:t>
            </a:r>
            <a:endParaRPr lang="ru-RU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prstClr val="black"/>
              </a:solidFill>
              <a:ea typeface="Verdana" panose="020B060403050404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663696" y="1341120"/>
            <a:ext cx="2590800" cy="1969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Родители детей с особыми потребностями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560576" y="3700272"/>
            <a:ext cx="265176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Родители детей, имеющих проблемы в поведении, развитии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41120" y="1731264"/>
            <a:ext cx="2645664" cy="2023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Граждане, желающие принять на воспитание ребенка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43728" y="2590800"/>
            <a:ext cx="2645664" cy="2023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Родители, воспитывающие ребенка дошкольного возраста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462528" y="2974848"/>
            <a:ext cx="2048256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prstClr val="white"/>
                </a:solidFill>
              </a:rPr>
              <a:t>Р</a:t>
            </a:r>
            <a:endParaRPr lang="ru-RU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602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1_Тема Office</vt:lpstr>
      <vt:lpstr>2_Тема Office</vt:lpstr>
      <vt:lpstr>Углы</vt:lpstr>
      <vt:lpstr>Реализация национального проекта «Образование»</vt:lpstr>
      <vt:lpstr>Региональный проект «Современная школа»</vt:lpstr>
      <vt:lpstr>Региональный проект «Современная школа»</vt:lpstr>
      <vt:lpstr>Региональный проект «ЦИФРОВАЯ ОБРАЗОВАТЕЛЬНАЯ СРЕДА» </vt:lpstr>
      <vt:lpstr>Связи с другими проектами</vt:lpstr>
      <vt:lpstr>Региональный проект «Учитель будущего»</vt:lpstr>
      <vt:lpstr>Задачи для МОУО, школ: </vt:lpstr>
      <vt:lpstr>Региональный проект «Поддержка семей, имеющих детей»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национального проекта «Образование»</dc:title>
  <dc:creator>Пользователь Windows</dc:creator>
  <cp:lastModifiedBy>Пользователь Windows</cp:lastModifiedBy>
  <cp:revision>8</cp:revision>
  <dcterms:created xsi:type="dcterms:W3CDTF">2019-09-26T04:28:31Z</dcterms:created>
  <dcterms:modified xsi:type="dcterms:W3CDTF">2019-09-26T09:20:10Z</dcterms:modified>
</cp:coreProperties>
</file>