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75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9" r:id="rId16"/>
    <p:sldId id="291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вся выборка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6.98</c:v>
                </c:pt>
                <c:pt idx="1">
                  <c:v>27.09</c:v>
                </c:pt>
                <c:pt idx="2">
                  <c:v>43.97</c:v>
                </c:pt>
                <c:pt idx="3">
                  <c:v>21.96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0-4154-9607-0DA916132A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Красноярский край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7.86</c:v>
                </c:pt>
                <c:pt idx="1">
                  <c:v>28.24</c:v>
                </c:pt>
                <c:pt idx="2">
                  <c:v>43.64</c:v>
                </c:pt>
                <c:pt idx="3">
                  <c:v>20.27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0-4154-9607-0DA916132A6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Курагинский район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7.41</c:v>
                </c:pt>
                <c:pt idx="1">
                  <c:v>32.24</c:v>
                </c:pt>
                <c:pt idx="2">
                  <c:v>41.39</c:v>
                </c:pt>
                <c:pt idx="3">
                  <c:v>18.95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00-4154-9607-0DA916132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355664"/>
        <c:axId val="496358616"/>
      </c:barChart>
      <c:catAx>
        <c:axId val="49635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6358616"/>
        <c:crosses val="autoZero"/>
        <c:auto val="1"/>
        <c:lblAlgn val="ctr"/>
        <c:lblOffset val="100"/>
        <c:noMultiLvlLbl val="0"/>
      </c:catAx>
      <c:valAx>
        <c:axId val="49635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635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 (ВПР&lt;по журналу)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</c:v>
                </c:pt>
                <c:pt idx="1">
                  <c:v>110</c:v>
                </c:pt>
                <c:pt idx="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5-4E7D-A63A-19D5AB1253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 (ВПР=по журналу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240</c:v>
                </c:pt>
                <c:pt idx="1">
                  <c:v>251</c:v>
                </c:pt>
                <c:pt idx="2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5-4E7D-A63A-19D5AB1253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(ВПР&gt;по журналу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  <c:pt idx="1">
                  <c:v>98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5-4E7D-A63A-19D5AB125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3745016"/>
        <c:axId val="473747312"/>
      </c:barChart>
      <c:catAx>
        <c:axId val="47374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747312"/>
        <c:crosses val="autoZero"/>
        <c:auto val="1"/>
        <c:lblAlgn val="ctr"/>
        <c:lblOffset val="100"/>
        <c:noMultiLvlLbl val="0"/>
      </c:catAx>
      <c:valAx>
        <c:axId val="47374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74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F7937B7-218A-402A-A7C8-7EE2712BE7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5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5091D5-F087-4D54-AC73-D3FAF08B022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99A5-01AA-4525-8C95-F764EE6B28B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s-oko.obrnadzor.gov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rao.ru/images/Rekomendatsii-po-rezultatam-VP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B9081-DFB1-45BF-A563-0F4AFA0F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216" y="1593418"/>
            <a:ext cx="7772400" cy="2387600"/>
          </a:xfrm>
        </p:spPr>
        <p:txBody>
          <a:bodyPr/>
          <a:lstStyle/>
          <a:p>
            <a:r>
              <a:rPr lang="ru-RU" b="1" dirty="0" smtClean="0">
                <a:solidFill>
                  <a:srgbClr val="EA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ВПР-2020</a:t>
            </a:r>
            <a:endParaRPr lang="en-US" b="1" dirty="0">
              <a:solidFill>
                <a:srgbClr val="EA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C1A1AB-EF45-469E-AD40-3A2E57DF5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416" y="5245331"/>
            <a:ext cx="6858000" cy="483523"/>
          </a:xfrm>
        </p:spPr>
        <p:txBody>
          <a:bodyPr/>
          <a:lstStyle/>
          <a:p>
            <a:r>
              <a:rPr lang="ru-RU" dirty="0" smtClean="0"/>
              <a:t>пгт. Курагино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66273"/>
            <a:ext cx="8306803" cy="712121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Организационно-методический этап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8" y="1379622"/>
            <a:ext cx="8502316" cy="55986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I. </a:t>
            </a:r>
            <a:r>
              <a:rPr lang="ru-RU" b="1" dirty="0" smtClean="0"/>
              <a:t>Внести </a:t>
            </a:r>
            <a:r>
              <a:rPr lang="ru-RU" b="1" dirty="0"/>
              <a:t>изменения в рабочие программы </a:t>
            </a:r>
          </a:p>
          <a:p>
            <a:pPr marL="0" indent="0">
              <a:buNone/>
            </a:pPr>
            <a:r>
              <a:rPr lang="ru-RU" dirty="0"/>
              <a:t>а) по учебному предмету; </a:t>
            </a:r>
          </a:p>
          <a:p>
            <a:pPr marL="0" indent="0">
              <a:buNone/>
            </a:pPr>
            <a:r>
              <a:rPr lang="ru-RU" dirty="0"/>
              <a:t>б) по учебному курсу (в части учебного плана, формируемой участниками </a:t>
            </a:r>
            <a:r>
              <a:rPr lang="ru-RU" dirty="0" smtClean="0"/>
              <a:t>образовательных отношений</a:t>
            </a:r>
            <a:r>
              <a:rPr lang="ru-RU" dirty="0"/>
              <a:t>); </a:t>
            </a:r>
          </a:p>
          <a:p>
            <a:pPr marL="0" indent="0">
              <a:buNone/>
            </a:pPr>
            <a:r>
              <a:rPr lang="ru-RU" dirty="0"/>
              <a:t>в) курсов внеурочной деятельности.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Изменения:</a:t>
            </a:r>
          </a:p>
          <a:p>
            <a:r>
              <a:rPr lang="ru-RU" dirty="0" smtClean="0"/>
              <a:t>планируемые результаты; </a:t>
            </a:r>
          </a:p>
          <a:p>
            <a:r>
              <a:rPr lang="ru-RU" dirty="0" smtClean="0"/>
              <a:t>содержание; </a:t>
            </a:r>
            <a:endParaRPr lang="ru-RU" dirty="0"/>
          </a:p>
          <a:p>
            <a:r>
              <a:rPr lang="ru-RU" dirty="0" smtClean="0"/>
              <a:t>тематическое планирование </a:t>
            </a:r>
            <a:r>
              <a:rPr lang="ru-RU" dirty="0"/>
              <a:t>с указанием количества часов, отводимых  </a:t>
            </a:r>
            <a:r>
              <a:rPr lang="ru-RU" dirty="0" smtClean="0"/>
              <a:t>на </a:t>
            </a:r>
            <a:r>
              <a:rPr lang="ru-RU" dirty="0"/>
              <a:t>освоение каждой темы; </a:t>
            </a:r>
            <a:endParaRPr lang="ru-RU" dirty="0" smtClean="0"/>
          </a:p>
          <a:p>
            <a:r>
              <a:rPr lang="ru-RU" dirty="0" smtClean="0"/>
              <a:t>учебно-методическое </a:t>
            </a:r>
            <a:r>
              <a:rPr lang="ru-RU" dirty="0"/>
              <a:t>и </a:t>
            </a:r>
            <a:r>
              <a:rPr lang="ru-RU" dirty="0" smtClean="0"/>
              <a:t>материально-техническое обеспечение</a:t>
            </a:r>
          </a:p>
          <a:p>
            <a:pPr marL="0" lvl="0" indent="0">
              <a:buNone/>
            </a:pPr>
            <a:r>
              <a:rPr lang="en-US" dirty="0" smtClean="0"/>
              <a:t>II. </a:t>
            </a:r>
            <a:r>
              <a:rPr lang="ru-RU" b="1" dirty="0" smtClean="0"/>
              <a:t>Внести </a:t>
            </a:r>
            <a:r>
              <a:rPr lang="ru-RU" b="1" dirty="0"/>
              <a:t>изменения в программу развития универсальных учебных действий </a:t>
            </a:r>
            <a:r>
              <a:rPr lang="ru-RU" dirty="0"/>
              <a:t>в рамках образовательной программы основного общего образования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11706" y="3043113"/>
            <a:ext cx="352926" cy="64168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36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851535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Организационно-методический этап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053" y="1299411"/>
            <a:ext cx="4588042" cy="5558589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Оптимизировать использование в образовательном процессе методов обучения, организационных форм обучения, средств обучения, использование современных педагогических технологий по учебным предметам. 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Обеспечить преемственность обучения и использование </a:t>
            </a:r>
            <a:r>
              <a:rPr lang="ru-RU" dirty="0" err="1"/>
              <a:t>межпредметных</a:t>
            </a:r>
            <a:r>
              <a:rPr lang="ru-RU" dirty="0"/>
              <a:t> связей. 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r>
              <a:rPr lang="ru-RU" dirty="0" smtClean="0"/>
              <a:t>Разработать индивидуальные образовательные маршруты  </a:t>
            </a:r>
            <a:r>
              <a:rPr lang="ru-RU" dirty="0"/>
              <a:t>для обучающихся на основе данных о выполнении отдельных заданий.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67976" y="2782123"/>
            <a:ext cx="2804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Корректировка технологических карт, планов-конспектов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и т.п. учебных занятий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582653" y="3193920"/>
            <a:ext cx="756986" cy="36354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960019" y="1459832"/>
            <a:ext cx="494297" cy="3465929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4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694" y="721895"/>
            <a:ext cx="7488655" cy="96879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Обучающий этап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включить в образовательный процесс </a:t>
            </a:r>
            <a:r>
              <a:rPr lang="ru-RU" dirty="0"/>
              <a:t>формирование и развитие несформированных </a:t>
            </a:r>
            <a:r>
              <a:rPr lang="ru-RU" dirty="0" smtClean="0"/>
              <a:t>умений; </a:t>
            </a:r>
          </a:p>
          <a:p>
            <a:pPr marL="0" indent="0">
              <a:buNone/>
            </a:pPr>
            <a:r>
              <a:rPr lang="ru-RU" dirty="0" smtClean="0"/>
              <a:t>связать </a:t>
            </a:r>
            <a:r>
              <a:rPr lang="ru-RU" dirty="0"/>
              <a:t>освоение нового учебного материала и формирование соответствующих планируемых результатов с теми умениями и видами деятельности, которые по результатам ВПР в сентябре-октябре 2020 г. были выявлены как проблемные поля, дефициты в разрезе каждого конкретного обучающегося, класса, параллели, всей общеобразовательной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66486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074" y="786063"/>
            <a:ext cx="7344276" cy="90462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Оценочный этап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Внести изменения в Положение о внутренней системе оценки качества образования в общеобразовательной </a:t>
            </a:r>
            <a:r>
              <a:rPr lang="ru-RU" dirty="0" smtClean="0"/>
              <a:t>организации</a:t>
            </a:r>
          </a:p>
          <a:p>
            <a:endParaRPr lang="ru-RU" dirty="0"/>
          </a:p>
          <a:p>
            <a:pPr lvl="0"/>
            <a:r>
              <a:rPr lang="ru-RU" dirty="0"/>
              <a:t>Включить в состав учебных занятий для проведения текущей, тематической, промежуточной оценки обучающихся задания для оценки несформированных умений, видов деятельности.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Провести </a:t>
            </a:r>
            <a:r>
              <a:rPr lang="ru-RU" dirty="0"/>
              <a:t>анализ результатов текущей, тематической и промежуточной оценки планируемых результатов образовательной программы основного общего образования.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26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42" y="721895"/>
            <a:ext cx="7584908" cy="96879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Рефлексивный этап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Провести анализ эффективности принятых мер по организации образовательного процесса общеобразовательных организаций на уровне основного общего образования на основе результатов Всероссийских проверочных работ, проведенных в сентябре-октябре 2020 г. </a:t>
            </a:r>
          </a:p>
        </p:txBody>
      </p:sp>
    </p:spTree>
    <p:extLst>
      <p:ext uri="{BB962C8B-B14F-4D97-AF65-F5344CB8AC3E}">
        <p14:creationId xmlns:p14="http://schemas.microsoft.com/office/powerpoint/2010/main" val="1069926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05853"/>
            <a:ext cx="7886700" cy="984836"/>
          </a:xfrm>
        </p:spPr>
        <p:txBody>
          <a:bodyPr/>
          <a:lstStyle/>
          <a:p>
            <a:r>
              <a:rPr lang="ru-RU" dirty="0"/>
              <a:t>Приложение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502567"/>
            <a:ext cx="7886700" cy="3674395"/>
          </a:xfrm>
        </p:spPr>
        <p:txBody>
          <a:bodyPr/>
          <a:lstStyle/>
          <a:p>
            <a:r>
              <a:rPr lang="ru-RU" b="1" dirty="0"/>
              <a:t>Примерный план мероприятий («дорожная карта)  </a:t>
            </a:r>
            <a:r>
              <a:rPr lang="ru-RU" dirty="0"/>
              <a:t>по реализации образовательных программ начального общего и основного общего образования в общеобразовательных организациях на основе результатов ВПР, проведенных в сентябре-октябре 2020 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177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530" y="498764"/>
            <a:ext cx="7476259" cy="111711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Работа секций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551305"/>
            <a:ext cx="7886700" cy="1873539"/>
          </a:xfrm>
        </p:spPr>
        <p:txBody>
          <a:bodyPr/>
          <a:lstStyle/>
          <a:p>
            <a:r>
              <a:rPr lang="ru-RU" dirty="0" smtClean="0"/>
              <a:t>Сформулировать выводы по результатам аналитических материалов.</a:t>
            </a:r>
          </a:p>
          <a:p>
            <a:r>
              <a:rPr lang="ru-RU" dirty="0" smtClean="0"/>
              <a:t>Сформулировать управленческие решения на основании сделанных выводов.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85808"/>
              </p:ext>
            </p:extLst>
          </p:nvPr>
        </p:nvGraphicFramePr>
        <p:xfrm>
          <a:off x="1039090" y="3424844"/>
          <a:ext cx="6749935" cy="2678066"/>
        </p:xfrm>
        <a:graphic>
          <a:graphicData uri="http://schemas.openxmlformats.org/drawingml/2006/table">
            <a:tbl>
              <a:tblPr firstRow="1" firstCol="1" bandRow="1"/>
              <a:tblGrid>
                <a:gridCol w="1020616">
                  <a:extLst>
                    <a:ext uri="{9D8B030D-6E8A-4147-A177-3AD203B41FA5}">
                      <a16:colId xmlns:a16="http://schemas.microsoft.com/office/drawing/2014/main" val="47284495"/>
                    </a:ext>
                  </a:extLst>
                </a:gridCol>
                <a:gridCol w="3403499">
                  <a:extLst>
                    <a:ext uri="{9D8B030D-6E8A-4147-A177-3AD203B41FA5}">
                      <a16:colId xmlns:a16="http://schemas.microsoft.com/office/drawing/2014/main" val="3750647204"/>
                    </a:ext>
                  </a:extLst>
                </a:gridCol>
                <a:gridCol w="2325820">
                  <a:extLst>
                    <a:ext uri="{9D8B030D-6E8A-4147-A177-3AD203B41FA5}">
                      <a16:colId xmlns:a16="http://schemas.microsoft.com/office/drawing/2014/main" val="1817666833"/>
                    </a:ext>
                  </a:extLst>
                </a:gridCol>
              </a:tblGrid>
              <a:tr h="631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секции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аналитических материалов для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Модератор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480378"/>
                  </a:ext>
                </a:extLst>
              </a:tr>
              <a:tr h="631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заданий, выполнение заданий по группам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Гурьева Н. Н.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524316"/>
                  </a:ext>
                </a:extLst>
              </a:tr>
              <a:tr h="631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Статистика по отметкам, сравнение отметок с отметками по журналу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Занина Н. 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29133"/>
                  </a:ext>
                </a:extLst>
              </a:tr>
              <a:tr h="631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Достижение планируемых результатов, индивидуальные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Свинина Л. 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613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387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42" y="529389"/>
            <a:ext cx="7584908" cy="11613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Пакет документов по итогам работы с результатами ВПР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76926"/>
            <a:ext cx="8258676" cy="479658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Дорожная карта</a:t>
            </a:r>
          </a:p>
          <a:p>
            <a:r>
              <a:rPr lang="ru-RU" dirty="0" smtClean="0"/>
              <a:t>Аналитические справки с указанием дефицитов по каждому учебному предмету</a:t>
            </a:r>
          </a:p>
          <a:p>
            <a:r>
              <a:rPr lang="ru-RU" dirty="0" smtClean="0"/>
              <a:t>Приказ об изменении рабочих программ (приложение к рабочим программам)</a:t>
            </a:r>
          </a:p>
          <a:p>
            <a:r>
              <a:rPr lang="ru-RU" dirty="0" smtClean="0"/>
              <a:t>Приказ об утверждении программы развития УУД</a:t>
            </a:r>
          </a:p>
          <a:p>
            <a:r>
              <a:rPr lang="ru-RU" dirty="0" smtClean="0"/>
              <a:t>Скорректированные технологические карты уроков</a:t>
            </a:r>
          </a:p>
          <a:p>
            <a:r>
              <a:rPr lang="ru-RU" dirty="0" smtClean="0"/>
              <a:t>Индивидуальные маршруты учащихся</a:t>
            </a:r>
          </a:p>
          <a:p>
            <a:r>
              <a:rPr lang="ru-RU" dirty="0" smtClean="0"/>
              <a:t>Изменения в положение о внутренней системе оценки качества образования</a:t>
            </a:r>
          </a:p>
          <a:p>
            <a:r>
              <a:rPr lang="ru-RU" dirty="0" smtClean="0"/>
              <a:t>Аналитический отчет, содержащий динамику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дефицитов обучающихся</a:t>
            </a:r>
          </a:p>
          <a:p>
            <a:r>
              <a:rPr lang="ru-RU" dirty="0" smtClean="0"/>
              <a:t>Аналитический отчет о эффективности принятых мер.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43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365126"/>
            <a:ext cx="7886700" cy="1904249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Письмо </a:t>
            </a:r>
            <a:r>
              <a:rPr lang="ru-RU" sz="1800" b="1" dirty="0"/>
              <a:t>Федеральной службу по надзору в сфере образования и науки от 05.08.2020 562 13-404 «О проведении всероссийских проверочных работ в 5-9 классах осенью 2020 </a:t>
            </a:r>
            <a:r>
              <a:rPr lang="ru-RU" sz="1800" b="1" dirty="0" smtClean="0"/>
              <a:t>года»</a:t>
            </a:r>
            <a:br>
              <a:rPr lang="ru-RU" sz="1800" b="1" dirty="0" smtClean="0"/>
            </a:br>
            <a:r>
              <a:rPr lang="ru-RU" sz="1800" b="1" dirty="0" smtClean="0"/>
              <a:t>Приказ управления образования № 324 от 08.09.20 «О проведении всероссийских проверочных работ в 5- классах»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69375"/>
            <a:ext cx="7886700" cy="44888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 </a:t>
            </a:r>
            <a:r>
              <a:rPr lang="ru-RU" dirty="0" smtClean="0"/>
              <a:t>14.09.2020 </a:t>
            </a:r>
            <a:r>
              <a:rPr lang="ru-RU" dirty="0"/>
              <a:t>по </a:t>
            </a:r>
            <a:r>
              <a:rPr lang="ru-RU" dirty="0" smtClean="0"/>
              <a:t>12.10.2020</a:t>
            </a:r>
          </a:p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4979"/>
              </p:ext>
            </p:extLst>
          </p:nvPr>
        </p:nvGraphicFramePr>
        <p:xfrm>
          <a:off x="1192876" y="2955754"/>
          <a:ext cx="6758248" cy="3333514"/>
        </p:xfrm>
        <a:graphic>
          <a:graphicData uri="http://schemas.openxmlformats.org/drawingml/2006/table">
            <a:tbl>
              <a:tblPr firstRow="1" firstCol="1" bandRow="1"/>
              <a:tblGrid>
                <a:gridCol w="1301413">
                  <a:extLst>
                    <a:ext uri="{9D8B030D-6E8A-4147-A177-3AD203B41FA5}">
                      <a16:colId xmlns:a16="http://schemas.microsoft.com/office/drawing/2014/main" val="4109625693"/>
                    </a:ext>
                  </a:extLst>
                </a:gridCol>
                <a:gridCol w="1278657">
                  <a:extLst>
                    <a:ext uri="{9D8B030D-6E8A-4147-A177-3AD203B41FA5}">
                      <a16:colId xmlns:a16="http://schemas.microsoft.com/office/drawing/2014/main" val="1640974391"/>
                    </a:ext>
                  </a:extLst>
                </a:gridCol>
                <a:gridCol w="1434979">
                  <a:extLst>
                    <a:ext uri="{9D8B030D-6E8A-4147-A177-3AD203B41FA5}">
                      <a16:colId xmlns:a16="http://schemas.microsoft.com/office/drawing/2014/main" val="4273268089"/>
                    </a:ext>
                  </a:extLst>
                </a:gridCol>
                <a:gridCol w="1471353">
                  <a:extLst>
                    <a:ext uri="{9D8B030D-6E8A-4147-A177-3AD203B41FA5}">
                      <a16:colId xmlns:a16="http://schemas.microsoft.com/office/drawing/2014/main" val="254721537"/>
                    </a:ext>
                  </a:extLst>
                </a:gridCol>
                <a:gridCol w="1271846">
                  <a:extLst>
                    <a:ext uri="{9D8B030D-6E8A-4147-A177-3AD203B41FA5}">
                      <a16:colId xmlns:a16="http://schemas.microsoft.com/office/drawing/2014/main" val="657923949"/>
                    </a:ext>
                  </a:extLst>
                </a:gridCol>
              </a:tblGrid>
              <a:tr h="616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штатный режим)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штатный режим)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штатный режим)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штатный режим)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(апробация)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16188"/>
                  </a:ext>
                </a:extLst>
              </a:tr>
              <a:tr h="411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64808"/>
                  </a:ext>
                </a:extLst>
              </a:tr>
              <a:tr h="205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38460"/>
                  </a:ext>
                </a:extLst>
              </a:tr>
              <a:tr h="411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179805"/>
                  </a:ext>
                </a:extLst>
              </a:tr>
              <a:tr h="205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968718"/>
                  </a:ext>
                </a:extLst>
              </a:tr>
              <a:tr h="411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639836"/>
                  </a:ext>
                </a:extLst>
              </a:tr>
              <a:tr h="411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655530"/>
                  </a:ext>
                </a:extLst>
              </a:tr>
              <a:tr h="205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502893"/>
                  </a:ext>
                </a:extLst>
              </a:tr>
              <a:tr h="205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197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43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388F13-04AD-4C3B-B5BA-1EC06611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398945"/>
            <a:ext cx="7886700" cy="891019"/>
          </a:xfrm>
        </p:spPr>
        <p:txBody>
          <a:bodyPr/>
          <a:lstStyle/>
          <a:p>
            <a:r>
              <a:rPr lang="ru-RU" dirty="0" smtClean="0"/>
              <a:t>Цель проведения:</a:t>
            </a:r>
            <a:endParaRPr lang="en-US" dirty="0"/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DD9DC0BC-8EC5-4B78-AC36-2FD237E349E2}"/>
              </a:ext>
            </a:extLst>
          </p:cNvPr>
          <p:cNvGrpSpPr>
            <a:grpSpLocks/>
          </p:cNvGrpSpPr>
          <p:nvPr/>
        </p:nvGrpSpPr>
        <p:grpSpPr bwMode="auto">
          <a:xfrm>
            <a:off x="687806" y="1588156"/>
            <a:ext cx="24833263" cy="1512888"/>
            <a:chOff x="1248" y="1952"/>
            <a:chExt cx="15643" cy="953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2BB5E48-9756-4D5D-AFF9-55182144C9CB}"/>
                </a:ext>
              </a:extLst>
            </p:cNvPr>
            <p:cNvSpPr>
              <a:spLocks noChangeShapeType="1"/>
            </p:cNvSpPr>
            <p:nvPr/>
          </p:nvSpPr>
          <p:spPr bwMode="gray">
            <a:xfrm flipV="1">
              <a:off x="1764" y="2893"/>
              <a:ext cx="3080" cy="12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D2A3627D-1AB4-4069-AD51-57D3E446712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DE23FA0D-FAA2-4740-B410-EA471ACFF0A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20" y="1952"/>
              <a:ext cx="1507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rgbClr val="000000"/>
                  </a:solidFill>
                </a:rPr>
                <a:t>осуществление </a:t>
              </a:r>
              <a:r>
                <a:rPr lang="ru-RU" dirty="0">
                  <a:solidFill>
                    <a:srgbClr val="000000"/>
                  </a:solidFill>
                </a:rPr>
                <a:t>входного мониторинга качества образования, </a:t>
              </a:r>
              <a:endParaRPr lang="ru-RU" dirty="0" smtClean="0">
                <a:solidFill>
                  <a:srgbClr val="000000"/>
                </a:solidFill>
              </a:endParaRPr>
            </a:p>
            <a:p>
              <a:r>
                <a:rPr lang="ru-RU" dirty="0" smtClean="0">
                  <a:solidFill>
                    <a:srgbClr val="000000"/>
                  </a:solidFill>
                </a:rPr>
                <a:t>в </a:t>
              </a:r>
              <a:r>
                <a:rPr lang="ru-RU" dirty="0">
                  <a:solidFill>
                    <a:srgbClr val="000000"/>
                  </a:solidFill>
                </a:rPr>
                <a:t>том числе мониторинга уровня подготовки обучающихся </a:t>
              </a:r>
              <a:endParaRPr lang="ru-RU" dirty="0" smtClean="0">
                <a:solidFill>
                  <a:srgbClr val="000000"/>
                </a:solidFill>
              </a:endParaRPr>
            </a:p>
            <a:p>
              <a:r>
                <a:rPr lang="ru-RU" dirty="0" smtClean="0">
                  <a:solidFill>
                    <a:srgbClr val="000000"/>
                  </a:solidFill>
                </a:rPr>
                <a:t>в </a:t>
              </a:r>
              <a:r>
                <a:rPr lang="ru-RU" dirty="0">
                  <a:solidFill>
                    <a:srgbClr val="000000"/>
                  </a:solidFill>
                </a:rPr>
                <a:t>соответствии с федеральными государственными образовательными </a:t>
              </a:r>
              <a:endParaRPr lang="ru-RU" dirty="0" smtClean="0">
                <a:solidFill>
                  <a:srgbClr val="000000"/>
                </a:solidFill>
              </a:endParaRPr>
            </a:p>
            <a:p>
              <a:r>
                <a:rPr lang="ru-RU" dirty="0" smtClean="0">
                  <a:solidFill>
                    <a:srgbClr val="000000"/>
                  </a:solidFill>
                </a:rPr>
                <a:t>стандартами </a:t>
              </a:r>
              <a:r>
                <a:rPr lang="ru-RU" dirty="0">
                  <a:solidFill>
                    <a:srgbClr val="000000"/>
                  </a:solidFill>
                </a:rPr>
                <a:t>начального общего  и основного общего образования;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295DE10E-EE25-4E06-A5D3-348B876BD8A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FC6BB76B-5348-4E69-983D-AC4ED43CB44F}"/>
              </a:ext>
            </a:extLst>
          </p:cNvPr>
          <p:cNvGrpSpPr>
            <a:grpSpLocks/>
          </p:cNvGrpSpPr>
          <p:nvPr/>
        </p:nvGrpSpPr>
        <p:grpSpPr bwMode="auto">
          <a:xfrm>
            <a:off x="599239" y="3502146"/>
            <a:ext cx="7958138" cy="1023939"/>
            <a:chOff x="1248" y="2476"/>
            <a:chExt cx="5013" cy="645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54E9EC45-7868-444F-A931-B79A4AA0658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876" y="3121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28C26B8C-7B4A-42D1-B6CD-68E4F7EECAA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E7DA9121-BD35-4E18-A574-F0F6BE00D5A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14" y="2476"/>
              <a:ext cx="444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000000"/>
                  </a:solidFill>
                </a:rPr>
                <a:t>совершенствование </a:t>
              </a:r>
              <a:r>
                <a:rPr lang="ru-RU" dirty="0">
                  <a:solidFill>
                    <a:srgbClr val="000000"/>
                  </a:solidFill>
                </a:rPr>
                <a:t>преподавания учебных предметов и </a:t>
              </a:r>
              <a:r>
                <a:rPr lang="ru-RU" dirty="0" smtClean="0">
                  <a:solidFill>
                    <a:srgbClr val="000000"/>
                  </a:solidFill>
                </a:rPr>
                <a:t>повышение </a:t>
              </a:r>
              <a:endParaRPr lang="ru-RU" dirty="0">
                <a:solidFill>
                  <a:srgbClr val="000000"/>
                </a:solidFill>
              </a:endParaRPr>
            </a:p>
            <a:p>
              <a:r>
                <a:rPr lang="ru-RU" dirty="0">
                  <a:solidFill>
                    <a:srgbClr val="000000"/>
                  </a:solidFill>
                </a:rPr>
                <a:t>качества образования в образовательных организациях; 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2E76E89E-68D1-4F6D-B751-FFBC0AABD60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20EE15E7-6D7D-4AF5-872A-3EE01A227D65}"/>
              </a:ext>
            </a:extLst>
          </p:cNvPr>
          <p:cNvGrpSpPr>
            <a:grpSpLocks/>
          </p:cNvGrpSpPr>
          <p:nvPr/>
        </p:nvGrpSpPr>
        <p:grpSpPr bwMode="auto">
          <a:xfrm>
            <a:off x="510672" y="5092575"/>
            <a:ext cx="8047038" cy="955677"/>
            <a:chOff x="1248" y="3091"/>
            <a:chExt cx="5069" cy="602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D4E739F4-051E-4E7E-9B4D-8F1A12B2222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877" y="3683"/>
              <a:ext cx="3079" cy="1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3DD9F73A-879E-4020-AAA7-DD9D7B3D7CF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5C5BB395-8CEC-4449-94C8-3EC41C75EAD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55" y="3091"/>
              <a:ext cx="446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000000"/>
                  </a:solidFill>
                </a:rPr>
                <a:t>корректировка </a:t>
              </a:r>
              <a:r>
                <a:rPr lang="ru-RU" dirty="0">
                  <a:solidFill>
                    <a:srgbClr val="000000"/>
                  </a:solidFill>
                </a:rPr>
                <a:t>организации образовательного процесса по учебным </a:t>
              </a:r>
            </a:p>
            <a:p>
              <a:r>
                <a:rPr lang="ru-RU" dirty="0">
                  <a:solidFill>
                    <a:srgbClr val="000000"/>
                  </a:solidFill>
                </a:rPr>
                <a:t>предметам на 2020/2021 учебный год. 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0B4467DF-8D68-4E35-A2B5-9C4AEA014B1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74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6301"/>
            <a:ext cx="7886700" cy="1302706"/>
          </a:xfrm>
        </p:spPr>
        <p:txBody>
          <a:bodyPr/>
          <a:lstStyle/>
          <a:p>
            <a:r>
              <a:rPr lang="ru-RU" dirty="0" smtClean="0"/>
              <a:t>ФИС ОКО</a:t>
            </a:r>
            <a:br>
              <a:rPr lang="ru-RU" dirty="0" smtClean="0"/>
            </a:br>
            <a:r>
              <a:rPr lang="en-US" sz="3200" dirty="0">
                <a:hlinkClick r:id="rId2"/>
              </a:rPr>
              <a:t>https://fis-oko.obrnadzor.gov.ru</a:t>
            </a:r>
            <a:r>
              <a:rPr lang="en-US" sz="3200" dirty="0" smtClean="0">
                <a:hlinkClick r:id="rId2"/>
              </a:rPr>
              <a:t>/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91847"/>
            <a:ext cx="7886700" cy="4085116"/>
          </a:xfrm>
        </p:spPr>
        <p:txBody>
          <a:bodyPr/>
          <a:lstStyle/>
          <a:p>
            <a:r>
              <a:rPr lang="ru-RU" dirty="0" smtClean="0"/>
              <a:t>Выполнение заданий</a:t>
            </a:r>
          </a:p>
          <a:p>
            <a:r>
              <a:rPr lang="ru-RU" dirty="0" smtClean="0"/>
              <a:t>Статистика по отметкам</a:t>
            </a:r>
          </a:p>
          <a:p>
            <a:r>
              <a:rPr lang="ru-RU" dirty="0" smtClean="0"/>
              <a:t>Распределение первичных баллов</a:t>
            </a:r>
          </a:p>
          <a:p>
            <a:r>
              <a:rPr lang="ru-RU" dirty="0" smtClean="0"/>
              <a:t>Выполнение заданий группами участников</a:t>
            </a:r>
          </a:p>
          <a:p>
            <a:r>
              <a:rPr lang="ru-RU" dirty="0" smtClean="0"/>
              <a:t>Индивидуальные результаты</a:t>
            </a:r>
          </a:p>
          <a:p>
            <a:r>
              <a:rPr lang="ru-RU" dirty="0" smtClean="0"/>
              <a:t>Сравнение отметок с отметками по журналу</a:t>
            </a:r>
          </a:p>
          <a:p>
            <a:r>
              <a:rPr lang="ru-RU" dirty="0" smtClean="0"/>
              <a:t>Достижение планируемых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92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7" y="1715922"/>
            <a:ext cx="7886700" cy="518564"/>
          </a:xfrm>
        </p:spPr>
        <p:txBody>
          <a:bodyPr/>
          <a:lstStyle/>
          <a:p>
            <a:r>
              <a:rPr lang="ru-RU" dirty="0" smtClean="0"/>
              <a:t>Математика, 5 класс (пример)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28652" y="2778284"/>
          <a:ext cx="7886695" cy="2446020"/>
        </p:xfrm>
        <a:graphic>
          <a:graphicData uri="http://schemas.openxmlformats.org/drawingml/2006/table">
            <a:tbl>
              <a:tblPr firstRow="1" firstCol="1" bandRow="1"/>
              <a:tblGrid>
                <a:gridCol w="552811">
                  <a:extLst>
                    <a:ext uri="{9D8B030D-6E8A-4147-A177-3AD203B41FA5}">
                      <a16:colId xmlns:a16="http://schemas.microsoft.com/office/drawing/2014/main" val="1650978367"/>
                    </a:ext>
                  </a:extLst>
                </a:gridCol>
                <a:gridCol w="429090">
                  <a:extLst>
                    <a:ext uri="{9D8B030D-6E8A-4147-A177-3AD203B41FA5}">
                      <a16:colId xmlns:a16="http://schemas.microsoft.com/office/drawing/2014/main" val="2452861885"/>
                    </a:ext>
                  </a:extLst>
                </a:gridCol>
                <a:gridCol w="551687">
                  <a:extLst>
                    <a:ext uri="{9D8B030D-6E8A-4147-A177-3AD203B41FA5}">
                      <a16:colId xmlns:a16="http://schemas.microsoft.com/office/drawing/2014/main" val="1245840331"/>
                    </a:ext>
                  </a:extLst>
                </a:gridCol>
                <a:gridCol w="397597">
                  <a:extLst>
                    <a:ext uri="{9D8B030D-6E8A-4147-A177-3AD203B41FA5}">
                      <a16:colId xmlns:a16="http://schemas.microsoft.com/office/drawing/2014/main" val="748421179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2218197306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3380524027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2924534993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3410026982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2188459081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582252439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498890975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3640150728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4200405913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3547142831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3802625334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859766250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1255091360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1782223633"/>
                    </a:ext>
                  </a:extLst>
                </a:gridCol>
                <a:gridCol w="397034">
                  <a:extLst>
                    <a:ext uri="{9D8B030D-6E8A-4147-A177-3AD203B41FA5}">
                      <a16:colId xmlns:a16="http://schemas.microsoft.com/office/drawing/2014/main" val="895438163"/>
                    </a:ext>
                  </a:extLst>
                </a:gridCol>
              </a:tblGrid>
              <a:tr h="476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Группы участников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Кол-во ОО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Кол-во участ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ников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38745"/>
                  </a:ext>
                </a:extLst>
              </a:tr>
              <a:tr h="476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Макс балл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288764"/>
                  </a:ext>
                </a:extLst>
              </a:tr>
              <a:tr h="476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Вся выборка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35349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1369699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88,67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79,72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90,49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81,33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39,66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64,49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10,53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021588"/>
                  </a:ext>
                </a:extLst>
              </a:tr>
              <a:tr h="476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Красноярский край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30127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86,91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73,86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80,48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38,69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91,45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49,89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47,14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35,65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9,51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471298"/>
                  </a:ext>
                </a:extLst>
              </a:tr>
              <a:tr h="476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Курагинский район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87,15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81,48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44,23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94,12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81,05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50,33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46,62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31,59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48,47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62,64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5,88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6" marR="60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61552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98853"/>
              </p:ext>
            </p:extLst>
          </p:nvPr>
        </p:nvGraphicFramePr>
        <p:xfrm>
          <a:off x="628647" y="5666501"/>
          <a:ext cx="269128" cy="277099"/>
        </p:xfrm>
        <a:graphic>
          <a:graphicData uri="http://schemas.openxmlformats.org/drawingml/2006/table">
            <a:tbl>
              <a:tblPr firstRow="1" firstCol="1" bandRow="1"/>
              <a:tblGrid>
                <a:gridCol w="269128">
                  <a:extLst>
                    <a:ext uri="{9D8B030D-6E8A-4147-A177-3AD203B41FA5}">
                      <a16:colId xmlns:a16="http://schemas.microsoft.com/office/drawing/2014/main" val="2304830252"/>
                    </a:ext>
                  </a:extLst>
                </a:gridCol>
              </a:tblGrid>
              <a:tr h="277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02321"/>
                  </a:ext>
                </a:extLst>
              </a:tr>
            </a:tbl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1005490" y="5681280"/>
            <a:ext cx="3325441" cy="40363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- результат ниже уровня Красноярского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6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084" y="448887"/>
            <a:ext cx="7742266" cy="1241802"/>
          </a:xfrm>
        </p:spPr>
        <p:txBody>
          <a:bodyPr/>
          <a:lstStyle/>
          <a:p>
            <a:r>
              <a:rPr lang="ru-RU" dirty="0" smtClean="0"/>
              <a:t>Статистика по отметкам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496" y="1690689"/>
            <a:ext cx="7923442" cy="941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5 класс, математика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78716106"/>
              </p:ext>
            </p:extLst>
          </p:nvPr>
        </p:nvGraphicFramePr>
        <p:xfrm>
          <a:off x="903489" y="2632364"/>
          <a:ext cx="7492365" cy="34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04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552" y="365126"/>
            <a:ext cx="7886700" cy="1325563"/>
          </a:xfrm>
        </p:spPr>
        <p:txBody>
          <a:bodyPr/>
          <a:lstStyle/>
          <a:p>
            <a:r>
              <a:rPr lang="ru-RU" dirty="0" smtClean="0"/>
              <a:t>Сравнение отметок с отметками по журналу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4552" y="1973501"/>
            <a:ext cx="7886700" cy="5989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 класс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5286405"/>
              </p:ext>
            </p:extLst>
          </p:nvPr>
        </p:nvGraphicFramePr>
        <p:xfrm>
          <a:off x="2046514" y="242454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8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408" y="541588"/>
            <a:ext cx="7886700" cy="1928895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Методические рекомендации </a:t>
            </a:r>
            <a:r>
              <a:rPr lang="ru-RU" sz="2400" dirty="0"/>
              <a:t>по организации образовательного процесса общеобразовательных организаций на уровне основного общего образования на основе результатов Всероссийских проверочных работ, проведенных в сентябре-октябре 2020 г.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887579"/>
            <a:ext cx="7886700" cy="3289383"/>
          </a:xfrm>
        </p:spPr>
        <p:txBody>
          <a:bodyPr/>
          <a:lstStyle/>
          <a:p>
            <a:r>
              <a:rPr lang="ru-RU" dirty="0" smtClean="0"/>
              <a:t>сайт </a:t>
            </a:r>
            <a:r>
              <a:rPr lang="ru-RU" dirty="0"/>
              <a:t>ФГБНУ «Институт стратегии развития образования Российской академии образования» </a:t>
            </a:r>
            <a:endParaRPr lang="ru-RU" dirty="0" smtClean="0"/>
          </a:p>
          <a:p>
            <a:endParaRPr lang="ru-RU" u="sng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www.instrao.ru/images/Rekomendatsii-po-rezultatam-VPR.pdf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3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197" y="621800"/>
            <a:ext cx="7886700" cy="1325563"/>
          </a:xfrm>
        </p:spPr>
        <p:txBody>
          <a:bodyPr/>
          <a:lstStyle/>
          <a:p>
            <a:pPr lvl="0"/>
            <a:r>
              <a:rPr lang="ru-RU" b="1" dirty="0"/>
              <a:t>Этап анализа результатов ВПР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Провести анализ результатов ВПР в 5-9 классах для </a:t>
            </a:r>
          </a:p>
          <a:p>
            <a:pPr marL="0" indent="0">
              <a:buNone/>
            </a:pPr>
            <a:r>
              <a:rPr lang="ru-RU" dirty="0"/>
              <a:t>а) каждого обучающегося; </a:t>
            </a:r>
          </a:p>
          <a:p>
            <a:pPr marL="0" indent="0">
              <a:buNone/>
            </a:pPr>
            <a:r>
              <a:rPr lang="ru-RU" dirty="0"/>
              <a:t>б) каждого класса; </a:t>
            </a:r>
          </a:p>
          <a:p>
            <a:pPr marL="0" indent="0">
              <a:buNone/>
            </a:pPr>
            <a:r>
              <a:rPr lang="ru-RU" dirty="0"/>
              <a:t>в) каждой параллели; </a:t>
            </a:r>
          </a:p>
          <a:p>
            <a:pPr marL="0" indent="0">
              <a:buNone/>
            </a:pPr>
            <a:r>
              <a:rPr lang="ru-RU" dirty="0"/>
              <a:t>г) общеобразовательной организации.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определить </a:t>
            </a:r>
            <a:r>
              <a:rPr lang="ru-RU" dirty="0"/>
              <a:t>проблемные поля, дефициты в виде несформированных планируемых результатов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609474" y="4716379"/>
            <a:ext cx="352926" cy="64168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386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835</Words>
  <Application>Microsoft Office PowerPoint</Application>
  <PresentationFormat>Экран (4:3)</PresentationFormat>
  <Paragraphs>247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ВПР-2020</vt:lpstr>
      <vt:lpstr>Письмо Федеральной службу по надзору в сфере образования и науки от 05.08.2020 562 13-404 «О проведении всероссийских проверочных работ в 5-9 классах осенью 2020 года» Приказ управления образования № 324 от 08.09.20 «О проведении всероссийских проверочных работ в 5- классах»</vt:lpstr>
      <vt:lpstr>Цель проведения:</vt:lpstr>
      <vt:lpstr>ФИС ОКО https://fis-oko.obrnadzor.gov.ru/ </vt:lpstr>
      <vt:lpstr>Выполнение заданий</vt:lpstr>
      <vt:lpstr>Статистика по отметкам</vt:lpstr>
      <vt:lpstr>Сравнение отметок с отметками по журналу</vt:lpstr>
      <vt:lpstr>Методические рекомендации по организации образовательного процесса общеобразовательных организаций на уровне основного общего образования на основе результатов Всероссийских проверочных работ, проведенных в сентябре-октябре 2020 г.  </vt:lpstr>
      <vt:lpstr>Этап анализа результатов ВПР  </vt:lpstr>
      <vt:lpstr>Организационно-методический этап  </vt:lpstr>
      <vt:lpstr>Организационно-методический этап  </vt:lpstr>
      <vt:lpstr>Обучающий этап  </vt:lpstr>
      <vt:lpstr>Оценочный этап  </vt:lpstr>
      <vt:lpstr>Рефлексивный этап  </vt:lpstr>
      <vt:lpstr>Приложение</vt:lpstr>
      <vt:lpstr>Работа секций</vt:lpstr>
      <vt:lpstr>Пакет документов по итогам работы с результатами ВПР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Занина</cp:lastModifiedBy>
  <cp:revision>30</cp:revision>
  <dcterms:created xsi:type="dcterms:W3CDTF">2020-10-04T10:36:00Z</dcterms:created>
  <dcterms:modified xsi:type="dcterms:W3CDTF">2020-12-16T03:47:10Z</dcterms:modified>
</cp:coreProperties>
</file>