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90" r:id="rId2"/>
    <p:sldId id="480" r:id="rId3"/>
    <p:sldId id="481" r:id="rId4"/>
    <p:sldId id="271" r:id="rId5"/>
    <p:sldId id="276" r:id="rId6"/>
    <p:sldId id="463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482" r:id="rId15"/>
    <p:sldId id="278" r:id="rId16"/>
    <p:sldId id="272" r:id="rId17"/>
    <p:sldId id="624" r:id="rId18"/>
    <p:sldId id="625" r:id="rId19"/>
    <p:sldId id="638" r:id="rId20"/>
    <p:sldId id="639" r:id="rId21"/>
    <p:sldId id="640" r:id="rId22"/>
    <p:sldId id="489" r:id="rId23"/>
    <p:sldId id="598" r:id="rId24"/>
    <p:sldId id="589" r:id="rId25"/>
    <p:sldId id="588" r:id="rId26"/>
    <p:sldId id="627" r:id="rId27"/>
    <p:sldId id="629" r:id="rId28"/>
    <p:sldId id="631" r:id="rId29"/>
    <p:sldId id="630" r:id="rId30"/>
    <p:sldId id="628" r:id="rId31"/>
    <p:sldId id="632" r:id="rId32"/>
    <p:sldId id="633" r:id="rId33"/>
    <p:sldId id="634" r:id="rId34"/>
    <p:sldId id="635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ибагатуллина Лейсан" initials="СЛ" lastIdx="1" clrIdx="0">
    <p:extLst>
      <p:ext uri="{19B8F6BF-5375-455C-9EA6-DF929625EA0E}">
        <p15:presenceInfo xmlns:p15="http://schemas.microsoft.com/office/powerpoint/2012/main" userId="S-1-5-21-1465627966-3001471143-2154582291-22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3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7AF3C-7085-4005-9B84-71CA34491A72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81233-8C31-4EE4-B6F6-9CD892C8F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253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62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426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76275" y="1806575"/>
            <a:ext cx="8666163" cy="4875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1001872" y="6953022"/>
            <a:ext cx="8014970" cy="5688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9800" tIns="69900" rIns="139800" bIns="69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Красный – зеленый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Удалить подцифры</a:t>
            </a:r>
            <a:endParaRPr/>
          </a:p>
        </p:txBody>
      </p:sp>
      <p:sp>
        <p:nvSpPr>
          <p:cNvPr id="53" name="Google Shape;53;p2:notes"/>
          <p:cNvSpPr txBox="1">
            <a:spLocks noGrp="1"/>
          </p:cNvSpPr>
          <p:nvPr>
            <p:ph type="sldNum" idx="12"/>
          </p:nvPr>
        </p:nvSpPr>
        <p:spPr>
          <a:xfrm>
            <a:off x="5674952" y="13722941"/>
            <a:ext cx="4341442" cy="72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9800" tIns="69900" rIns="139800" bIns="699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454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084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03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D0D1-44F6-40D0-84DE-577E34FDF2B7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9E87-C7C6-490F-AAD5-35B3DA093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157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D0D1-44F6-40D0-84DE-577E34FDF2B7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9E87-C7C6-490F-AAD5-35B3DA093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145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D0D1-44F6-40D0-84DE-577E34FDF2B7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9E87-C7C6-490F-AAD5-35B3DA093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255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ECF8FE-2A36-4EC2-8D7C-B82835C18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0791" t="11291" r="44484" b="17190"/>
          <a:stretch/>
        </p:blipFill>
        <p:spPr>
          <a:xfrm>
            <a:off x="10756669" y="3923969"/>
            <a:ext cx="1435331" cy="293403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15AA1B8-2D0F-4912-BD5F-8DCA584F497F}"/>
              </a:ext>
            </a:extLst>
          </p:cNvPr>
          <p:cNvSpPr/>
          <p:nvPr userDrawn="1"/>
        </p:nvSpPr>
        <p:spPr>
          <a:xfrm>
            <a:off x="2161309" y="0"/>
            <a:ext cx="10030691" cy="1745673"/>
          </a:xfrm>
          <a:prstGeom prst="rect">
            <a:avLst/>
          </a:prstGeom>
          <a:gradFill flip="none" rotWithShape="1">
            <a:gsLst>
              <a:gs pos="9000">
                <a:srgbClr val="B9E1F1"/>
              </a:gs>
              <a:gs pos="43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A675942-5579-42B8-8291-107FEA6C1D45}"/>
              </a:ext>
            </a:extLst>
          </p:cNvPr>
          <p:cNvSpPr/>
          <p:nvPr userDrawn="1"/>
        </p:nvSpPr>
        <p:spPr>
          <a:xfrm rot="10800000">
            <a:off x="-1" y="5453148"/>
            <a:ext cx="10030691" cy="1404851"/>
          </a:xfrm>
          <a:prstGeom prst="rect">
            <a:avLst/>
          </a:prstGeom>
          <a:gradFill flip="none" rotWithShape="1">
            <a:gsLst>
              <a:gs pos="9000">
                <a:schemeClr val="bg1">
                  <a:lumMod val="85000"/>
                </a:schemeClr>
              </a:gs>
              <a:gs pos="43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445111" y="5739264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25C68B6-61C2-468F-89AB-4B9F7531AA68}" type="slidenum">
              <a:rPr lang="ru-RU" sz="1600" b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ru-RU" sz="16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5AD41F6-6C6C-465C-9A5B-1A7B641AA9BE}"/>
              </a:ext>
            </a:extLst>
          </p:cNvPr>
          <p:cNvGrpSpPr/>
          <p:nvPr userDrawn="1"/>
        </p:nvGrpSpPr>
        <p:grpSpPr>
          <a:xfrm>
            <a:off x="10599960" y="353335"/>
            <a:ext cx="1360589" cy="678326"/>
            <a:chOff x="10599960" y="353335"/>
            <a:chExt cx="1360589" cy="678326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0FCD9EA-E281-4B2F-93F7-B75F9BF6FD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99960" y="353335"/>
              <a:ext cx="1224137" cy="521796"/>
            </a:xfrm>
            <a:prstGeom prst="rect">
              <a:avLst/>
            </a:prstGeom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F782C8A7-7BA9-479E-98DE-895C9ECC9A1C}"/>
                </a:ext>
              </a:extLst>
            </p:cNvPr>
            <p:cNvSpPr/>
            <p:nvPr userDrawn="1"/>
          </p:nvSpPr>
          <p:spPr>
            <a:xfrm>
              <a:off x="11029827" y="742351"/>
              <a:ext cx="930722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44083">
                <a:lnSpc>
                  <a:spcPct val="80000"/>
                </a:lnSpc>
              </a:pPr>
              <a:r>
                <a:rPr lang="ru-RU" sz="1600" b="1" dirty="0"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rPr>
                <a:t>ЦИАПС</a:t>
              </a:r>
              <a:endParaRPr lang="ru-RU" sz="1600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357214C-2148-4EEE-ACAE-FB5C833A7A34}"/>
              </a:ext>
            </a:extLst>
          </p:cNvPr>
          <p:cNvGrpSpPr/>
          <p:nvPr userDrawn="1"/>
        </p:nvGrpSpPr>
        <p:grpSpPr>
          <a:xfrm>
            <a:off x="8684265" y="137082"/>
            <a:ext cx="1779243" cy="971835"/>
            <a:chOff x="664699" y="137082"/>
            <a:chExt cx="2864111" cy="1564397"/>
          </a:xfrm>
        </p:grpSpPr>
        <p:pic>
          <p:nvPicPr>
            <p:cNvPr id="11" name="Рисунок 10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A0CAC013-BF82-4327-9F02-7D3E591F31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699" y="421840"/>
              <a:ext cx="1123624" cy="1071654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текст, визи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DA91E7D7-C64A-478E-B807-9FA459F9F9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4414" y="137082"/>
              <a:ext cx="1564396" cy="15643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3468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D0D1-44F6-40D0-84DE-577E34FDF2B7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9E87-C7C6-490F-AAD5-35B3DA093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202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D0D1-44F6-40D0-84DE-577E34FDF2B7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9E87-C7C6-490F-AAD5-35B3DA093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011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D0D1-44F6-40D0-84DE-577E34FDF2B7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9E87-C7C6-490F-AAD5-35B3DA093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485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D0D1-44F6-40D0-84DE-577E34FDF2B7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9E87-C7C6-490F-AAD5-35B3DA093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342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D0D1-44F6-40D0-84DE-577E34FDF2B7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9E87-C7C6-490F-AAD5-35B3DA093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341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D0D1-44F6-40D0-84DE-577E34FDF2B7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9E87-C7C6-490F-AAD5-35B3DA093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49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D0D1-44F6-40D0-84DE-577E34FDF2B7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9E87-C7C6-490F-AAD5-35B3DA093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066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D0D1-44F6-40D0-84DE-577E34FDF2B7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29E87-C7C6-490F-AAD5-35B3DA093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651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1D0D1-44F6-40D0-84DE-577E34FDF2B7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29E87-C7C6-490F-AAD5-35B3DA093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38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gif"/><Relationship Id="rId3" Type="http://schemas.openxmlformats.org/officeDocument/2006/relationships/image" Target="../media/image100.jpeg"/><Relationship Id="rId7" Type="http://schemas.openxmlformats.org/officeDocument/2006/relationships/image" Target="../media/image104.gi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0.gi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png"/><Relationship Id="rId5" Type="http://schemas.openxmlformats.org/officeDocument/2006/relationships/image" Target="../media/image101.png"/><Relationship Id="rId4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3.gif"/><Relationship Id="rId4" Type="http://schemas.openxmlformats.org/officeDocument/2006/relationships/image" Target="../media/image122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tiff"/><Relationship Id="rId13" Type="http://schemas.openxmlformats.org/officeDocument/2006/relationships/image" Target="../media/image134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png"/><Relationship Id="rId11" Type="http://schemas.openxmlformats.org/officeDocument/2006/relationships/image" Target="../media/image132.jpe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jpeg"/><Relationship Id="rId9" Type="http://schemas.openxmlformats.org/officeDocument/2006/relationships/image" Target="../media/image130.tiff"/><Relationship Id="rId14" Type="http://schemas.openxmlformats.org/officeDocument/2006/relationships/image" Target="../media/image1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2A20730-2292-4367-90A5-03EE6B75BBE5}"/>
              </a:ext>
            </a:extLst>
          </p:cNvPr>
          <p:cNvGrpSpPr/>
          <p:nvPr/>
        </p:nvGrpSpPr>
        <p:grpSpPr>
          <a:xfrm>
            <a:off x="649677" y="137483"/>
            <a:ext cx="3141582" cy="1564397"/>
            <a:chOff x="1728118" y="611521"/>
            <a:chExt cx="1777438" cy="885101"/>
          </a:xfrm>
        </p:grpSpPr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A22FD3A-7755-4FF4-847E-D305047450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8118" y="772631"/>
              <a:ext cx="635722" cy="606318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текст, визи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1745D469-00C3-433D-AC53-D882BE1DF9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0455" y="611521"/>
              <a:ext cx="885101" cy="885101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9DC05D-6AE4-4F77-B5FC-DD949F5A4D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0791" t="11291" r="44398" b="17190"/>
          <a:stretch/>
        </p:blipFill>
        <p:spPr>
          <a:xfrm>
            <a:off x="9834897" y="2172748"/>
            <a:ext cx="2357103" cy="480139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45FB0D8-A1A2-4395-B1F3-0C6243EBAD85}"/>
              </a:ext>
            </a:extLst>
          </p:cNvPr>
          <p:cNvGrpSpPr/>
          <p:nvPr/>
        </p:nvGrpSpPr>
        <p:grpSpPr>
          <a:xfrm>
            <a:off x="9312869" y="417316"/>
            <a:ext cx="2468269" cy="1245455"/>
            <a:chOff x="8663192" y="417316"/>
            <a:chExt cx="2468269" cy="124545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B1A531C-F213-4162-8496-02566C1F1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63192" y="417316"/>
              <a:ext cx="2357108" cy="1004732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9FE4C54-7BC1-4194-8F0E-6876950BAADC}"/>
                </a:ext>
              </a:extLst>
            </p:cNvPr>
            <p:cNvSpPr/>
            <p:nvPr/>
          </p:nvSpPr>
          <p:spPr>
            <a:xfrm>
              <a:off x="9567065" y="1225728"/>
              <a:ext cx="1564396" cy="4370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44083">
                <a:lnSpc>
                  <a:spcPct val="80000"/>
                </a:lnSpc>
              </a:pPr>
              <a:r>
                <a:rPr lang="ru-RU" sz="2800" b="1" dirty="0"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rPr>
                <a:t>ЦИАПС</a:t>
              </a:r>
              <a:endParaRPr lang="ru-RU" sz="2800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441648" y="2554625"/>
            <a:ext cx="97055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Национальный проект «Образование»: </a:t>
            </a:r>
          </a:p>
          <a:p>
            <a:pPr marL="0" marR="0" lvl="0" indent="0" algn="l" defTabSz="844083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центры «Точка роста» для обеспечения образовательных возможностей обучающихся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ADCBD6E-1F92-4301-9E3C-B05385A57C32}"/>
              </a:ext>
            </a:extLst>
          </p:cNvPr>
          <p:cNvSpPr/>
          <p:nvPr/>
        </p:nvSpPr>
        <p:spPr>
          <a:xfrm>
            <a:off x="441647" y="5250759"/>
            <a:ext cx="9705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04.02.2022, 09.00 </a:t>
            </a: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МСК</a:t>
            </a:r>
          </a:p>
        </p:txBody>
      </p:sp>
    </p:spTree>
    <p:extLst>
      <p:ext uri="{BB962C8B-B14F-4D97-AF65-F5344CB8AC3E}">
        <p14:creationId xmlns:p14="http://schemas.microsoft.com/office/powerpoint/2010/main" val="1034796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500761" y="177130"/>
            <a:ext cx="1016801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Развитие профессионального образования и обеспечение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условий для опережающей профессиональной подготовки</a:t>
            </a:r>
          </a:p>
        </p:txBody>
      </p:sp>
      <p:pic>
        <p:nvPicPr>
          <p:cNvPr id="3" name="Picture 2" descr="КОНЦЕПЦИЯ ПО БРЕНДИРОВАНИЮ - PDF Free Download">
            <a:extLst>
              <a:ext uri="{FF2B5EF4-FFF2-40B4-BE49-F238E27FC236}">
                <a16:creationId xmlns:a16="http://schemas.microsoft.com/office/drawing/2014/main" id="{A9FF5BEC-1C1A-0943-B697-C18EB1D215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70" t="15731" r="8370" b="29268"/>
          <a:stretch/>
        </p:blipFill>
        <p:spPr bwMode="auto">
          <a:xfrm>
            <a:off x="581534" y="4807519"/>
            <a:ext cx="2059096" cy="1363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Липецкая область, Чаплыгин. Новые мастерские по стандартам &quot;Ворлдскиллс&quot; в Чаплыгинском аграрном колледже. Фото: СМИ региона">
            <a:extLst>
              <a:ext uri="{FF2B5EF4-FFF2-40B4-BE49-F238E27FC236}">
                <a16:creationId xmlns:a16="http://schemas.microsoft.com/office/drawing/2014/main" id="{A539804B-8ADD-3541-B674-8B38B4FF8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27" r="11600" b="12228"/>
          <a:stretch/>
        </p:blipFill>
        <p:spPr bwMode="auto">
          <a:xfrm>
            <a:off x="2741862" y="4807519"/>
            <a:ext cx="2145323" cy="1363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1AFC6D-9427-E44E-A365-31DE5AD128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0" r="1923" b="21427"/>
          <a:stretch/>
        </p:blipFill>
        <p:spPr>
          <a:xfrm>
            <a:off x="581534" y="1528932"/>
            <a:ext cx="4664745" cy="2936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8" descr="В регионах открыли Центры опережающей профессиональной подготовки» в блоге  «Образование» - Сделано у нас">
            <a:extLst>
              <a:ext uri="{FF2B5EF4-FFF2-40B4-BE49-F238E27FC236}">
                <a16:creationId xmlns:a16="http://schemas.microsoft.com/office/drawing/2014/main" id="{5F3003DD-1074-A24C-9486-B19BFACAE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43" t="14027"/>
          <a:stretch/>
        </p:blipFill>
        <p:spPr bwMode="auto">
          <a:xfrm>
            <a:off x="5333837" y="1528932"/>
            <a:ext cx="4142877" cy="2936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По стандартам WorldSkills: в Свердловской области открыли 50 мастерских на  базе колледжей и техникумов: Общество: Облгазета">
            <a:extLst>
              <a:ext uri="{FF2B5EF4-FFF2-40B4-BE49-F238E27FC236}">
                <a16:creationId xmlns:a16="http://schemas.microsoft.com/office/drawing/2014/main" id="{2B94C395-B537-8442-9CB6-3B0281957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4272" y="4807518"/>
            <a:ext cx="2046194" cy="1363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Официальный сайт Национального центра &amp;quot;Абилимпикс&amp;quot;">
            <a:extLst>
              <a:ext uri="{FF2B5EF4-FFF2-40B4-BE49-F238E27FC236}">
                <a16:creationId xmlns:a16="http://schemas.microsoft.com/office/drawing/2014/main" id="{C74738F5-858C-3345-A0D1-F4160C964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01"/>
          <a:stretch/>
        </p:blipFill>
        <p:spPr bwMode="auto">
          <a:xfrm>
            <a:off x="5023337" y="4807519"/>
            <a:ext cx="4453377" cy="1363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IV Региональный чемпионат «Молодые профессионалы» (WorldSkills Russia) в  Мурманской области | ГАПОУ МО &amp;quot;Мурманский технологический колледж сервиса&amp;quot;">
            <a:extLst>
              <a:ext uri="{FF2B5EF4-FFF2-40B4-BE49-F238E27FC236}">
                <a16:creationId xmlns:a16="http://schemas.microsoft.com/office/drawing/2014/main" id="{6F1FD522-8CAF-5242-A9E2-7C961C3C5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4272" y="3163934"/>
            <a:ext cx="1954733" cy="1301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Чемпионат рабочих профессий в Казани подошел к концу — Реальное время">
            <a:extLst>
              <a:ext uri="{FF2B5EF4-FFF2-40B4-BE49-F238E27FC236}">
                <a16:creationId xmlns:a16="http://schemas.microsoft.com/office/drawing/2014/main" id="{4A2AF21C-BBD7-CB41-BD33-4454DC1E3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931"/>
          <a:stretch/>
        </p:blipFill>
        <p:spPr bwMode="auto">
          <a:xfrm>
            <a:off x="9577946" y="1530885"/>
            <a:ext cx="1954733" cy="1410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202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28576" y="167330"/>
            <a:ext cx="1016801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Совершенствование условий для воспитания детей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 поддержки родителей (законных представителей)</a:t>
            </a:r>
          </a:p>
        </p:txBody>
      </p:sp>
      <p:pic>
        <p:nvPicPr>
          <p:cNvPr id="3" name="Picture 4" descr="Юнармия» обсудит свои перспективы на слёте в Великом Новгороде - ИА REGNUM">
            <a:extLst>
              <a:ext uri="{FF2B5EF4-FFF2-40B4-BE49-F238E27FC236}">
                <a16:creationId xmlns:a16="http://schemas.microsoft.com/office/drawing/2014/main" id="{057FACBA-337A-064A-9DD0-3E21FFC2F4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10" b="13750"/>
          <a:stretch/>
        </p:blipFill>
        <p:spPr bwMode="auto">
          <a:xfrm>
            <a:off x="697000" y="3611193"/>
            <a:ext cx="2250088" cy="1572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ВСЕРОССИЙСКИЙ КОНКУРС ДЛЯ ШКОЛЬНИКОВ «БОЛЬШАЯ ПЕРЕМЕНА» СТАРТОВАЛ | 64  параллель онлайн">
            <a:extLst>
              <a:ext uri="{FF2B5EF4-FFF2-40B4-BE49-F238E27FC236}">
                <a16:creationId xmlns:a16="http://schemas.microsoft.com/office/drawing/2014/main" id="{5575E711-1029-8D44-AAD4-1B640F764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0507" y="3611193"/>
            <a:ext cx="4437062" cy="2956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Сведения о Корпоративном университете РДШ">
            <a:extLst>
              <a:ext uri="{FF2B5EF4-FFF2-40B4-BE49-F238E27FC236}">
                <a16:creationId xmlns:a16="http://schemas.microsoft.com/office/drawing/2014/main" id="{05E1AA98-457F-BA4B-9CE0-8CE63E1A3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000" y="1191687"/>
            <a:ext cx="3502752" cy="2334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6" descr="Ученики школы №22 принимают участие в Национальном исследовании качества  образования - Газета &amp;quot;Вперед&amp;quot;, Сергиев Посад">
            <a:extLst>
              <a:ext uri="{FF2B5EF4-FFF2-40B4-BE49-F238E27FC236}">
                <a16:creationId xmlns:a16="http://schemas.microsoft.com/office/drawing/2014/main" id="{FEDCA4B9-7221-41C5-AD14-7E469FE04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154"/>
          <a:stretch/>
        </p:blipFill>
        <p:spPr bwMode="auto">
          <a:xfrm>
            <a:off x="697000" y="5266393"/>
            <a:ext cx="2250088" cy="130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 descr="Консультационный центр для родителей с детьми начал работу в Барнауле в  рамках нацпроекта">
            <a:extLst>
              <a:ext uri="{FF2B5EF4-FFF2-40B4-BE49-F238E27FC236}">
                <a16:creationId xmlns:a16="http://schemas.microsoft.com/office/drawing/2014/main" id="{454B91B2-881C-4A70-9618-017C6F347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46" b="6337"/>
          <a:stretch/>
        </p:blipFill>
        <p:spPr bwMode="auto">
          <a:xfrm>
            <a:off x="4412517" y="1191687"/>
            <a:ext cx="3145052" cy="233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4424C0E-5233-47FA-A51A-0EA17651A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0989" y="5449364"/>
            <a:ext cx="1662936" cy="110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ED9CB964-0144-40C4-A013-B5F746616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0989" y="1191688"/>
            <a:ext cx="3502752" cy="233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CD0DF3B-E7D5-4B83-9539-1CFB1FC2B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47"/>
          <a:stretch/>
        </p:blipFill>
        <p:spPr bwMode="auto">
          <a:xfrm>
            <a:off x="7730650" y="3621823"/>
            <a:ext cx="3502752" cy="17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09C870DA-89FF-4020-B958-CB6D630A4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90"/>
          <a:stretch/>
        </p:blipFill>
        <p:spPr bwMode="auto">
          <a:xfrm flipH="1">
            <a:off x="9482024" y="5447661"/>
            <a:ext cx="1751377" cy="110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614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Нацпроект «Образование»: Кто, если не мы – волонтеры? | Звезда Шахтера">
            <a:extLst>
              <a:ext uri="{FF2B5EF4-FFF2-40B4-BE49-F238E27FC236}">
                <a16:creationId xmlns:a16="http://schemas.microsoft.com/office/drawing/2014/main" id="{764A6359-618F-1646-A1EE-EFCC5D79A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28" y="4426861"/>
            <a:ext cx="2768341" cy="1977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РОСПАТРИОТЦЕНТР - Новости">
            <a:extLst>
              <a:ext uri="{FF2B5EF4-FFF2-40B4-BE49-F238E27FC236}">
                <a16:creationId xmlns:a16="http://schemas.microsoft.com/office/drawing/2014/main" id="{973A9D50-099C-464A-BE91-2728B3DB5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851" y="4453768"/>
            <a:ext cx="2964596" cy="1977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Конкурс лучших региональных практик поддержки волонтерства «Регион добрых  дел» - Муниципальные новости - Новости, объявления, события - О  муниципалитете - Дальнегорский городской округ">
            <a:extLst>
              <a:ext uri="{FF2B5EF4-FFF2-40B4-BE49-F238E27FC236}">
                <a16:creationId xmlns:a16="http://schemas.microsoft.com/office/drawing/2014/main" id="{310DD269-E21B-B240-BEA7-2A5B06112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329" y="4453768"/>
            <a:ext cx="2966079" cy="1977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Форум &quot;Таврида&quot; начал подводить итоги восьмой смены">
            <a:extLst>
              <a:ext uri="{FF2B5EF4-FFF2-40B4-BE49-F238E27FC236}">
                <a16:creationId xmlns:a16="http://schemas.microsoft.com/office/drawing/2014/main" id="{BCB9C15B-E9F2-6A40-8EB0-4064221BA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28" y="1273568"/>
            <a:ext cx="5889819" cy="2942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95B3EF3A-5853-8142-B7B7-383071C6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501"/>
          <a:stretch/>
        </p:blipFill>
        <p:spPr bwMode="auto">
          <a:xfrm>
            <a:off x="6691328" y="1280147"/>
            <a:ext cx="2966079" cy="2922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498D1F9-94A8-4304-9CC4-A2DAF1795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4288" y="1280147"/>
            <a:ext cx="1683324" cy="1262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B1C4374-060B-470C-A7D9-141B7A0C8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4288" y="2652183"/>
            <a:ext cx="1677496" cy="1118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B68797D-6B96-46F8-84BC-E3F68832E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4288" y="3866901"/>
            <a:ext cx="1677496" cy="1119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C67E9401-B5B4-4742-8B02-AFDA48CD1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57" r="3044"/>
          <a:stretch/>
        </p:blipFill>
        <p:spPr bwMode="auto">
          <a:xfrm>
            <a:off x="9814288" y="5074351"/>
            <a:ext cx="1677496" cy="1356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1153964-31FC-48CA-8BB8-31FA6E480171}"/>
              </a:ext>
            </a:extLst>
          </p:cNvPr>
          <p:cNvSpPr txBox="1">
            <a:spLocks/>
          </p:cNvSpPr>
          <p:nvPr/>
        </p:nvSpPr>
        <p:spPr>
          <a:xfrm>
            <a:off x="554930" y="140136"/>
            <a:ext cx="1016801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Повышение социальной активности детей и молодежи,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развитие условий для добровольчества и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волонтерства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2B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598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092AB-FE6D-4202-8013-93628B845502}"/>
              </a:ext>
            </a:extLst>
          </p:cNvPr>
          <p:cNvSpPr txBox="1">
            <a:spLocks/>
          </p:cNvSpPr>
          <p:nvPr/>
        </p:nvSpPr>
        <p:spPr>
          <a:xfrm>
            <a:off x="624045" y="109924"/>
            <a:ext cx="1013507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Развитие системы профессиональных конкурсов</a:t>
            </a:r>
          </a:p>
        </p:txBody>
      </p:sp>
      <p:pic>
        <p:nvPicPr>
          <p:cNvPr id="3" name="Picture 4" descr="Полуфинал конкурса &quot;Лидеры России 2020&quot; в УФО стартует 25 января -  Тюменская линия">
            <a:extLst>
              <a:ext uri="{FF2B5EF4-FFF2-40B4-BE49-F238E27FC236}">
                <a16:creationId xmlns:a16="http://schemas.microsoft.com/office/drawing/2014/main" id="{D3E0659D-B3D1-9B4F-9CC3-45E71F349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947"/>
          <a:stretch/>
        </p:blipFill>
        <p:spPr bwMode="auto">
          <a:xfrm>
            <a:off x="624045" y="4433864"/>
            <a:ext cx="1888006" cy="1057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Новость: Конкурсы платформы «Россия - страна возможностей» охватили более 1  млн россиян">
            <a:extLst>
              <a:ext uri="{FF2B5EF4-FFF2-40B4-BE49-F238E27FC236}">
                <a16:creationId xmlns:a16="http://schemas.microsoft.com/office/drawing/2014/main" id="{3452AFCC-7E5D-0A4E-A139-E2BC8CEF4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45" y="1294004"/>
            <a:ext cx="2833671" cy="1889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6D518F8-DA03-442C-8709-C6BD9FF42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3081" y="1294003"/>
            <a:ext cx="2834108" cy="1889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874A503-650E-47E5-8978-1E6DA9D52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7350" y="3266079"/>
            <a:ext cx="3779839" cy="2225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07B6FD-70ED-42D2-8118-BD3FB2808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18"/>
          <a:stretch/>
        </p:blipFill>
        <p:spPr bwMode="auto">
          <a:xfrm>
            <a:off x="6457786" y="1311983"/>
            <a:ext cx="4724505" cy="3187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7ED4B25-B58A-4A6C-A0DA-8FE282E7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45" y="3277489"/>
            <a:ext cx="1888006" cy="1062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7F1B713A-F452-44E4-984E-CFE95340C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577"/>
          <a:stretch/>
        </p:blipFill>
        <p:spPr bwMode="auto">
          <a:xfrm>
            <a:off x="6457787" y="4623789"/>
            <a:ext cx="2402323" cy="212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D1AB000B-4EF3-4F7F-B45B-9EB0F79FA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45" y="5568347"/>
            <a:ext cx="2096968" cy="1179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E04C2191-7374-465B-8B92-17A02053A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84" r="8126" b="18294"/>
          <a:stretch/>
        </p:blipFill>
        <p:spPr bwMode="auto">
          <a:xfrm>
            <a:off x="2831611" y="5568347"/>
            <a:ext cx="3515578" cy="1179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C6B5E6E4-5993-49EC-8E5D-A36BF9287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85" r="28486"/>
          <a:stretch/>
        </p:blipFill>
        <p:spPr bwMode="auto">
          <a:xfrm>
            <a:off x="8941953" y="4623788"/>
            <a:ext cx="2240338" cy="212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254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092AB-FE6D-4202-8013-93628B845502}"/>
              </a:ext>
            </a:extLst>
          </p:cNvPr>
          <p:cNvSpPr txBox="1">
            <a:spLocks/>
          </p:cNvSpPr>
          <p:nvPr/>
        </p:nvSpPr>
        <p:spPr>
          <a:xfrm>
            <a:off x="624045" y="109924"/>
            <a:ext cx="1013507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Условия для эффективной 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самореализации молодежи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0E1DE8-26C8-48D4-93B6-EFDE141C4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738" y="1208315"/>
            <a:ext cx="2786743" cy="1852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91A12CE-8588-4CC8-AD9E-F74F9FD24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738" y="3154680"/>
            <a:ext cx="2786743" cy="1567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91E4EDE-0EED-4346-BA2D-4273A563A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738" y="4815905"/>
            <a:ext cx="2786743" cy="1857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F1F9ADE-4D65-43D1-9678-808222B94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6508" y="1208314"/>
            <a:ext cx="4019487" cy="2679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C654D75-9F67-4F65-B946-C793C133B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6509" y="4002333"/>
            <a:ext cx="4024448" cy="2679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276476E8-3BC6-4B15-B664-16A6DC69E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030"/>
          <a:stretch/>
        </p:blipFill>
        <p:spPr bwMode="auto">
          <a:xfrm>
            <a:off x="7810022" y="1208314"/>
            <a:ext cx="3352187" cy="227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2888796-EB72-4C78-B21F-1A6D5EF4D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965"/>
          <a:stretch/>
        </p:blipFill>
        <p:spPr bwMode="auto">
          <a:xfrm>
            <a:off x="7810022" y="3607593"/>
            <a:ext cx="3352187" cy="3066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638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8DE8DF-B673-47ED-BC45-A5F628C314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45" b="4708"/>
          <a:stretch/>
        </p:blipFill>
        <p:spPr>
          <a:xfrm>
            <a:off x="338544" y="1251577"/>
            <a:ext cx="4152907" cy="2239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821D0B2-FB79-4AE3-9047-F53D69CD7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544" y="3576427"/>
            <a:ext cx="2181602" cy="1454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2330FFD-4291-4870-B1EA-62E4DFFD08E6}"/>
              </a:ext>
            </a:extLst>
          </p:cNvPr>
          <p:cNvSpPr txBox="1">
            <a:spLocks/>
          </p:cNvSpPr>
          <p:nvPr/>
        </p:nvSpPr>
        <p:spPr>
          <a:xfrm>
            <a:off x="287302" y="386556"/>
            <a:ext cx="8039093" cy="507480"/>
          </a:xfrm>
          <a:prstGeom prst="rect">
            <a:avLst/>
          </a:prstGeom>
          <a:noFill/>
        </p:spPr>
        <p:txBody>
          <a:bodyPr vert="horz" lIns="91440" tIns="45721" rIns="91440" bIns="45721" rtlCol="0" anchor="t" anchorCtr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Обновление материально-технической базы общеобразовательных организаций, в том числе в сельской местности и малых городах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725F71-65F6-4BD9-B208-DC4ABD49A7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517" y="1251577"/>
            <a:ext cx="2606276" cy="1954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C5747E-A8C8-43B3-96E2-36E7ACEC5D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28"/>
          <a:stretch/>
        </p:blipFill>
        <p:spPr>
          <a:xfrm>
            <a:off x="4606548" y="4994266"/>
            <a:ext cx="2606278" cy="1613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0F4555-A113-4768-A416-71FE5ADBF5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325" b="12934"/>
          <a:stretch/>
        </p:blipFill>
        <p:spPr>
          <a:xfrm>
            <a:off x="7329860" y="1268561"/>
            <a:ext cx="1940539" cy="130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B26130-6B51-4054-AEFF-BF606D0DB9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34" b="19679"/>
          <a:stretch/>
        </p:blipFill>
        <p:spPr>
          <a:xfrm>
            <a:off x="7313758" y="2620684"/>
            <a:ext cx="4001400" cy="1512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E4DD90-E93A-4276-9DB3-2E2234EEEC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47" t="9151" b="9151"/>
          <a:stretch/>
        </p:blipFill>
        <p:spPr>
          <a:xfrm>
            <a:off x="9374619" y="1268561"/>
            <a:ext cx="1940539" cy="130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3BE51C3-E6AA-48D3-9BC0-6672C70820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21" b="4966"/>
          <a:stretch/>
        </p:blipFill>
        <p:spPr>
          <a:xfrm>
            <a:off x="4606548" y="3281994"/>
            <a:ext cx="2606278" cy="16050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8ECCFB-175B-4C0B-B413-EB1DB32410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50" b="17149"/>
          <a:stretch/>
        </p:blipFill>
        <p:spPr>
          <a:xfrm>
            <a:off x="7313758" y="4196599"/>
            <a:ext cx="4001397" cy="24115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241111F-A59C-40B5-9100-FDA4C8C7DB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247" y="3576427"/>
            <a:ext cx="1939203" cy="1454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99B10A3-6F83-441F-99D8-53250368A4E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986" b="11119"/>
          <a:stretch/>
        </p:blipFill>
        <p:spPr>
          <a:xfrm>
            <a:off x="338544" y="5116332"/>
            <a:ext cx="4152906" cy="1491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9805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E6A2296B-7408-45BD-B76A-82A3D92D727C}"/>
              </a:ext>
            </a:extLst>
          </p:cNvPr>
          <p:cNvSpPr txBox="1"/>
          <p:nvPr/>
        </p:nvSpPr>
        <p:spPr>
          <a:xfrm>
            <a:off x="3297398" y="797207"/>
            <a:ext cx="5111977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/>
              <a:t>Проектный офис субъекта Российской Федерации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6F41FDA-B99D-4782-A731-D1AEA9E59778}"/>
              </a:ext>
            </a:extLst>
          </p:cNvPr>
          <p:cNvSpPr txBox="1"/>
          <p:nvPr/>
        </p:nvSpPr>
        <p:spPr>
          <a:xfrm>
            <a:off x="3371169" y="1540033"/>
            <a:ext cx="5449633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ru-RU" b="1"/>
              <a:t>Региональный орган исполнительной власти (РВПО)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4B5BC35-034D-42C6-B420-D301E3DE3504}"/>
              </a:ext>
            </a:extLst>
          </p:cNvPr>
          <p:cNvSpPr txBox="1"/>
          <p:nvPr/>
        </p:nvSpPr>
        <p:spPr>
          <a:xfrm>
            <a:off x="2382964" y="2282859"/>
            <a:ext cx="3360535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ru-RU"/>
              <a:t>Подведомственные учреждения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B832F20-16C7-4DCC-A53E-EA8393BE510E}"/>
              </a:ext>
            </a:extLst>
          </p:cNvPr>
          <p:cNvSpPr txBox="1"/>
          <p:nvPr/>
        </p:nvSpPr>
        <p:spPr>
          <a:xfrm>
            <a:off x="6509320" y="2282859"/>
            <a:ext cx="3299686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/>
              <a:t>Муниципальные органы власти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E99E0BC-396D-4C5F-9A6B-D875F88D3F87}"/>
              </a:ext>
            </a:extLst>
          </p:cNvPr>
          <p:cNvSpPr txBox="1"/>
          <p:nvPr/>
        </p:nvSpPr>
        <p:spPr>
          <a:xfrm>
            <a:off x="5397524" y="3025685"/>
            <a:ext cx="1396921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ru-RU"/>
              <a:t>Подрядчики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943DB6E-5397-4171-8143-7047EE0F5067}"/>
              </a:ext>
            </a:extLst>
          </p:cNvPr>
          <p:cNvSpPr txBox="1"/>
          <p:nvPr/>
        </p:nvSpPr>
        <p:spPr>
          <a:xfrm>
            <a:off x="4461241" y="3768511"/>
            <a:ext cx="3269485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ru-RU"/>
              <a:t>Образовательные организации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15B24C7-793F-46E6-A800-B2D3790D3EED}"/>
              </a:ext>
            </a:extLst>
          </p:cNvPr>
          <p:cNvSpPr txBox="1"/>
          <p:nvPr/>
        </p:nvSpPr>
        <p:spPr>
          <a:xfrm>
            <a:off x="3913265" y="4511337"/>
            <a:ext cx="4363117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/>
              <a:t>Руководители создаваемых объектов НПО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2A414C3-514E-48FD-9ECB-16D3B3C8E029}"/>
              </a:ext>
            </a:extLst>
          </p:cNvPr>
          <p:cNvSpPr txBox="1"/>
          <p:nvPr/>
        </p:nvSpPr>
        <p:spPr>
          <a:xfrm>
            <a:off x="5553654" y="5254163"/>
            <a:ext cx="1084656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ru-RU"/>
              <a:t>Педагоги</a:t>
            </a: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26CE48A0-72E7-4EB1-8B8F-CCEAC8247BB7}"/>
              </a:ext>
            </a:extLst>
          </p:cNvPr>
          <p:cNvGrpSpPr/>
          <p:nvPr/>
        </p:nvGrpSpPr>
        <p:grpSpPr>
          <a:xfrm>
            <a:off x="4461241" y="5996989"/>
            <a:ext cx="3265072" cy="369332"/>
            <a:chOff x="4354677" y="5562570"/>
            <a:chExt cx="3265072" cy="36933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C4A8159-B754-4571-9C82-DBCE1324A378}"/>
                </a:ext>
              </a:extLst>
            </p:cNvPr>
            <p:cNvSpPr txBox="1"/>
            <p:nvPr/>
          </p:nvSpPr>
          <p:spPr>
            <a:xfrm>
              <a:off x="6958478" y="5562570"/>
              <a:ext cx="661271" cy="369332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u-RU"/>
                <a:t>Дети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ACF3081-9A10-44DB-948C-EB14FD1313BA}"/>
                </a:ext>
              </a:extLst>
            </p:cNvPr>
            <p:cNvSpPr txBox="1"/>
            <p:nvPr/>
          </p:nvSpPr>
          <p:spPr>
            <a:xfrm>
              <a:off x="4354677" y="5562570"/>
              <a:ext cx="1109919" cy="369332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u-RU"/>
                <a:t>Родители</a:t>
              </a:r>
            </a:p>
          </p:txBody>
        </p:sp>
      </p:grp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A07B4793-94B0-44F4-8ED5-127AA519CD60}"/>
              </a:ext>
            </a:extLst>
          </p:cNvPr>
          <p:cNvCxnSpPr>
            <a:stCxn id="51" idx="2"/>
            <a:endCxn id="52" idx="0"/>
          </p:cNvCxnSpPr>
          <p:nvPr/>
        </p:nvCxnSpPr>
        <p:spPr>
          <a:xfrm>
            <a:off x="5853387" y="1166539"/>
            <a:ext cx="242599" cy="373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6BE531E1-293F-48DA-98CC-E0D3C0F5CC1F}"/>
              </a:ext>
            </a:extLst>
          </p:cNvPr>
          <p:cNvCxnSpPr>
            <a:cxnSpLocks/>
            <a:stCxn id="52" idx="2"/>
            <a:endCxn id="54" idx="0"/>
          </p:cNvCxnSpPr>
          <p:nvPr/>
        </p:nvCxnSpPr>
        <p:spPr>
          <a:xfrm flipH="1">
            <a:off x="4063232" y="1909365"/>
            <a:ext cx="2032754" cy="373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34002D60-AC81-4640-8632-043DA3D844EA}"/>
              </a:ext>
            </a:extLst>
          </p:cNvPr>
          <p:cNvCxnSpPr>
            <a:cxnSpLocks/>
            <a:stCxn id="55" idx="2"/>
            <a:endCxn id="57" idx="0"/>
          </p:cNvCxnSpPr>
          <p:nvPr/>
        </p:nvCxnSpPr>
        <p:spPr>
          <a:xfrm flipH="1">
            <a:off x="6095984" y="2652191"/>
            <a:ext cx="2063179" cy="1116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7FEDF6C8-9227-42B5-B4EF-03FF3DE19CA0}"/>
              </a:ext>
            </a:extLst>
          </p:cNvPr>
          <p:cNvCxnSpPr>
            <a:stCxn id="56" idx="2"/>
            <a:endCxn id="57" idx="0"/>
          </p:cNvCxnSpPr>
          <p:nvPr/>
        </p:nvCxnSpPr>
        <p:spPr>
          <a:xfrm flipH="1">
            <a:off x="6095984" y="3395017"/>
            <a:ext cx="1" cy="373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EB6FD552-9641-4A52-9AD9-8E2FE79F6B4C}"/>
              </a:ext>
            </a:extLst>
          </p:cNvPr>
          <p:cNvCxnSpPr>
            <a:stCxn id="54" idx="2"/>
            <a:endCxn id="57" idx="0"/>
          </p:cNvCxnSpPr>
          <p:nvPr/>
        </p:nvCxnSpPr>
        <p:spPr>
          <a:xfrm>
            <a:off x="4063232" y="2652191"/>
            <a:ext cx="2032752" cy="1116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F67B8018-4B43-4241-96E8-5206DB15D7E0}"/>
              </a:ext>
            </a:extLst>
          </p:cNvPr>
          <p:cNvCxnSpPr>
            <a:stCxn id="52" idx="2"/>
            <a:endCxn id="55" idx="0"/>
          </p:cNvCxnSpPr>
          <p:nvPr/>
        </p:nvCxnSpPr>
        <p:spPr>
          <a:xfrm>
            <a:off x="6095986" y="1909365"/>
            <a:ext cx="2063177" cy="373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8F071AAF-F37D-4F8B-9458-AF2B90E70663}"/>
              </a:ext>
            </a:extLst>
          </p:cNvPr>
          <p:cNvCxnSpPr>
            <a:stCxn id="52" idx="2"/>
            <a:endCxn id="56" idx="0"/>
          </p:cNvCxnSpPr>
          <p:nvPr/>
        </p:nvCxnSpPr>
        <p:spPr>
          <a:xfrm flipH="1">
            <a:off x="6095985" y="1909365"/>
            <a:ext cx="1" cy="1116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DD0E708E-FCDE-4E60-9EBE-089CB440C607}"/>
              </a:ext>
            </a:extLst>
          </p:cNvPr>
          <p:cNvCxnSpPr>
            <a:stCxn id="54" idx="2"/>
            <a:endCxn id="56" idx="0"/>
          </p:cNvCxnSpPr>
          <p:nvPr/>
        </p:nvCxnSpPr>
        <p:spPr>
          <a:xfrm>
            <a:off x="4063232" y="2652191"/>
            <a:ext cx="2032753" cy="373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BC91E088-BE95-4A63-BB87-D884319D593D}"/>
              </a:ext>
            </a:extLst>
          </p:cNvPr>
          <p:cNvCxnSpPr>
            <a:stCxn id="55" idx="2"/>
            <a:endCxn id="56" idx="0"/>
          </p:cNvCxnSpPr>
          <p:nvPr/>
        </p:nvCxnSpPr>
        <p:spPr>
          <a:xfrm flipH="1">
            <a:off x="6095985" y="2652191"/>
            <a:ext cx="2063178" cy="373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>
            <a:extLst>
              <a:ext uri="{FF2B5EF4-FFF2-40B4-BE49-F238E27FC236}">
                <a16:creationId xmlns:a16="http://schemas.microsoft.com/office/drawing/2014/main" id="{CF19ED9D-A94B-4A03-A256-672E0F8A992A}"/>
              </a:ext>
            </a:extLst>
          </p:cNvPr>
          <p:cNvCxnSpPr>
            <a:stCxn id="57" idx="2"/>
            <a:endCxn id="58" idx="0"/>
          </p:cNvCxnSpPr>
          <p:nvPr/>
        </p:nvCxnSpPr>
        <p:spPr>
          <a:xfrm flipH="1">
            <a:off x="6094824" y="4137843"/>
            <a:ext cx="1160" cy="373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FBDE1BAE-93C9-4028-B26F-3C33F0DA1E09}"/>
              </a:ext>
            </a:extLst>
          </p:cNvPr>
          <p:cNvCxnSpPr>
            <a:stCxn id="58" idx="2"/>
            <a:endCxn id="59" idx="0"/>
          </p:cNvCxnSpPr>
          <p:nvPr/>
        </p:nvCxnSpPr>
        <p:spPr>
          <a:xfrm>
            <a:off x="6094824" y="4880669"/>
            <a:ext cx="1158" cy="373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BA788285-4691-42DC-A0F2-B14C0AABB2D3}"/>
              </a:ext>
            </a:extLst>
          </p:cNvPr>
          <p:cNvCxnSpPr>
            <a:stCxn id="59" idx="2"/>
            <a:endCxn id="62" idx="0"/>
          </p:cNvCxnSpPr>
          <p:nvPr/>
        </p:nvCxnSpPr>
        <p:spPr>
          <a:xfrm flipH="1">
            <a:off x="5016201" y="5623495"/>
            <a:ext cx="1079781" cy="373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68920B59-19C6-46E4-BEA5-F77A68C0D007}"/>
              </a:ext>
            </a:extLst>
          </p:cNvPr>
          <p:cNvCxnSpPr>
            <a:stCxn id="59" idx="2"/>
            <a:endCxn id="61" idx="0"/>
          </p:cNvCxnSpPr>
          <p:nvPr/>
        </p:nvCxnSpPr>
        <p:spPr>
          <a:xfrm>
            <a:off x="6095982" y="5623495"/>
            <a:ext cx="1299696" cy="373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0A549C76-79CE-422B-96C1-BE3793C9C241}"/>
              </a:ext>
            </a:extLst>
          </p:cNvPr>
          <p:cNvSpPr txBox="1"/>
          <p:nvPr/>
        </p:nvSpPr>
        <p:spPr>
          <a:xfrm>
            <a:off x="663871" y="155467"/>
            <a:ext cx="3438185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/>
              <a:t>Ведомственный проектный офис</a:t>
            </a:r>
          </a:p>
        </p:txBody>
      </p: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B99BD6C1-9B1B-4C68-94AE-9022541A7380}"/>
              </a:ext>
            </a:extLst>
          </p:cNvPr>
          <p:cNvCxnSpPr>
            <a:stCxn id="76" idx="2"/>
            <a:endCxn id="51" idx="0"/>
          </p:cNvCxnSpPr>
          <p:nvPr/>
        </p:nvCxnSpPr>
        <p:spPr>
          <a:xfrm>
            <a:off x="2382964" y="524799"/>
            <a:ext cx="3470423" cy="272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id="{6C4FCDC2-A7E9-4DFF-BCC8-774FD22982F1}"/>
              </a:ext>
            </a:extLst>
          </p:cNvPr>
          <p:cNvCxnSpPr>
            <a:stCxn id="76" idx="2"/>
            <a:endCxn id="52" idx="0"/>
          </p:cNvCxnSpPr>
          <p:nvPr/>
        </p:nvCxnSpPr>
        <p:spPr>
          <a:xfrm>
            <a:off x="2382964" y="524799"/>
            <a:ext cx="3713022" cy="1015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E37CD95E-A32F-401D-836B-41073119B19B}"/>
              </a:ext>
            </a:extLst>
          </p:cNvPr>
          <p:cNvCxnSpPr>
            <a:stCxn id="76" idx="2"/>
            <a:endCxn id="57" idx="0"/>
          </p:cNvCxnSpPr>
          <p:nvPr/>
        </p:nvCxnSpPr>
        <p:spPr>
          <a:xfrm>
            <a:off x="2382964" y="524799"/>
            <a:ext cx="3713020" cy="324371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7188E0D-6CC4-4B29-9778-991251841450}"/>
              </a:ext>
            </a:extLst>
          </p:cNvPr>
          <p:cNvCxnSpPr/>
          <p:nvPr/>
        </p:nvCxnSpPr>
        <p:spPr>
          <a:xfrm flipH="1">
            <a:off x="771331" y="4335624"/>
            <a:ext cx="3141934" cy="0"/>
          </a:xfrm>
          <a:prstGeom prst="line">
            <a:avLst/>
          </a:prstGeom>
          <a:ln w="285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6145C13A-3044-40BE-8F23-4B06B40420FD}"/>
              </a:ext>
            </a:extLst>
          </p:cNvPr>
          <p:cNvCxnSpPr/>
          <p:nvPr/>
        </p:nvCxnSpPr>
        <p:spPr>
          <a:xfrm flipH="1">
            <a:off x="771331" y="5632825"/>
            <a:ext cx="3141934" cy="0"/>
          </a:xfrm>
          <a:prstGeom prst="line">
            <a:avLst/>
          </a:prstGeom>
          <a:ln w="285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2E4ED37-5E3C-4CD1-A958-11B8C87418AF}"/>
              </a:ext>
            </a:extLst>
          </p:cNvPr>
          <p:cNvSpPr txBox="1"/>
          <p:nvPr/>
        </p:nvSpPr>
        <p:spPr>
          <a:xfrm>
            <a:off x="570336" y="4377199"/>
            <a:ext cx="35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Центры образования естественно-научной </a:t>
            </a:r>
            <a:br>
              <a:rPr lang="ru-RU" b="1" dirty="0"/>
            </a:br>
            <a:r>
              <a:rPr lang="ru-RU" b="1" dirty="0"/>
              <a:t>и технологической направленностей «Точка роста»</a:t>
            </a:r>
          </a:p>
        </p:txBody>
      </p:sp>
    </p:spTree>
    <p:extLst>
      <p:ext uri="{BB962C8B-B14F-4D97-AF65-F5344CB8AC3E}">
        <p14:creationId xmlns:p14="http://schemas.microsoft.com/office/powerpoint/2010/main" val="2229195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1432" y="349076"/>
            <a:ext cx="10515600" cy="6064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ФГАУ «ФНФРО» - федеральный оператор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482" y="4898916"/>
            <a:ext cx="1061263" cy="1022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85" y="4856267"/>
            <a:ext cx="1080355" cy="106196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974169" y="4877833"/>
            <a:ext cx="20546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Организационно-информационное сопровождение  </a:t>
            </a:r>
          </a:p>
          <a:p>
            <a:r>
              <a:rPr lang="ru-RU" sz="1200" b="1" dirty="0"/>
              <a:t>Антоненко Игорь Павлович</a:t>
            </a:r>
          </a:p>
          <a:p>
            <a:r>
              <a:rPr lang="en-US" sz="1200" b="1" dirty="0"/>
              <a:t>antonenko.ip@fnfro.ru</a:t>
            </a:r>
            <a:endParaRPr lang="ru-RU" sz="1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37719" y="4877833"/>
            <a:ext cx="23753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Организационно-методическое и содержательное сопровождение </a:t>
            </a:r>
          </a:p>
          <a:p>
            <a:r>
              <a:rPr lang="ru-RU" sz="1200" b="1" dirty="0"/>
              <a:t>Воробьев Михаил Владимирович</a:t>
            </a:r>
          </a:p>
          <a:p>
            <a:r>
              <a:rPr lang="en-US" sz="1200" b="1" dirty="0"/>
              <a:t>vorobiev.mv@fnfro.ru</a:t>
            </a:r>
            <a:endParaRPr lang="ru-RU" sz="12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199239" y="4877833"/>
            <a:ext cx="226524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ru-RU" sz="1200" dirty="0">
                <a:sym typeface="Calibri"/>
              </a:rPr>
              <a:t>Организационно-методическая </a:t>
            </a:r>
            <a:br>
              <a:rPr lang="ru-RU" sz="1200" dirty="0">
                <a:sym typeface="Calibri"/>
              </a:rPr>
            </a:br>
            <a:r>
              <a:rPr lang="ru-RU" sz="1200" dirty="0">
                <a:sym typeface="Calibri"/>
              </a:rPr>
              <a:t>поддержка и содержательное </a:t>
            </a:r>
            <a:br>
              <a:rPr lang="ru-RU" sz="1200" dirty="0">
                <a:sym typeface="Calibri"/>
              </a:rPr>
            </a:br>
            <a:r>
              <a:rPr lang="ru-RU" sz="1200" dirty="0">
                <a:sym typeface="Calibri"/>
              </a:rPr>
              <a:t>сопровождение</a:t>
            </a:r>
          </a:p>
          <a:p>
            <a:pPr>
              <a:buSzPct val="100000"/>
            </a:pPr>
            <a:r>
              <a:rPr lang="ru-RU" sz="1200" b="1" dirty="0" err="1">
                <a:sym typeface="Arial"/>
              </a:rPr>
              <a:t>Бурухина</a:t>
            </a:r>
            <a:r>
              <a:rPr lang="ru-RU" sz="1200" b="1" dirty="0">
                <a:sym typeface="Arial"/>
              </a:rPr>
              <a:t> Дарья Юрьевна</a:t>
            </a:r>
          </a:p>
          <a:p>
            <a:pPr>
              <a:buSzPct val="100000"/>
            </a:pPr>
            <a:r>
              <a:rPr lang="en-US" sz="1200" b="1" dirty="0">
                <a:sym typeface="Arial"/>
              </a:rPr>
              <a:t>burukhina.dy@fnfro.ru </a:t>
            </a:r>
            <a:endParaRPr lang="ru-RU" sz="1200" b="1" dirty="0">
              <a:sym typeface="Arial"/>
            </a:endParaRP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221141-0F0E-4761-9AB5-760B6739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01" y="1172736"/>
            <a:ext cx="3626544" cy="356584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E571B9F-19A3-49A9-8046-33BF22E597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786" y="4856267"/>
            <a:ext cx="1096347" cy="11032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BE4A823-B868-4859-A917-9F88EC13497D}"/>
              </a:ext>
            </a:extLst>
          </p:cNvPr>
          <p:cNvSpPr txBox="1"/>
          <p:nvPr/>
        </p:nvSpPr>
        <p:spPr>
          <a:xfrm>
            <a:off x="4379167" y="1172736"/>
            <a:ext cx="6649611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Мониторинг и текущая поддержка реализации дорожных карт по созданию и функционированию центров в субъектах РФ;</a:t>
            </a:r>
            <a:endParaRPr lang="en-US" sz="1500" b="0" i="0" dirty="0">
              <a:solidFill>
                <a:srgbClr val="333333"/>
              </a:solidFill>
              <a:effectLst/>
              <a:latin typeface="Noto Sans" panose="020B050204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Разработка и распространение методических рекомендаций по вопросам функционирования и поддержки деятельности центров;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333333"/>
                </a:solidFill>
                <a:latin typeface="Noto Sans" panose="020B0502040504020204" pitchFamily="34" charset="0"/>
              </a:rPr>
              <a:t>Экспертиза и анализ документации по вопросам создания и функционирования центров в субъектах РФ;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333333"/>
                </a:solidFill>
                <a:latin typeface="Noto Sans" panose="020B0502040504020204" pitchFamily="34" charset="0"/>
              </a:rPr>
              <a:t>Подготовка и распространение методических и информационных материалов по вопросам организации образовательной деятельности в условиях функционирования центров;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333333"/>
                </a:solidFill>
                <a:latin typeface="Noto Sans" panose="020B0502040504020204" pitchFamily="34" charset="0"/>
              </a:rPr>
              <a:t>Проведение тематических мероприятий (вебинаров, семинаров, форумов) по вопросам создания и функционирования центров;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333333"/>
                </a:solidFill>
                <a:latin typeface="Noto Sans" panose="020B0502040504020204" pitchFamily="34" charset="0"/>
              </a:rPr>
              <a:t>Анализ эффективности деятельности центров (на основе ежеквартального мониторинга показателей).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F56C15-A9D1-42BC-94C4-80294114C347}"/>
              </a:ext>
            </a:extLst>
          </p:cNvPr>
          <p:cNvSpPr txBox="1"/>
          <p:nvPr/>
        </p:nvSpPr>
        <p:spPr>
          <a:xfrm>
            <a:off x="7684064" y="6119725"/>
            <a:ext cx="34165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https://t.me/tochkarosta_official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BFD7F4F-99F2-4235-9B1A-192721AA1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7769" y="6133175"/>
            <a:ext cx="517458" cy="5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1982572-BB42-462C-8D84-F26487BDC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996" y="6111324"/>
            <a:ext cx="561160" cy="56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3EB55B8-F121-4C2D-B5D7-A38F7EA5FFB8}"/>
              </a:ext>
            </a:extLst>
          </p:cNvPr>
          <p:cNvSpPr txBox="1"/>
          <p:nvPr/>
        </p:nvSpPr>
        <p:spPr>
          <a:xfrm>
            <a:off x="1481835" y="6119725"/>
            <a:ext cx="4662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https://t.me/joinchat/J0_WEBYIj7jxUL7G1s6Iug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E03C8167-3F22-4A97-9842-B39E7819B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377" y="6133175"/>
            <a:ext cx="517458" cy="5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FB25CEA-B84A-449D-878B-8A3B43BB7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941" y="6129831"/>
            <a:ext cx="517459" cy="51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E5C7A112-357A-4AC7-95D8-44016A95F078}"/>
              </a:ext>
            </a:extLst>
          </p:cNvPr>
          <p:cNvCxnSpPr/>
          <p:nvPr/>
        </p:nvCxnSpPr>
        <p:spPr>
          <a:xfrm>
            <a:off x="6254929" y="6139395"/>
            <a:ext cx="0" cy="50198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EE953EC-06A4-4265-80E2-8641C9A5B4F6}"/>
              </a:ext>
            </a:extLst>
          </p:cNvPr>
          <p:cNvSpPr txBox="1"/>
          <p:nvPr/>
        </p:nvSpPr>
        <p:spPr>
          <a:xfrm>
            <a:off x="1501773" y="6375527"/>
            <a:ext cx="34058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Чат руководителей центров «Точка роста»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8EAE25-0D39-4528-A62E-4478A99BCE67}"/>
              </a:ext>
            </a:extLst>
          </p:cNvPr>
          <p:cNvSpPr txBox="1"/>
          <p:nvPr/>
        </p:nvSpPr>
        <p:spPr>
          <a:xfrm>
            <a:off x="7707065" y="6370848"/>
            <a:ext cx="3154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Телеграм-канал центров «Точка роста»</a:t>
            </a:r>
          </a:p>
        </p:txBody>
      </p:sp>
    </p:spTree>
    <p:extLst>
      <p:ext uri="{BB962C8B-B14F-4D97-AF65-F5344CB8AC3E}">
        <p14:creationId xmlns:p14="http://schemas.microsoft.com/office/powerpoint/2010/main" val="1611054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2A20730-2292-4367-90A5-03EE6B75BBE5}"/>
              </a:ext>
            </a:extLst>
          </p:cNvPr>
          <p:cNvGrpSpPr/>
          <p:nvPr/>
        </p:nvGrpSpPr>
        <p:grpSpPr>
          <a:xfrm>
            <a:off x="649677" y="137483"/>
            <a:ext cx="3141582" cy="1564397"/>
            <a:chOff x="1728118" y="611521"/>
            <a:chExt cx="1777438" cy="885101"/>
          </a:xfrm>
        </p:grpSpPr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A22FD3A-7755-4FF4-847E-D305047450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8118" y="772631"/>
              <a:ext cx="635722" cy="606318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текст, визи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1745D469-00C3-433D-AC53-D882BE1DF9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0455" y="611521"/>
              <a:ext cx="885101" cy="885101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9DC05D-6AE4-4F77-B5FC-DD949F5A4D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0791" t="11291" r="44398" b="17190"/>
          <a:stretch/>
        </p:blipFill>
        <p:spPr>
          <a:xfrm>
            <a:off x="9834897" y="2172748"/>
            <a:ext cx="2357103" cy="480139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45FB0D8-A1A2-4395-B1F3-0C6243EBAD85}"/>
              </a:ext>
            </a:extLst>
          </p:cNvPr>
          <p:cNvGrpSpPr/>
          <p:nvPr/>
        </p:nvGrpSpPr>
        <p:grpSpPr>
          <a:xfrm>
            <a:off x="9312869" y="417316"/>
            <a:ext cx="2468269" cy="1245455"/>
            <a:chOff x="8663192" y="417316"/>
            <a:chExt cx="2468269" cy="124545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B1A531C-F213-4162-8496-02566C1F1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63192" y="417316"/>
              <a:ext cx="2357108" cy="1004732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9FE4C54-7BC1-4194-8F0E-6876950BAADC}"/>
                </a:ext>
              </a:extLst>
            </p:cNvPr>
            <p:cNvSpPr/>
            <p:nvPr/>
          </p:nvSpPr>
          <p:spPr>
            <a:xfrm>
              <a:off x="9567065" y="1225728"/>
              <a:ext cx="1564396" cy="4370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44083">
                <a:lnSpc>
                  <a:spcPct val="80000"/>
                </a:lnSpc>
              </a:pPr>
              <a:r>
                <a:rPr lang="ru-RU" sz="2800" b="1" dirty="0"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rPr>
                <a:t>ЦИАПС</a:t>
              </a:r>
              <a:endParaRPr lang="ru-RU" sz="2800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441647" y="2063213"/>
            <a:ext cx="92497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Основные цели и задачи создания и функционирования центров образования естественно-научной 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и технологической направленностей «Точка роста» 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 общеобразовательных организациях, расположенных 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 сельской местности и малых городах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ADCBD6E-1F92-4301-9E3C-B05385A57C32}"/>
              </a:ext>
            </a:extLst>
          </p:cNvPr>
          <p:cNvSpPr/>
          <p:nvPr/>
        </p:nvSpPr>
        <p:spPr>
          <a:xfrm>
            <a:off x="441648" y="4722024"/>
            <a:ext cx="97055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Бурухина Дарья Юрьевна, </a:t>
            </a:r>
            <a:b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начальник отдела методологического сопровождения проектов </a:t>
            </a:r>
            <a:b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 сфере общего и дополнительного образования </a:t>
            </a:r>
            <a:r>
              <a:rPr lang="ru-RU" sz="2000" dirty="0">
                <a:solidFill>
                  <a:srgbClr val="00B0F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ФГАУ «ФНФРО»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78548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493001" y="375683"/>
            <a:ext cx="9513314" cy="6805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Сеть центров «Точка роста»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72B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3001" y="1254343"/>
            <a:ext cx="94077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Результат: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333E4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 общеобразовательных организациях,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333E4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graphicFrame>
        <p:nvGraphicFramePr>
          <p:cNvPr id="4" name="Таблица 6"/>
          <p:cNvGraphicFramePr/>
          <p:nvPr>
            <p:extLst>
              <p:ext uri="{D42A27DB-BD31-4B8C-83A1-F6EECF244321}">
                <p14:modId xmlns:p14="http://schemas.microsoft.com/office/powerpoint/2010/main" val="54910689"/>
              </p:ext>
            </p:extLst>
          </p:nvPr>
        </p:nvGraphicFramePr>
        <p:xfrm>
          <a:off x="619062" y="2974019"/>
          <a:ext cx="9050101" cy="318372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509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0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6745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400" dirty="0" smtClean="0">
                          <a:sym typeface="Arial"/>
                        </a:rPr>
                        <a:t>Год создания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2400" dirty="0" smtClean="0">
                          <a:sym typeface="Arial"/>
                        </a:rPr>
                        <a:t>Количество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74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ym typeface="Arial"/>
                        </a:rPr>
                        <a:t>2019-</a:t>
                      </a:r>
                      <a:r>
                        <a:rPr sz="2400" dirty="0" smtClean="0">
                          <a:sym typeface="Arial"/>
                        </a:rPr>
                        <a:t>2021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ym typeface="Arial"/>
                        </a:rPr>
                        <a:t>9 </a:t>
                      </a:r>
                      <a:r>
                        <a:rPr lang="ru-RU" sz="2400" dirty="0">
                          <a:sym typeface="Arial"/>
                        </a:rPr>
                        <a:t>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745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ym typeface="Arial"/>
                        </a:rPr>
                        <a:t>2022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745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ym typeface="Arial"/>
                        </a:rPr>
                        <a:t>2023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6745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ym typeface="Arial"/>
                        </a:rPr>
                        <a:t>2024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ym typeface="Arial"/>
                        </a:rPr>
                        <a:t>5 837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9726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A0454AF-6356-417B-9AA7-267228FDA057}"/>
              </a:ext>
            </a:extLst>
          </p:cNvPr>
          <p:cNvSpPr txBox="1">
            <a:spLocks/>
          </p:cNvSpPr>
          <p:nvPr/>
        </p:nvSpPr>
        <p:spPr>
          <a:xfrm>
            <a:off x="476794" y="71371"/>
            <a:ext cx="9253232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онлайн-семинара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72B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8ED5822-4F3F-4453-ADD0-48FD0838EB3C}"/>
              </a:ext>
            </a:extLst>
          </p:cNvPr>
          <p:cNvSpPr/>
          <p:nvPr/>
        </p:nvSpPr>
        <p:spPr>
          <a:xfrm>
            <a:off x="522514" y="1314059"/>
            <a:ext cx="9873237" cy="4817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1. Основные направления реализации национального проекта «Образование»;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2. Основные цели и задачи создания и функционирования центров образования естественно-научной и технологической направленностей «Точка роста» в общеобразовательных организациях, расположенных в сельской местности и малых городах;</a:t>
            </a:r>
          </a:p>
          <a:p>
            <a:pPr algn="just"/>
            <a:r>
              <a:rPr lang="ru-RU" sz="2800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3. Ответы и решения (обсуждение актуальных вопросов, связанных в реализацией мероприятий по созданию </a:t>
            </a:r>
            <a:br>
              <a:rPr lang="ru-RU" sz="2800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sz="2800" kern="0" dirty="0">
                <a:solidFill>
                  <a:srgbClr val="1B328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и функционированию центров «Точка роста»).</a:t>
            </a:r>
          </a:p>
        </p:txBody>
      </p:sp>
    </p:spTree>
    <p:extLst>
      <p:ext uri="{BB962C8B-B14F-4D97-AF65-F5344CB8AC3E}">
        <p14:creationId xmlns:p14="http://schemas.microsoft.com/office/powerpoint/2010/main" val="1009055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58A418-BEFC-4B1C-BFE2-D830D57CA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549" y="1020715"/>
            <a:ext cx="4026733" cy="57406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FC74D9-0EFB-4598-82F8-4DBF3B01C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43" y="1313985"/>
            <a:ext cx="3434466" cy="4913928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85616" y="165428"/>
            <a:ext cx="9513314" cy="6805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Методические рекомендации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317DEC1-9707-4A93-95B2-824386221C20}"/>
              </a:ext>
            </a:extLst>
          </p:cNvPr>
          <p:cNvSpPr/>
          <p:nvPr/>
        </p:nvSpPr>
        <p:spPr>
          <a:xfrm>
            <a:off x="0" y="957559"/>
            <a:ext cx="11149781" cy="603279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375075"/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buFont typeface="+mj-lt"/>
              <a:buAutoNum type="arabicPeriod"/>
            </a:pPr>
            <a:endParaRPr lang="ru-RU" sz="1600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ru-RU" sz="1600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818F247-B9D0-4FA5-B3D6-9A85D3F7E526}"/>
              </a:ext>
            </a:extLst>
          </p:cNvPr>
          <p:cNvCxnSpPr/>
          <p:nvPr/>
        </p:nvCxnSpPr>
        <p:spPr>
          <a:xfrm>
            <a:off x="5441004" y="1489049"/>
            <a:ext cx="0" cy="53349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AD89F453-C49B-4AAF-963D-A9614EE93CB3}"/>
              </a:ext>
            </a:extLst>
          </p:cNvPr>
          <p:cNvSpPr/>
          <p:nvPr/>
        </p:nvSpPr>
        <p:spPr>
          <a:xfrm>
            <a:off x="9884508" y="1458257"/>
            <a:ext cx="2226526" cy="1615058"/>
          </a:xfrm>
          <a:prstGeom prst="wedgeRoundRectCallout">
            <a:avLst>
              <a:gd name="adj1" fmla="val -131150"/>
              <a:gd name="adj2" fmla="val 3115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Письма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Министерства просвещения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Российской Федерации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от 01.11.2021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№ ТВ-1913/02, 11.01.2022 № ТВ-8/02</a:t>
            </a:r>
          </a:p>
        </p:txBody>
      </p:sp>
      <p:sp>
        <p:nvSpPr>
          <p:cNvPr id="8" name="Облачко с текстом: прямоугольное со скругленными углами 10">
            <a:extLst>
              <a:ext uri="{FF2B5EF4-FFF2-40B4-BE49-F238E27FC236}">
                <a16:creationId xmlns:a16="http://schemas.microsoft.com/office/drawing/2014/main" id="{52EDD0CE-DB1F-4200-9A50-FCC5FC1AD39B}"/>
              </a:ext>
            </a:extLst>
          </p:cNvPr>
          <p:cNvSpPr/>
          <p:nvPr/>
        </p:nvSpPr>
        <p:spPr>
          <a:xfrm>
            <a:off x="2658485" y="783049"/>
            <a:ext cx="2356877" cy="1350417"/>
          </a:xfrm>
          <a:prstGeom prst="wedgeRoundRectCallout">
            <a:avLst>
              <a:gd name="adj1" fmla="val 1093"/>
              <a:gd name="adj2" fmla="val 8643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Распоряжение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Министерства просвещения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Российской Федерации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от 12.01.2021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№ Р-6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BB24D3D-8A2F-46E8-9C1F-8B0037EB6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3620" y="602156"/>
            <a:ext cx="1928825" cy="19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: вправо 4">
            <a:extLst>
              <a:ext uri="{FF2B5EF4-FFF2-40B4-BE49-F238E27FC236}">
                <a16:creationId xmlns:a16="http://schemas.microsoft.com/office/drawing/2014/main" id="{9DF779F6-1B79-4EFD-8FF3-115F27115A69}"/>
              </a:ext>
            </a:extLst>
          </p:cNvPr>
          <p:cNvSpPr/>
          <p:nvPr/>
        </p:nvSpPr>
        <p:spPr>
          <a:xfrm>
            <a:off x="4397829" y="3526971"/>
            <a:ext cx="1978089" cy="1101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96CCAC-55E5-4CE0-924E-1AA14B0E7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738" y="4661628"/>
            <a:ext cx="2226523" cy="2189259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AAD0D050-FEB4-46BB-BCA0-6E8728A46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42" y="1275756"/>
            <a:ext cx="1110127" cy="111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BF36BC-8B71-49DC-AEB3-9132359E6146}"/>
              </a:ext>
            </a:extLst>
          </p:cNvPr>
          <p:cNvSpPr txBox="1"/>
          <p:nvPr/>
        </p:nvSpPr>
        <p:spPr>
          <a:xfrm>
            <a:off x="247101" y="6074951"/>
            <a:ext cx="494680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Утратило силу </a:t>
            </a:r>
            <a:r>
              <a:rPr lang="ru-RU" dirty="0"/>
              <a:t>в соответствии с Распоряжением</a:t>
            </a:r>
            <a:br>
              <a:rPr lang="ru-RU" dirty="0"/>
            </a:br>
            <a:r>
              <a:rPr lang="ru-RU" dirty="0" err="1"/>
              <a:t>Минпросвещения</a:t>
            </a:r>
            <a:r>
              <a:rPr lang="ru-RU" dirty="0"/>
              <a:t> России от 01.12.2021 № Р-321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A29938-D996-4BBB-9F50-4E72B23926C0}"/>
              </a:ext>
            </a:extLst>
          </p:cNvPr>
          <p:cNvSpPr txBox="1"/>
          <p:nvPr/>
        </p:nvSpPr>
        <p:spPr>
          <a:xfrm>
            <a:off x="6375918" y="6071935"/>
            <a:ext cx="252990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https://disk.yandex.ru/d/NonLWD30-1UC9w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E2067133-9323-4A67-93B6-9766CD1A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2229" y="6018755"/>
            <a:ext cx="724050" cy="7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107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81BED-F463-4063-8A91-9898A545E83B}"/>
              </a:ext>
            </a:extLst>
          </p:cNvPr>
          <p:cNvSpPr txBox="1"/>
          <p:nvPr/>
        </p:nvSpPr>
        <p:spPr>
          <a:xfrm>
            <a:off x="578498" y="1221844"/>
            <a:ext cx="10083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Цель: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E93748-B951-4BED-AF88-285EDF4C2CE0}"/>
              </a:ext>
            </a:extLst>
          </p:cNvPr>
          <p:cNvSpPr txBox="1"/>
          <p:nvPr/>
        </p:nvSpPr>
        <p:spPr>
          <a:xfrm>
            <a:off x="578498" y="1591176"/>
            <a:ext cx="103383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условий для повышения качества образования в общеобразовательных организациях, расположенных в сельской местности и малых городах, расширения возможностей обучающихся в освоении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учебных предметов естественно-научной 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 технологической направленностей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программ дополнительного образования естественно-научной и технической направленностей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а также для практической отработки учебного материала по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учебным предметам «Физика», «Химия», «Биология».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DF432F9-789F-4A11-A2FC-5270173D8DD5}"/>
              </a:ext>
            </a:extLst>
          </p:cNvPr>
          <p:cNvSpPr txBox="1">
            <a:spLocks/>
          </p:cNvSpPr>
          <p:nvPr/>
        </p:nvSpPr>
        <p:spPr>
          <a:xfrm>
            <a:off x="866787" y="3512585"/>
            <a:ext cx="2288237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«Физика»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«Химия»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«Биология»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7A3EDCC-C645-407B-A90D-AF9889729640}"/>
              </a:ext>
            </a:extLst>
          </p:cNvPr>
          <p:cNvSpPr txBox="1">
            <a:spLocks/>
          </p:cNvSpPr>
          <p:nvPr/>
        </p:nvSpPr>
        <p:spPr>
          <a:xfrm>
            <a:off x="3371461" y="3512584"/>
            <a:ext cx="3638939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70C0"/>
              </a:buClr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 менее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1/3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объема внеурочной деятельности обеспечивают поддержку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естественно-научной и технологической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направленностей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A788C60B-1F0F-44D2-9AD2-7951D3D7564F}"/>
              </a:ext>
            </a:extLst>
          </p:cNvPr>
          <p:cNvSpPr txBox="1">
            <a:spLocks/>
          </p:cNvSpPr>
          <p:nvPr/>
        </p:nvSpPr>
        <p:spPr>
          <a:xfrm>
            <a:off x="7435322" y="3512583"/>
            <a:ext cx="3203311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70C0"/>
              </a:buClr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Дополнительные общеобразовательные программы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естественно-научной и технической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направленностей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B0F996E-8A3D-4C82-8B94-F9F2F9DE9CE0}"/>
              </a:ext>
            </a:extLst>
          </p:cNvPr>
          <p:cNvSpPr txBox="1">
            <a:spLocks/>
          </p:cNvSpPr>
          <p:nvPr/>
        </p:nvSpPr>
        <p:spPr>
          <a:xfrm>
            <a:off x="85616" y="165428"/>
            <a:ext cx="9513314" cy="6805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Центры «Точка роста»: </a:t>
            </a:r>
          </a:p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цели, задачи и образовательная деятельность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2B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9368" y="5722122"/>
            <a:ext cx="10358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>
                <a:solidFill>
                  <a:srgbClr val="0070C0"/>
                </a:solidFill>
                <a:latin typeface="Arial" panose="020B0604020202020204" pitchFamily="34" charset="0"/>
              </a:rPr>
              <a:t>Основной задачей Центров образования «Точка Роста» является охват обучающихся общеобразовательных организаций программами основного общего и дополнительного образования на созданной (обновленной) материально-технической базе, </a:t>
            </a:r>
            <a:br>
              <a:rPr lang="ru-RU" sz="1200" b="1" i="1" dirty="0">
                <a:solidFill>
                  <a:srgbClr val="0070C0"/>
                </a:solidFill>
                <a:latin typeface="Arial" panose="020B0604020202020204" pitchFamily="34" charset="0"/>
              </a:rPr>
            </a:br>
            <a:r>
              <a:rPr lang="ru-RU" sz="1200" b="1" i="1" u="sng" dirty="0">
                <a:solidFill>
                  <a:srgbClr val="0070C0"/>
                </a:solidFill>
                <a:latin typeface="Arial" panose="020B0604020202020204" pitchFamily="34" charset="0"/>
              </a:rPr>
              <a:t>в том числе с использованием дистанционных форм обучения и сетевой формы реализации образовательных программ.</a:t>
            </a:r>
            <a:endParaRPr lang="ru-RU" sz="1200" b="1" i="1" u="sng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058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F18F1C6-F2FC-4AC8-9C28-B0A33FE65F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64" y="6027642"/>
            <a:ext cx="847458" cy="847458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03CD559-E2DF-4028-BECE-A78C34808915}"/>
              </a:ext>
            </a:extLst>
          </p:cNvPr>
          <p:cNvSpPr txBox="1">
            <a:spLocks/>
          </p:cNvSpPr>
          <p:nvPr/>
        </p:nvSpPr>
        <p:spPr>
          <a:xfrm>
            <a:off x="272463" y="232934"/>
            <a:ext cx="7772498" cy="600649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80000"/>
              </a:lnSpc>
              <a:defRPr/>
            </a:pPr>
            <a:r>
              <a:rPr lang="ru-RU" sz="3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</a:t>
            </a:r>
          </a:p>
        </p:txBody>
      </p:sp>
      <p:graphicFrame>
        <p:nvGraphicFramePr>
          <p:cNvPr id="49" name="Таблица 48">
            <a:extLst>
              <a:ext uri="{FF2B5EF4-FFF2-40B4-BE49-F238E27FC236}">
                <a16:creationId xmlns:a16="http://schemas.microsoft.com/office/drawing/2014/main" id="{31B123E3-99F1-4B0A-B36B-1CAE6909ED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044900"/>
              </p:ext>
            </p:extLst>
          </p:nvPr>
        </p:nvGraphicFramePr>
        <p:xfrm>
          <a:off x="272464" y="2448357"/>
          <a:ext cx="5090746" cy="2223414"/>
        </p:xfrm>
        <a:graphic>
          <a:graphicData uri="http://schemas.openxmlformats.org/drawingml/2006/table">
            <a:tbl>
              <a:tblPr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2835851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848377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  <a:gridCol w="1406518">
                  <a:extLst>
                    <a:ext uri="{9D8B030D-6E8A-4147-A177-3AD203B41FA5}">
                      <a16:colId xmlns:a16="http://schemas.microsoft.com/office/drawing/2014/main" val="336496423"/>
                    </a:ext>
                  </a:extLst>
                </a:gridCol>
              </a:tblGrid>
              <a:tr h="237839"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Малокомплектные</a:t>
                      </a:r>
                      <a:r>
                        <a:rPr lang="ru-RU" sz="9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ОО*</a:t>
                      </a:r>
                      <a:endParaRPr lang="ru-RU" sz="9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80145231"/>
                  </a:ext>
                </a:extLst>
              </a:tr>
              <a:tr h="691119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шт.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  <a:tr h="66321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шт.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20554593"/>
                  </a:ext>
                </a:extLst>
              </a:tr>
              <a:tr h="63123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химии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шт.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24164178"/>
                  </a:ext>
                </a:extLst>
              </a:tr>
            </a:tbl>
          </a:graphicData>
        </a:graphic>
      </p:graphicFrame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E1AB4CD-F39B-4A73-A5A1-D35DFE535F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64" y="5409228"/>
            <a:ext cx="847458" cy="638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398666D-4C2F-49E6-9502-AE91BA8B1695}"/>
              </a:ext>
            </a:extLst>
          </p:cNvPr>
          <p:cNvSpPr/>
          <p:nvPr/>
        </p:nvSpPr>
        <p:spPr>
          <a:xfrm>
            <a:off x="272463" y="4730592"/>
            <a:ext cx="5090745" cy="644578"/>
          </a:xfrm>
          <a:prstGeom prst="rect">
            <a:avLst/>
          </a:prstGeom>
          <a:solidFill>
            <a:srgbClr val="0070C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>
              <a:spcAft>
                <a:spcPts val="600"/>
              </a:spcAft>
            </a:pPr>
            <a:r>
              <a:rPr lang="ru-RU" sz="1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Компьютерное оборудование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398666D-4C2F-49E6-9502-AE91BA8B1695}"/>
              </a:ext>
            </a:extLst>
          </p:cNvPr>
          <p:cNvSpPr/>
          <p:nvPr/>
        </p:nvSpPr>
        <p:spPr>
          <a:xfrm>
            <a:off x="272463" y="1184503"/>
            <a:ext cx="3244943" cy="304311"/>
          </a:xfrm>
          <a:prstGeom prst="rect">
            <a:avLst/>
          </a:prstGeom>
          <a:solidFill>
            <a:srgbClr val="0070C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БАЗОВОЕ ОБОРУДОВАНИЕ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398666D-4C2F-49E6-9502-AE91BA8B1695}"/>
              </a:ext>
            </a:extLst>
          </p:cNvPr>
          <p:cNvSpPr/>
          <p:nvPr/>
        </p:nvSpPr>
        <p:spPr>
          <a:xfrm>
            <a:off x="272464" y="1520907"/>
            <a:ext cx="5090746" cy="646543"/>
          </a:xfrm>
          <a:prstGeom prst="rect">
            <a:avLst/>
          </a:prstGeom>
          <a:solidFill>
            <a:srgbClr val="0070C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>
              <a:spcAft>
                <a:spcPts val="600"/>
              </a:spcAft>
            </a:pPr>
            <a:r>
              <a:rPr lang="ru-RU" sz="1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Естественнонаучная направленность</a:t>
            </a: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31B123E3-99F1-4B0A-B36B-1CAE6909ED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715389"/>
              </p:ext>
            </p:extLst>
          </p:nvPr>
        </p:nvGraphicFramePr>
        <p:xfrm>
          <a:off x="486368" y="5590156"/>
          <a:ext cx="4876840" cy="1023169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203189">
                  <a:extLst>
                    <a:ext uri="{9D8B030D-6E8A-4147-A177-3AD203B41FA5}">
                      <a16:colId xmlns:a16="http://schemas.microsoft.com/office/drawing/2014/main" val="1715686711"/>
                    </a:ext>
                  </a:extLst>
                </a:gridCol>
                <a:gridCol w="1512186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789865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36496423"/>
                    </a:ext>
                  </a:extLst>
                </a:gridCol>
              </a:tblGrid>
              <a:tr h="528345"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шт.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  <a:tr h="353222"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МФУ (принтер, сканер, копир)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20554593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0048F7B4-F2F2-47AC-94FA-4099194010A4}"/>
              </a:ext>
            </a:extLst>
          </p:cNvPr>
          <p:cNvSpPr txBox="1"/>
          <p:nvPr/>
        </p:nvSpPr>
        <p:spPr>
          <a:xfrm>
            <a:off x="5761826" y="6323241"/>
            <a:ext cx="53164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.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EEB8BB-18E8-41AC-9C29-3A7F28B83A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835" y="2133868"/>
            <a:ext cx="1033297" cy="640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05A1871E-EBF1-42A7-AD7A-879BACC75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507780"/>
              </p:ext>
            </p:extLst>
          </p:nvPr>
        </p:nvGraphicFramePr>
        <p:xfrm>
          <a:off x="5886869" y="1726035"/>
          <a:ext cx="4273520" cy="19964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81467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692053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24955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  <a:tr h="24955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720554593"/>
                  </a:ext>
                </a:extLst>
              </a:tr>
              <a:tr h="24955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химии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324164178"/>
                  </a:ext>
                </a:extLst>
              </a:tr>
              <a:tr h="24955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физиологии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832262664"/>
                  </a:ext>
                </a:extLst>
              </a:tr>
              <a:tr h="24955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экологии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15347186"/>
                  </a:ext>
                </a:extLst>
              </a:tr>
              <a:tr h="24955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Микроскоп цифровой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789886552"/>
                  </a:ext>
                </a:extLst>
              </a:tr>
              <a:tr h="24955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Набор ОГЭ по химии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5120786"/>
                  </a:ext>
                </a:extLst>
              </a:tr>
              <a:tr h="24955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нейротехнологии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628933454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237EE1EE-2343-455D-92B4-F7A1D596A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95718"/>
              </p:ext>
            </p:extLst>
          </p:nvPr>
        </p:nvGraphicFramePr>
        <p:xfrm>
          <a:off x="5893047" y="3734499"/>
          <a:ext cx="4419557" cy="18429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933695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485862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44124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40463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Образовательный набор по механике, мехатронике и робототехнике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800662938"/>
                  </a:ext>
                </a:extLst>
              </a:tr>
              <a:tr h="44124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Четырёхосевой учебный робот- манипулятор с модульными сменными насадками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738199363"/>
                  </a:ext>
                </a:extLst>
              </a:tr>
              <a:tr h="53216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для изучения многокомпонентных робототехнических систем и  манипуляционных роботов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315231846"/>
                  </a:ext>
                </a:extLst>
              </a:tr>
            </a:tbl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F4A64D6-9558-429F-B3DA-6F552BA2B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672962"/>
              </p:ext>
            </p:extLst>
          </p:nvPr>
        </p:nvGraphicFramePr>
        <p:xfrm>
          <a:off x="5886869" y="5605577"/>
          <a:ext cx="3878888" cy="64457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878888">
                  <a:extLst>
                    <a:ext uri="{9D8B030D-6E8A-4147-A177-3AD203B41FA5}">
                      <a16:colId xmlns:a16="http://schemas.microsoft.com/office/drawing/2014/main" val="2074431956"/>
                    </a:ext>
                  </a:extLst>
                </a:gridCol>
              </a:tblGrid>
              <a:tr h="19041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42449370"/>
                  </a:ext>
                </a:extLst>
              </a:tr>
              <a:tr h="26375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МФУ (принтер, сканер, копир)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47652179"/>
                  </a:ext>
                </a:extLst>
              </a:tr>
              <a:tr h="19041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Тележка для зарядки и хранения ноутбуков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325279478"/>
                  </a:ext>
                </a:extLst>
              </a:tr>
            </a:tbl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8C01F87-B474-4CED-A2F8-3B6E6F972BD2}"/>
              </a:ext>
            </a:extLst>
          </p:cNvPr>
          <p:cNvSpPr/>
          <p:nvPr/>
        </p:nvSpPr>
        <p:spPr>
          <a:xfrm>
            <a:off x="5874691" y="1000252"/>
            <a:ext cx="5259839" cy="646543"/>
          </a:xfrm>
          <a:prstGeom prst="rect">
            <a:avLst/>
          </a:prstGeom>
          <a:solidFill>
            <a:srgbClr val="0070C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>
              <a:spcAft>
                <a:spcPts val="600"/>
              </a:spcAft>
            </a:pPr>
            <a:r>
              <a:rPr lang="ru-RU" sz="1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Вариативное (Дополнительное) оборудование (естественно-научная, технологическая направленности, компьютерное оборудование)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796ED39F-BB04-473B-AB46-4D55AF56EC4A}"/>
              </a:ext>
            </a:extLst>
          </p:cNvPr>
          <p:cNvCxnSpPr/>
          <p:nvPr/>
        </p:nvCxnSpPr>
        <p:spPr>
          <a:xfrm>
            <a:off x="5617027" y="906669"/>
            <a:ext cx="0" cy="58474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524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685"/>
          <a:stretch/>
        </p:blipFill>
        <p:spPr>
          <a:xfrm>
            <a:off x="398032" y="1063109"/>
            <a:ext cx="3538281" cy="24763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E823CC-CD82-4367-975B-911DF8A0351E}"/>
              </a:ext>
            </a:extLst>
          </p:cNvPr>
          <p:cNvSpPr txBox="1"/>
          <p:nvPr/>
        </p:nvSpPr>
        <p:spPr>
          <a:xfrm>
            <a:off x="398032" y="430135"/>
            <a:ext cx="11170386" cy="435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3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Дизайн образовательного пространства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414"/>
          <a:stretch/>
        </p:blipFill>
        <p:spPr>
          <a:xfrm>
            <a:off x="4032342" y="1063109"/>
            <a:ext cx="3528016" cy="24763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58" b="5810"/>
          <a:stretch/>
        </p:blipFill>
        <p:spPr>
          <a:xfrm>
            <a:off x="7656388" y="1043660"/>
            <a:ext cx="4071422" cy="24957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60"/>
          <a:stretch/>
        </p:blipFill>
        <p:spPr>
          <a:xfrm>
            <a:off x="398032" y="3606313"/>
            <a:ext cx="3536405" cy="25421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63" b="4849"/>
          <a:stretch/>
        </p:blipFill>
        <p:spPr>
          <a:xfrm>
            <a:off x="4032341" y="3606313"/>
            <a:ext cx="3528015" cy="25421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80" t="355" r="5448" b="2216"/>
          <a:stretch/>
        </p:blipFill>
        <p:spPr>
          <a:xfrm>
            <a:off x="7656387" y="3606313"/>
            <a:ext cx="4071421" cy="2542161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BDC2D20A-FD28-4B77-B8BC-76CB5A238555}"/>
              </a:ext>
            </a:extLst>
          </p:cNvPr>
          <p:cNvSpPr txBox="1">
            <a:spLocks/>
          </p:cNvSpPr>
          <p:nvPr/>
        </p:nvSpPr>
        <p:spPr>
          <a:xfrm>
            <a:off x="398032" y="6215375"/>
            <a:ext cx="8378964" cy="531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070C0"/>
              </a:buClr>
              <a:buNone/>
            </a:pPr>
            <a:r>
              <a:rPr lang="ru-RU" sz="1600" i="1" dirty="0">
                <a:solidFill>
                  <a:srgbClr val="0070C0"/>
                </a:solidFill>
              </a:rPr>
              <a:t>Вопросы используемого в центрах «Точка роста» оборудования и подходов к организации образовательной среды будут рассматриваться на семинаре </a:t>
            </a:r>
            <a:r>
              <a:rPr lang="ru-RU" sz="1600" b="1" i="1" dirty="0">
                <a:solidFill>
                  <a:srgbClr val="0070C0"/>
                </a:solidFill>
              </a:rPr>
              <a:t>03.03.2022</a:t>
            </a:r>
            <a:r>
              <a:rPr lang="ru-RU" sz="1600" i="1" dirty="0">
                <a:solidFill>
                  <a:srgbClr val="0070C0"/>
                </a:solidFill>
              </a:rPr>
              <a:t> в 10.00 МСК</a:t>
            </a:r>
          </a:p>
        </p:txBody>
      </p:sp>
    </p:spTree>
    <p:extLst>
      <p:ext uri="{BB962C8B-B14F-4D97-AF65-F5344CB8AC3E}">
        <p14:creationId xmlns:p14="http://schemas.microsoft.com/office/powerpoint/2010/main" val="2408153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8D936-B537-634D-9467-F18276548C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6166" y="101546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Нормативное обеспечение образовательной деятельности и информационная открытость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5914DF15-1CE3-504E-BDC4-90AC774BC112}"/>
              </a:ext>
            </a:extLst>
          </p:cNvPr>
          <p:cNvSpPr txBox="1">
            <a:spLocks/>
          </p:cNvSpPr>
          <p:nvPr/>
        </p:nvSpPr>
        <p:spPr>
          <a:xfrm>
            <a:off x="3129124" y="1370550"/>
            <a:ext cx="8731950" cy="1764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 создании Центра «Точка роста»</a:t>
            </a:r>
          </a:p>
          <a:p>
            <a:pPr>
              <a:buClr>
                <a:srgbClr val="0070C0"/>
              </a:buClr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 назначении куратора, ответственного за функционирование и развитие Центра «Точка роста»</a:t>
            </a:r>
          </a:p>
          <a:p>
            <a:pPr>
              <a:buClr>
                <a:srgbClr val="0070C0"/>
              </a:buClr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 утверждении Положения о Центре «Точка роста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План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деятельности центра «Точка роста» на учебный год, сформированный и утвержденный до начала учебного года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Образовательные программы общего и дополнительного образования, программы внеурочной деятельности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E9EA762-7616-1E42-8D46-3F279145F006}"/>
              </a:ext>
            </a:extLst>
          </p:cNvPr>
          <p:cNvSpPr txBox="1">
            <a:spLocks/>
          </p:cNvSpPr>
          <p:nvPr/>
        </p:nvSpPr>
        <p:spPr>
          <a:xfrm>
            <a:off x="3129124" y="4279210"/>
            <a:ext cx="8808670" cy="1639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Информационная справка об общеобразовательной организации</a:t>
            </a:r>
          </a:p>
          <a:p>
            <a:pPr>
              <a:buClr>
                <a:srgbClr val="0070C0"/>
              </a:buClr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Создание раздела на сайте общеобразовательной организации «Центр «Точка роста»</a:t>
            </a:r>
          </a:p>
          <a:p>
            <a:pPr>
              <a:buClr>
                <a:srgbClr val="0070C0"/>
              </a:buClr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Наличие информации об образовательных программах, оборудовании, плане работы, режиме занятий и пр.</a:t>
            </a:r>
          </a:p>
          <a:p>
            <a:pPr>
              <a:buClr>
                <a:srgbClr val="0070C0"/>
              </a:buClr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Публикация сведений о функционировании Центра «Точка роста»,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том числе о проводимых мероприятиях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9CA3B9D-DFD1-A149-90D4-5A75AC24E579}"/>
              </a:ext>
            </a:extLst>
          </p:cNvPr>
          <p:cNvSpPr/>
          <p:nvPr/>
        </p:nvSpPr>
        <p:spPr>
          <a:xfrm>
            <a:off x="549775" y="1546697"/>
            <a:ext cx="1914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Локальные акты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FB7F5F-FCEF-C04A-9F0C-332C3161D30F}"/>
              </a:ext>
            </a:extLst>
          </p:cNvPr>
          <p:cNvSpPr/>
          <p:nvPr/>
        </p:nvSpPr>
        <p:spPr>
          <a:xfrm>
            <a:off x="430798" y="4657996"/>
            <a:ext cx="23057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Информационная открытость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78BEF10-EC9A-3A48-81EA-6424D8827BBD}"/>
              </a:ext>
            </a:extLst>
          </p:cNvPr>
          <p:cNvCxnSpPr>
            <a:cxnSpLocks/>
          </p:cNvCxnSpPr>
          <p:nvPr/>
        </p:nvCxnSpPr>
        <p:spPr>
          <a:xfrm>
            <a:off x="2894475" y="1352742"/>
            <a:ext cx="0" cy="474599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AC83B53-8904-2045-A63B-8C529F961BC1}"/>
              </a:ext>
            </a:extLst>
          </p:cNvPr>
          <p:cNvSpPr/>
          <p:nvPr/>
        </p:nvSpPr>
        <p:spPr>
          <a:xfrm>
            <a:off x="488048" y="3359576"/>
            <a:ext cx="2248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D8B48069-7517-429D-99EB-50B1378213D1}"/>
              </a:ext>
            </a:extLst>
          </p:cNvPr>
          <p:cNvSpPr txBox="1">
            <a:spLocks/>
          </p:cNvSpPr>
          <p:nvPr/>
        </p:nvSpPr>
        <p:spPr>
          <a:xfrm>
            <a:off x="286138" y="6215375"/>
            <a:ext cx="11153189" cy="531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070C0"/>
              </a:buClr>
              <a:buNone/>
            </a:pPr>
            <a:r>
              <a:rPr lang="ru-RU" sz="1500" i="1" dirty="0">
                <a:solidFill>
                  <a:srgbClr val="0070C0"/>
                </a:solidFill>
              </a:rPr>
              <a:t>Вопросы подготовки локальных актов, обновления образовательных программ, документов об организации мероприятий будут рассматриваться на семинарах </a:t>
            </a:r>
            <a:r>
              <a:rPr lang="ru-RU" sz="1500" b="1" i="1" dirty="0">
                <a:solidFill>
                  <a:srgbClr val="0070C0"/>
                </a:solidFill>
              </a:rPr>
              <a:t>17.02.2022</a:t>
            </a:r>
            <a:r>
              <a:rPr lang="ru-RU" sz="1500" i="1" dirty="0">
                <a:solidFill>
                  <a:srgbClr val="0070C0"/>
                </a:solidFill>
              </a:rPr>
              <a:t> в 10.00 МСК, </a:t>
            </a:r>
            <a:r>
              <a:rPr lang="ru-RU" sz="1500" b="1" i="1" dirty="0">
                <a:solidFill>
                  <a:srgbClr val="0070C0"/>
                </a:solidFill>
              </a:rPr>
              <a:t>24.03.2022</a:t>
            </a:r>
            <a:r>
              <a:rPr lang="ru-RU" sz="1500" i="1" dirty="0">
                <a:solidFill>
                  <a:srgbClr val="0070C0"/>
                </a:solidFill>
              </a:rPr>
              <a:t> в 10.00 МСК, </a:t>
            </a:r>
            <a:r>
              <a:rPr lang="ru-RU" sz="1500" b="1" i="1" dirty="0">
                <a:solidFill>
                  <a:srgbClr val="0070C0"/>
                </a:solidFill>
              </a:rPr>
              <a:t>07.04.2022</a:t>
            </a:r>
            <a:r>
              <a:rPr lang="ru-RU" sz="1500" i="1" dirty="0">
                <a:solidFill>
                  <a:srgbClr val="0070C0"/>
                </a:solidFill>
              </a:rPr>
              <a:t> в 10.00 МСК, </a:t>
            </a:r>
            <a:r>
              <a:rPr lang="ru-RU" sz="1500" b="1" i="1" dirty="0">
                <a:solidFill>
                  <a:srgbClr val="0070C0"/>
                </a:solidFill>
              </a:rPr>
              <a:t>12.05.2022</a:t>
            </a:r>
            <a:r>
              <a:rPr lang="ru-RU" sz="1500" i="1" dirty="0">
                <a:solidFill>
                  <a:srgbClr val="0070C0"/>
                </a:solidFill>
              </a:rPr>
              <a:t> в 10.00 МСК</a:t>
            </a:r>
          </a:p>
        </p:txBody>
      </p:sp>
    </p:spTree>
    <p:extLst>
      <p:ext uri="{BB962C8B-B14F-4D97-AF65-F5344CB8AC3E}">
        <p14:creationId xmlns:p14="http://schemas.microsoft.com/office/powerpoint/2010/main" val="3225120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078BE157-AB0A-104C-91FB-F60993D59028}"/>
              </a:ext>
            </a:extLst>
          </p:cNvPr>
          <p:cNvSpPr txBox="1">
            <a:spLocks/>
          </p:cNvSpPr>
          <p:nvPr/>
        </p:nvSpPr>
        <p:spPr>
          <a:xfrm>
            <a:off x="389642" y="1834727"/>
            <a:ext cx="10562509" cy="3843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1800" dirty="0">
                <a:latin typeface="Arial" panose="020B0604020202020204" pitchFamily="34" charset="0"/>
              </a:rPr>
              <a:t>Численность обучающихся общеобразовательной организации, осваивающих два и более учебных предмета  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и (или) курсы внеурочной деятельности  общеинтеллектуальной направленности с использованием средств обучения и воспитания Центра «Точка роста»   (человек);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1800" dirty="0">
                <a:latin typeface="Arial" panose="020B0604020202020204" pitchFamily="34" charset="0"/>
              </a:rPr>
              <a:t>Численность обучающихся общеобразовательной организации, осваивающих дополнительные общеобразовательные программы технической и естественнонаучной направленности с использованием средств обучения и воспитания Центра «Точка роста» (человек);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</a:pPr>
            <a:r>
              <a:rPr lang="ru-RU" sz="1800" dirty="0">
                <a:latin typeface="Arial" panose="020B0604020202020204" pitchFamily="34" charset="0"/>
              </a:rPr>
              <a:t>Доля педагогических работников центра «Точка роста», прошедших обучение по программам из реестра программ повышения квалификации (%).</a:t>
            </a:r>
          </a:p>
        </p:txBody>
      </p:sp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885AC672-6206-4226-9668-5DD07BFFBC37}"/>
              </a:ext>
            </a:extLst>
          </p:cNvPr>
          <p:cNvSpPr txBox="1">
            <a:spLocks/>
          </p:cNvSpPr>
          <p:nvPr/>
        </p:nvSpPr>
        <p:spPr>
          <a:xfrm>
            <a:off x="389642" y="465271"/>
            <a:ext cx="9084051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Показатели функционирования 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центров «Точка роста»</a:t>
            </a:r>
            <a:endParaRPr lang="ru-RU" sz="3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578F7-83A3-4DDA-8239-9CDB4F55D13C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FAF8339B-7EED-4A84-859F-95895F1A2599}"/>
              </a:ext>
            </a:extLst>
          </p:cNvPr>
          <p:cNvSpPr txBox="1">
            <a:spLocks/>
          </p:cNvSpPr>
          <p:nvPr/>
        </p:nvSpPr>
        <p:spPr>
          <a:xfrm>
            <a:off x="507586" y="6192612"/>
            <a:ext cx="10668000" cy="531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070C0"/>
              </a:buClr>
              <a:buNone/>
            </a:pPr>
            <a:r>
              <a:rPr lang="ru-RU" sz="1400" i="1" dirty="0">
                <a:solidFill>
                  <a:srgbClr val="0070C0"/>
                </a:solidFill>
              </a:rPr>
              <a:t>Вопросы планирования показателей функционирования центров «Точка роста» и обеспечения взаимодействия с другими объектами национального проекта «Образование» будут рассматриваться на семинарах </a:t>
            </a:r>
            <a:r>
              <a:rPr lang="ru-RU" sz="1400" b="1" i="1" dirty="0">
                <a:solidFill>
                  <a:srgbClr val="0070C0"/>
                </a:solidFill>
              </a:rPr>
              <a:t>21.04.2022</a:t>
            </a:r>
            <a:r>
              <a:rPr lang="ru-RU" sz="1400" i="1" dirty="0">
                <a:solidFill>
                  <a:srgbClr val="0070C0"/>
                </a:solidFill>
              </a:rPr>
              <a:t> в 10.00 МСК, </a:t>
            </a:r>
            <a:r>
              <a:rPr lang="ru-RU" sz="1400" b="1" i="1" dirty="0">
                <a:solidFill>
                  <a:srgbClr val="0070C0"/>
                </a:solidFill>
              </a:rPr>
              <a:t>02.06.2022</a:t>
            </a:r>
            <a:r>
              <a:rPr lang="ru-RU" sz="1400" i="1" dirty="0">
                <a:solidFill>
                  <a:srgbClr val="0070C0"/>
                </a:solidFill>
              </a:rPr>
              <a:t> в 10.00 МСК</a:t>
            </a:r>
          </a:p>
        </p:txBody>
      </p:sp>
    </p:spTree>
    <p:extLst>
      <p:ext uri="{BB962C8B-B14F-4D97-AF65-F5344CB8AC3E}">
        <p14:creationId xmlns:p14="http://schemas.microsoft.com/office/powerpoint/2010/main" val="4040257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2A20730-2292-4367-90A5-03EE6B75BBE5}"/>
              </a:ext>
            </a:extLst>
          </p:cNvPr>
          <p:cNvGrpSpPr/>
          <p:nvPr/>
        </p:nvGrpSpPr>
        <p:grpSpPr>
          <a:xfrm>
            <a:off x="649677" y="137483"/>
            <a:ext cx="3141582" cy="1564397"/>
            <a:chOff x="1728118" y="611521"/>
            <a:chExt cx="1777438" cy="885101"/>
          </a:xfrm>
        </p:grpSpPr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A22FD3A-7755-4FF4-847E-D305047450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8118" y="772631"/>
              <a:ext cx="635722" cy="606318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текст, визи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1745D469-00C3-433D-AC53-D882BE1DF9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0455" y="611521"/>
              <a:ext cx="885101" cy="885101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9DC05D-6AE4-4F77-B5FC-DD949F5A4D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0791" t="11291" r="44398" b="17190"/>
          <a:stretch/>
        </p:blipFill>
        <p:spPr>
          <a:xfrm>
            <a:off x="9834897" y="2172748"/>
            <a:ext cx="2357103" cy="480139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45FB0D8-A1A2-4395-B1F3-0C6243EBAD85}"/>
              </a:ext>
            </a:extLst>
          </p:cNvPr>
          <p:cNvGrpSpPr/>
          <p:nvPr/>
        </p:nvGrpSpPr>
        <p:grpSpPr>
          <a:xfrm>
            <a:off x="9312869" y="417316"/>
            <a:ext cx="2468269" cy="1245455"/>
            <a:chOff x="8663192" y="417316"/>
            <a:chExt cx="2468269" cy="124545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B1A531C-F213-4162-8496-02566C1F1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63192" y="417316"/>
              <a:ext cx="2357108" cy="1004732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9FE4C54-7BC1-4194-8F0E-6876950BAADC}"/>
                </a:ext>
              </a:extLst>
            </p:cNvPr>
            <p:cNvSpPr/>
            <p:nvPr/>
          </p:nvSpPr>
          <p:spPr>
            <a:xfrm>
              <a:off x="9567065" y="1225728"/>
              <a:ext cx="1564396" cy="4370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44083">
                <a:lnSpc>
                  <a:spcPct val="80000"/>
                </a:lnSpc>
              </a:pPr>
              <a:r>
                <a:rPr lang="ru-RU" sz="2800" b="1" dirty="0"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rPr>
                <a:t>ЦИАПС</a:t>
              </a:r>
              <a:endParaRPr lang="ru-RU" sz="2800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441649" y="2405336"/>
            <a:ext cx="8061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Ответы и решения.</a:t>
            </a:r>
          </a:p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Обсуждение актуальных вопросов, связанных 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с реализацией мероприятий по созданию 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и функционированию центров «Точка роста»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ADCBD6E-1F92-4301-9E3C-B05385A57C32}"/>
              </a:ext>
            </a:extLst>
          </p:cNvPr>
          <p:cNvSpPr/>
          <p:nvPr/>
        </p:nvSpPr>
        <p:spPr>
          <a:xfrm>
            <a:off x="441648" y="4722024"/>
            <a:ext cx="97055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Воробьев Михаил Владимирович, </a:t>
            </a:r>
            <a:b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начальник управления методологии и экспертно-организационного сопровождения проектной</a:t>
            </a:r>
            <a:r>
              <a:rPr lang="ru-RU" sz="2000" dirty="0">
                <a:solidFill>
                  <a:srgbClr val="00B0F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деятельности ФГАУ «ФНФРО»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29178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078BE157-AB0A-104C-91FB-F60993D59028}"/>
              </a:ext>
            </a:extLst>
          </p:cNvPr>
          <p:cNvSpPr txBox="1">
            <a:spLocks/>
          </p:cNvSpPr>
          <p:nvPr/>
        </p:nvSpPr>
        <p:spPr>
          <a:xfrm>
            <a:off x="516295" y="1507228"/>
            <a:ext cx="10562509" cy="3843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2400" b="1" dirty="0">
                <a:latin typeface="Arial" panose="020B0604020202020204" pitchFamily="34" charset="0"/>
              </a:rPr>
              <a:t>Можно ли совместить лаборатории физики и химии в одном помещении или они должны быть раздельными?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400" i="1" dirty="0">
                <a:latin typeface="Arial" panose="020B0604020202020204" pitchFamily="34" charset="0"/>
              </a:rPr>
              <a:t>Выбор учебных помещений для формирования образовательных пространств центра «Точка роста» осуществляется, исходя из возможностей образовательной организации.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Из текста Методических рекомендаций: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«…Центр «Точка роста» представляет собой совокупность учебных помещений для реализации образовательных программ и размещения оборудования естественно-научной и технологической направленностей (для проведения лабораторных и практических занятий естественно-научной и технологической направленностей), а также при возможности функциональные зоны для организации проектной деятельности и групповой работы. Учебные помещения центра «Точка роста» рекомендуется формировать на базе действующих учебных кабинетов (физики, химии, биологии, технологии, информатики)…»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885AC672-6206-4226-9668-5DD07BFFBC37}"/>
              </a:ext>
            </a:extLst>
          </p:cNvPr>
          <p:cNvSpPr txBox="1">
            <a:spLocks/>
          </p:cNvSpPr>
          <p:nvPr/>
        </p:nvSpPr>
        <p:spPr>
          <a:xfrm>
            <a:off x="389642" y="465271"/>
            <a:ext cx="9084051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Ответы и решения</a:t>
            </a:r>
            <a:endParaRPr lang="ru-RU" sz="3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578F7-83A3-4DDA-8239-9CDB4F55D13C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4E9AF467-1641-41FF-9183-701959B7E9EB}"/>
              </a:ext>
            </a:extLst>
          </p:cNvPr>
          <p:cNvSpPr txBox="1">
            <a:spLocks/>
          </p:cNvSpPr>
          <p:nvPr/>
        </p:nvSpPr>
        <p:spPr>
          <a:xfrm>
            <a:off x="516295" y="6192612"/>
            <a:ext cx="8378964" cy="531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070C0"/>
              </a:buClr>
              <a:buNone/>
            </a:pPr>
            <a:r>
              <a:rPr lang="ru-RU" sz="1600" i="1" dirty="0">
                <a:solidFill>
                  <a:srgbClr val="0070C0"/>
                </a:solidFill>
              </a:rPr>
              <a:t>Вопросы используемого в центрах «Точка роста» оборудования и подходов к организации образовательной среды будут рассматриваться на семинаре </a:t>
            </a:r>
            <a:r>
              <a:rPr lang="ru-RU" sz="1600" b="1" i="1" dirty="0">
                <a:solidFill>
                  <a:srgbClr val="0070C0"/>
                </a:solidFill>
              </a:rPr>
              <a:t>03.03.2022</a:t>
            </a:r>
            <a:r>
              <a:rPr lang="ru-RU" sz="1600" i="1" dirty="0">
                <a:solidFill>
                  <a:srgbClr val="0070C0"/>
                </a:solidFill>
              </a:rPr>
              <a:t> в 10.00 МСК</a:t>
            </a:r>
          </a:p>
        </p:txBody>
      </p:sp>
    </p:spTree>
    <p:extLst>
      <p:ext uri="{BB962C8B-B14F-4D97-AF65-F5344CB8AC3E}">
        <p14:creationId xmlns:p14="http://schemas.microsoft.com/office/powerpoint/2010/main" val="3199635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078BE157-AB0A-104C-91FB-F60993D59028}"/>
              </a:ext>
            </a:extLst>
          </p:cNvPr>
          <p:cNvSpPr txBox="1">
            <a:spLocks/>
          </p:cNvSpPr>
          <p:nvPr/>
        </p:nvSpPr>
        <p:spPr>
          <a:xfrm>
            <a:off x="516295" y="1108811"/>
            <a:ext cx="9372288" cy="3843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2400" b="1" dirty="0">
                <a:latin typeface="Arial" panose="020B0604020202020204" pitchFamily="34" charset="0"/>
              </a:rPr>
              <a:t>Какая нормативно-правовая база актуальна в вопросах реализации сетевого взаимодействия?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900" i="1" dirty="0">
                <a:latin typeface="Arial" panose="020B0604020202020204" pitchFamily="34" charset="0"/>
              </a:rPr>
              <a:t>Осуществление образовательной деятельности в условиях реализации сетевых образовательных программ регламентируется: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900" i="1" dirty="0">
                <a:latin typeface="Arial" panose="020B0604020202020204" pitchFamily="34" charset="0"/>
              </a:rPr>
              <a:t>- ч.1 ст. 13 и ст. 15 Федерального закона от 29.12.2012 № 273-ФЗ «Об образовании в Российской Федерации»;</a:t>
            </a:r>
            <a:br>
              <a:rPr lang="ru-RU" sz="1900" i="1" dirty="0">
                <a:latin typeface="Arial" panose="020B0604020202020204" pitchFamily="34" charset="0"/>
              </a:rPr>
            </a:br>
            <a:endParaRPr lang="ru-RU" sz="1900" i="1" dirty="0">
              <a:latin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900" i="1" dirty="0">
                <a:latin typeface="Arial" panose="020B0604020202020204" pitchFamily="34" charset="0"/>
              </a:rPr>
              <a:t>- Приказом Минобрнауки России № 882, </a:t>
            </a:r>
            <a:r>
              <a:rPr lang="ru-RU" sz="1900" i="1" dirty="0" err="1">
                <a:latin typeface="Arial" panose="020B0604020202020204" pitchFamily="34" charset="0"/>
              </a:rPr>
              <a:t>Минпросвещения</a:t>
            </a:r>
            <a:r>
              <a:rPr lang="ru-RU" sz="1900" i="1" dirty="0">
                <a:latin typeface="Arial" panose="020B0604020202020204" pitchFamily="34" charset="0"/>
              </a:rPr>
              <a:t> России </a:t>
            </a:r>
            <a:br>
              <a:rPr lang="ru-RU" sz="1900" i="1" dirty="0">
                <a:latin typeface="Arial" panose="020B0604020202020204" pitchFamily="34" charset="0"/>
              </a:rPr>
            </a:br>
            <a:r>
              <a:rPr lang="ru-RU" sz="1900" i="1" dirty="0">
                <a:latin typeface="Arial" panose="020B0604020202020204" pitchFamily="34" charset="0"/>
              </a:rPr>
              <a:t>№ 391 от 05.08.2020;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ru-RU" sz="1900" i="1" dirty="0">
              <a:latin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900" i="1" dirty="0">
                <a:latin typeface="Arial" panose="020B0604020202020204" pitchFamily="34" charset="0"/>
              </a:rPr>
              <a:t>- Приказом Минобрнауки России № 845, </a:t>
            </a:r>
            <a:r>
              <a:rPr lang="ru-RU" sz="1900" i="1" dirty="0" err="1">
                <a:latin typeface="Arial" panose="020B0604020202020204" pitchFamily="34" charset="0"/>
              </a:rPr>
              <a:t>Минпросвещения</a:t>
            </a:r>
            <a:r>
              <a:rPr lang="ru-RU" sz="1900" i="1" dirty="0">
                <a:latin typeface="Arial" panose="020B0604020202020204" pitchFamily="34" charset="0"/>
              </a:rPr>
              <a:t> России № 369 от 30.07.2020.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900" i="1" dirty="0">
                <a:latin typeface="Arial" panose="020B0604020202020204" pitchFamily="34" charset="0"/>
              </a:rPr>
              <a:t>Кроме того, при разработке и реализации сетевых образовательных программ можно использовать положения Методических рекомендаций </a:t>
            </a:r>
            <a:r>
              <a:rPr lang="ru-RU" sz="1900" i="1" dirty="0" err="1">
                <a:latin typeface="Arial" panose="020B0604020202020204" pitchFamily="34" charset="0"/>
              </a:rPr>
              <a:t>Минпросвещения</a:t>
            </a:r>
            <a:r>
              <a:rPr lang="ru-RU" sz="1900" i="1" dirty="0">
                <a:latin typeface="Arial" panose="020B0604020202020204" pitchFamily="34" charset="0"/>
              </a:rPr>
              <a:t> России от 28.06.2019 № МР-81/02вн.</a:t>
            </a:r>
          </a:p>
        </p:txBody>
      </p:sp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885AC672-6206-4226-9668-5DD07BFFBC37}"/>
              </a:ext>
            </a:extLst>
          </p:cNvPr>
          <p:cNvSpPr txBox="1">
            <a:spLocks/>
          </p:cNvSpPr>
          <p:nvPr/>
        </p:nvSpPr>
        <p:spPr>
          <a:xfrm>
            <a:off x="389642" y="465271"/>
            <a:ext cx="9084051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Ответы и решения</a:t>
            </a:r>
            <a:endParaRPr lang="ru-RU" sz="3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578F7-83A3-4DDA-8239-9CDB4F55D13C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4E9AF467-1641-41FF-9183-701959B7E9EB}"/>
              </a:ext>
            </a:extLst>
          </p:cNvPr>
          <p:cNvSpPr txBox="1">
            <a:spLocks/>
          </p:cNvSpPr>
          <p:nvPr/>
        </p:nvSpPr>
        <p:spPr>
          <a:xfrm>
            <a:off x="516295" y="6192612"/>
            <a:ext cx="8378964" cy="531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070C0"/>
              </a:buClr>
              <a:buNone/>
            </a:pPr>
            <a:r>
              <a:rPr lang="ru-RU" sz="1600" i="1" dirty="0">
                <a:solidFill>
                  <a:srgbClr val="0070C0"/>
                </a:solidFill>
              </a:rPr>
              <a:t>Вопросы реализации сетевых образовательных программ и совместной образовательной деятельности будут рассматриваться на семинаре </a:t>
            </a:r>
            <a:r>
              <a:rPr lang="ru-RU" sz="1600" b="1" i="1" dirty="0">
                <a:solidFill>
                  <a:srgbClr val="0070C0"/>
                </a:solidFill>
              </a:rPr>
              <a:t>02.06.2022</a:t>
            </a:r>
            <a:r>
              <a:rPr lang="ru-RU" sz="1600" i="1" dirty="0">
                <a:solidFill>
                  <a:srgbClr val="0070C0"/>
                </a:solidFill>
              </a:rPr>
              <a:t> в 10.00 МСК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DA8704-0B8A-48C9-A610-D1BDAA942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089" y="2547290"/>
            <a:ext cx="791625" cy="79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B4E90B2-002E-487A-AC75-8C92C7365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830" y="3519086"/>
            <a:ext cx="761884" cy="76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DA318E0-27F7-4635-96FB-0044B4EB5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830" y="4362800"/>
            <a:ext cx="791625" cy="79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61E6EFC-3673-4EEF-BCE1-99C41A544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830" y="5229724"/>
            <a:ext cx="791625" cy="79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38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078BE157-AB0A-104C-91FB-F60993D59028}"/>
              </a:ext>
            </a:extLst>
          </p:cNvPr>
          <p:cNvSpPr txBox="1">
            <a:spLocks/>
          </p:cNvSpPr>
          <p:nvPr/>
        </p:nvSpPr>
        <p:spPr>
          <a:xfrm>
            <a:off x="516295" y="1434132"/>
            <a:ext cx="10562509" cy="3843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2400" b="1" dirty="0">
                <a:latin typeface="Arial" panose="020B0604020202020204" pitchFamily="34" charset="0"/>
              </a:rPr>
              <a:t>В 2021 году открылась Точка роста. В ноябре получили оборудование по  робототехнике. Где можно пройти курсы?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900" i="1" dirty="0">
                <a:latin typeface="Arial" panose="020B0604020202020204" pitchFamily="34" charset="0"/>
              </a:rPr>
              <a:t>Курсы повышения квалификации для педагогов центров «Точка роста», созданных в 2021 году, проводились в мае-июне и августе-сентябре 2021 года. Курсы повышения квалификации по программам повышения квалификации, входящим в федеральный реестр </a:t>
            </a:r>
            <a:r>
              <a:rPr lang="en-US" sz="1900" i="1" dirty="0">
                <a:latin typeface="Arial" panose="020B0604020202020204" pitchFamily="34" charset="0"/>
              </a:rPr>
              <a:t>(https://dppo.apkpro.ru/bank?page=1&amp;sortType=1).</a:t>
            </a:r>
            <a:r>
              <a:rPr lang="ru-RU" sz="1900" i="1" dirty="0">
                <a:latin typeface="Arial" panose="020B0604020202020204" pitchFamily="34" charset="0"/>
              </a:rPr>
              <a:t> Сроки проведения курсов в 2022 году информация будет доведена по мере поступления сведений от ФГАОУ ДПО «Академия </a:t>
            </a:r>
            <a:r>
              <a:rPr lang="ru-RU" sz="1900" i="1" dirty="0" err="1">
                <a:latin typeface="Arial" panose="020B0604020202020204" pitchFamily="34" charset="0"/>
              </a:rPr>
              <a:t>Минпросвещения</a:t>
            </a:r>
            <a:r>
              <a:rPr lang="ru-RU" sz="1900" i="1" dirty="0">
                <a:latin typeface="Arial" panose="020B0604020202020204" pitchFamily="34" charset="0"/>
              </a:rPr>
              <a:t> России».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900" i="1" dirty="0">
                <a:latin typeface="Arial" panose="020B0604020202020204" pitchFamily="34" charset="0"/>
              </a:rPr>
              <a:t>Для педагогов в сентябре-ноябре 2021 года проведены окружные форумы, на которых организованы мастер-классы, в том числе по робототехнике. Материалы форумов, а также записи мастер-классов размещены на сайте </a:t>
            </a:r>
            <a:r>
              <a:rPr lang="en-US" sz="1900" i="1" dirty="0">
                <a:latin typeface="Arial" panose="020B0604020202020204" pitchFamily="34" charset="0"/>
              </a:rPr>
              <a:t>https://forum2021.apkpro.ru/</a:t>
            </a:r>
            <a:r>
              <a:rPr lang="ru-RU" sz="1900" i="1" dirty="0">
                <a:latin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900" i="1" dirty="0">
                <a:latin typeface="Arial" panose="020B0604020202020204" pitchFamily="34" charset="0"/>
              </a:rPr>
              <a:t>Имеется методическое пособие по направлению «Программирование роботов» для центров «</a:t>
            </a:r>
            <a:r>
              <a:rPr lang="en-US" sz="1900" i="1" dirty="0">
                <a:latin typeface="Arial" panose="020B0604020202020204" pitchFamily="34" charset="0"/>
              </a:rPr>
              <a:t>IT-</a:t>
            </a:r>
            <a:r>
              <a:rPr lang="ru-RU" sz="1900" i="1" dirty="0">
                <a:latin typeface="Arial" panose="020B0604020202020204" pitchFamily="34" charset="0"/>
              </a:rPr>
              <a:t>куб», содержание которого применимо в рамках деятельности центра «Точка роста». Ссылка: </a:t>
            </a:r>
            <a:r>
              <a:rPr lang="en-US" sz="1900" i="1" dirty="0">
                <a:latin typeface="Arial" panose="020B0604020202020204" pitchFamily="34" charset="0"/>
              </a:rPr>
              <a:t>https://disk.yandex.ru/i/frfUF8emwPkeIA</a:t>
            </a:r>
            <a:r>
              <a:rPr lang="ru-RU" sz="1900" i="1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885AC672-6206-4226-9668-5DD07BFFBC37}"/>
              </a:ext>
            </a:extLst>
          </p:cNvPr>
          <p:cNvSpPr txBox="1">
            <a:spLocks/>
          </p:cNvSpPr>
          <p:nvPr/>
        </p:nvSpPr>
        <p:spPr>
          <a:xfrm>
            <a:off x="389642" y="465271"/>
            <a:ext cx="9084051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Ответы и решения</a:t>
            </a:r>
            <a:endParaRPr lang="ru-RU" sz="3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578F7-83A3-4DDA-8239-9CDB4F55D13C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4E9AF467-1641-41FF-9183-701959B7E9EB}"/>
              </a:ext>
            </a:extLst>
          </p:cNvPr>
          <p:cNvSpPr txBox="1">
            <a:spLocks/>
          </p:cNvSpPr>
          <p:nvPr/>
        </p:nvSpPr>
        <p:spPr>
          <a:xfrm>
            <a:off x="516295" y="6192612"/>
            <a:ext cx="8378964" cy="531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070C0"/>
              </a:buClr>
              <a:buNone/>
            </a:pPr>
            <a:r>
              <a:rPr lang="ru-RU" sz="1600" i="1" dirty="0">
                <a:solidFill>
                  <a:srgbClr val="0070C0"/>
                </a:solidFill>
              </a:rPr>
              <a:t>Вопросы организации образовательной деятельности и планирования образовательных программ будут рассматриваться на семинаре </a:t>
            </a:r>
            <a:r>
              <a:rPr lang="ru-RU" sz="1600" b="1" i="1" dirty="0">
                <a:solidFill>
                  <a:srgbClr val="0070C0"/>
                </a:solidFill>
              </a:rPr>
              <a:t>24.03.2022</a:t>
            </a:r>
            <a:r>
              <a:rPr lang="ru-RU" sz="1600" i="1" dirty="0">
                <a:solidFill>
                  <a:srgbClr val="0070C0"/>
                </a:solidFill>
              </a:rPr>
              <a:t> в 10.00 МСК</a:t>
            </a:r>
          </a:p>
        </p:txBody>
      </p:sp>
    </p:spTree>
    <p:extLst>
      <p:ext uri="{BB962C8B-B14F-4D97-AF65-F5344CB8AC3E}">
        <p14:creationId xmlns:p14="http://schemas.microsoft.com/office/powerpoint/2010/main" val="2670783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2A20730-2292-4367-90A5-03EE6B75BBE5}"/>
              </a:ext>
            </a:extLst>
          </p:cNvPr>
          <p:cNvGrpSpPr/>
          <p:nvPr/>
        </p:nvGrpSpPr>
        <p:grpSpPr>
          <a:xfrm>
            <a:off x="649677" y="137483"/>
            <a:ext cx="3141582" cy="1564397"/>
            <a:chOff x="1728118" y="611521"/>
            <a:chExt cx="1777438" cy="885101"/>
          </a:xfrm>
        </p:grpSpPr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A22FD3A-7755-4FF4-847E-D305047450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8118" y="772631"/>
              <a:ext cx="635722" cy="606318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текст, визи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1745D469-00C3-433D-AC53-D882BE1DF9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0455" y="611521"/>
              <a:ext cx="885101" cy="885101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9DC05D-6AE4-4F77-B5FC-DD949F5A4D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0791" t="11291" r="44398" b="17190"/>
          <a:stretch/>
        </p:blipFill>
        <p:spPr>
          <a:xfrm>
            <a:off x="9834897" y="2172748"/>
            <a:ext cx="2357103" cy="4801394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45FB0D8-A1A2-4395-B1F3-0C6243EBAD85}"/>
              </a:ext>
            </a:extLst>
          </p:cNvPr>
          <p:cNvGrpSpPr/>
          <p:nvPr/>
        </p:nvGrpSpPr>
        <p:grpSpPr>
          <a:xfrm>
            <a:off x="9312869" y="417316"/>
            <a:ext cx="2468269" cy="1245455"/>
            <a:chOff x="8663192" y="417316"/>
            <a:chExt cx="2468269" cy="124545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B1A531C-F213-4162-8496-02566C1F1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63192" y="417316"/>
              <a:ext cx="2357108" cy="1004732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9FE4C54-7BC1-4194-8F0E-6876950BAADC}"/>
                </a:ext>
              </a:extLst>
            </p:cNvPr>
            <p:cNvSpPr/>
            <p:nvPr/>
          </p:nvSpPr>
          <p:spPr>
            <a:xfrm>
              <a:off x="9567065" y="1225728"/>
              <a:ext cx="1564396" cy="4370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44083">
                <a:lnSpc>
                  <a:spcPct val="80000"/>
                </a:lnSpc>
              </a:pPr>
              <a:r>
                <a:rPr lang="ru-RU" sz="2800" b="1" dirty="0">
                  <a:latin typeface="Arial" panose="020B0604020202020204" pitchFamily="34" charset="0"/>
                  <a:ea typeface="Helvetica Neue"/>
                  <a:cs typeface="Arial" panose="020B0604020202020204" pitchFamily="34" charset="0"/>
                  <a:sym typeface="Helvetica Neue"/>
                </a:rPr>
                <a:t>ЦИАПС</a:t>
              </a:r>
              <a:endParaRPr lang="ru-RU" sz="2800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441648" y="2554625"/>
            <a:ext cx="97055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Основные направления реализации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национального проекта «Образование»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ADCBD6E-1F92-4301-9E3C-B05385A57C32}"/>
              </a:ext>
            </a:extLst>
          </p:cNvPr>
          <p:cNvSpPr/>
          <p:nvPr/>
        </p:nvSpPr>
        <p:spPr>
          <a:xfrm>
            <a:off x="441648" y="4722024"/>
            <a:ext cx="97055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Воробьев Михаил Владимирович, </a:t>
            </a:r>
            <a:b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начальник управления методологии и экспертно-организационного сопровождения проектной</a:t>
            </a:r>
            <a:r>
              <a:rPr lang="ru-RU" sz="2000" dirty="0">
                <a:solidFill>
                  <a:srgbClr val="00B0F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деятельности ФГАУ «ФНФРО»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56178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88;p9"/>
          <p:cNvSpPr txBox="1"/>
          <p:nvPr/>
        </p:nvSpPr>
        <p:spPr>
          <a:xfrm>
            <a:off x="619320" y="243558"/>
            <a:ext cx="7336582" cy="957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inden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lt1"/>
              </a:buClr>
              <a:buSzPts val="3200"/>
            </a:pPr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+mj-cs"/>
              </a:rPr>
              <a:t>Проект </a:t>
            </a:r>
            <a:b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+mj-cs"/>
              </a:rPr>
            </a:br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+mj-cs"/>
              </a:rPr>
              <a:t>«Академия успешного поколения»</a:t>
            </a:r>
            <a:endParaRPr sz="32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+mj-cs"/>
              <a:sym typeface="Arial"/>
            </a:endParaRPr>
          </a:p>
        </p:txBody>
      </p:sp>
      <p:pic>
        <p:nvPicPr>
          <p:cNvPr id="6" name="Google Shape;226;p1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979" y="3246794"/>
            <a:ext cx="2581564" cy="2581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28;p11" descr="https://protraffic.com/wp-content/uploads/2020/11/obshhenie-bez-granic-vozmozhnosti-i-preimushhestva-telegram.jp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207" y="2508280"/>
            <a:ext cx="1880441" cy="1057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31;p1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0567" y="2284249"/>
            <a:ext cx="2579284" cy="2579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32;p1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78"/>
          <a:stretch/>
        </p:blipFill>
        <p:spPr>
          <a:xfrm>
            <a:off x="9545009" y="3382941"/>
            <a:ext cx="2579285" cy="244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34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79285" y="2413557"/>
            <a:ext cx="2600325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27;p11"/>
          <p:cNvSpPr txBox="1"/>
          <p:nvPr/>
        </p:nvSpPr>
        <p:spPr>
          <a:xfrm>
            <a:off x="2574127" y="5311968"/>
            <a:ext cx="6752080" cy="957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ru-RU" sz="2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Образовательные мероприятия, мастер-классы и конкурсы для педагогов и обучающихся </a:t>
            </a:r>
            <a:endParaRPr sz="2800" b="1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9D68C33-B604-D14F-AB3D-423FCACEE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389" y="1945584"/>
            <a:ext cx="2245318" cy="224531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450BE98-A07E-7147-AC37-03DA4B6F94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391" y="2036764"/>
            <a:ext cx="2376568" cy="413316"/>
          </a:xfrm>
          <a:prstGeom prst="rect">
            <a:avLst/>
          </a:prstGeom>
        </p:spPr>
      </p:pic>
      <p:pic>
        <p:nvPicPr>
          <p:cNvPr id="20" name="Google Shape;233;p11"/>
          <p:cNvPicPr preferRelativeResize="0"/>
          <p:nvPr/>
        </p:nvPicPr>
        <p:blipFill rotWithShape="1">
          <a:blip r:embed="rId10">
            <a:alphaModFix/>
          </a:blip>
          <a:srcRect l="4921" t="29627" r="-1580" b="31686"/>
          <a:stretch/>
        </p:blipFill>
        <p:spPr>
          <a:xfrm>
            <a:off x="7383120" y="1737040"/>
            <a:ext cx="2367168" cy="87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30;p11" descr="https://avatars.mds.yandex.net/get-zen_doc/3952334/pub_6053523402cae334c8824c12_605352c902cae334c883af5d/scale_1200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69" t="13107" r="19139" b="17931"/>
          <a:stretch/>
        </p:blipFill>
        <p:spPr>
          <a:xfrm>
            <a:off x="9769372" y="2508280"/>
            <a:ext cx="1405326" cy="90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E3CD4C1-14DA-9E45-9394-BBA6B73C31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746" y="1201117"/>
            <a:ext cx="701785" cy="7017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CC17A12-00D3-C147-A30D-EE56E72D05CB}"/>
              </a:ext>
            </a:extLst>
          </p:cNvPr>
          <p:cNvSpPr txBox="1"/>
          <p:nvPr/>
        </p:nvSpPr>
        <p:spPr>
          <a:xfrm>
            <a:off x="5785288" y="1421777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vk.link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659B560-DB91-40F4-870A-2F9791C632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726371" y="5452792"/>
            <a:ext cx="1218755" cy="117181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0554467-E063-43CD-9893-4AB5FE0B6C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648" y="5439807"/>
            <a:ext cx="901624" cy="117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4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078BE157-AB0A-104C-91FB-F60993D59028}"/>
              </a:ext>
            </a:extLst>
          </p:cNvPr>
          <p:cNvSpPr txBox="1">
            <a:spLocks/>
          </p:cNvSpPr>
          <p:nvPr/>
        </p:nvSpPr>
        <p:spPr>
          <a:xfrm>
            <a:off x="516295" y="1434132"/>
            <a:ext cx="10562509" cy="3843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2400" b="1" dirty="0">
                <a:latin typeface="Arial" panose="020B0604020202020204" pitchFamily="34" charset="0"/>
              </a:rPr>
              <a:t>Должность «педагог дополнительного образования» в школе не входит в льготный стаж для досрочного назначения трудовой пенсии. Как тогда осуществлять дополнительное образование в школе, в рамках достижения показателей Точек роста?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900" i="1" dirty="0">
                <a:latin typeface="Arial" panose="020B0604020202020204" pitchFamily="34" charset="0"/>
              </a:rPr>
              <a:t>Реализация дополнительных общеобразовательных программ может осуществляться педагогическими работниками, являющимися по основной должности учителями (через внутреннее совмещение должностей, дополнительные часы при распределении нагрузки).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900" i="1" dirty="0">
                <a:latin typeface="Arial" panose="020B0604020202020204" pitchFamily="34" charset="0"/>
              </a:rPr>
              <a:t>Действующими нормативными документами и методическими рекомендациями Министерства просвещения Российской Федерации не предусмотрено ограничений на выделение отдельного работника общеобразовательной организации, осуществляющего функции педагога дополнительного образования.</a:t>
            </a:r>
          </a:p>
        </p:txBody>
      </p:sp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885AC672-6206-4226-9668-5DD07BFFBC37}"/>
              </a:ext>
            </a:extLst>
          </p:cNvPr>
          <p:cNvSpPr txBox="1">
            <a:spLocks/>
          </p:cNvSpPr>
          <p:nvPr/>
        </p:nvSpPr>
        <p:spPr>
          <a:xfrm>
            <a:off x="389642" y="465271"/>
            <a:ext cx="9084051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Ответы и решения</a:t>
            </a:r>
            <a:endParaRPr lang="ru-RU" sz="3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578F7-83A3-4DDA-8239-9CDB4F55D13C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4E9AF467-1641-41FF-9183-701959B7E9EB}"/>
              </a:ext>
            </a:extLst>
          </p:cNvPr>
          <p:cNvSpPr txBox="1">
            <a:spLocks/>
          </p:cNvSpPr>
          <p:nvPr/>
        </p:nvSpPr>
        <p:spPr>
          <a:xfrm>
            <a:off x="516295" y="6192612"/>
            <a:ext cx="8378964" cy="531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070C0"/>
              </a:buClr>
              <a:buNone/>
            </a:pPr>
            <a:r>
              <a:rPr lang="ru-RU" sz="1600" i="1" dirty="0">
                <a:solidFill>
                  <a:srgbClr val="0070C0"/>
                </a:solidFill>
              </a:rPr>
              <a:t>Вопросы планирования показателей деятельности центров и организационного обеспечения их выполнения будут рассматриваться на семинаре </a:t>
            </a:r>
            <a:r>
              <a:rPr lang="ru-RU" sz="1600" b="1" i="1" dirty="0">
                <a:solidFill>
                  <a:srgbClr val="0070C0"/>
                </a:solidFill>
              </a:rPr>
              <a:t>21.04.2022</a:t>
            </a:r>
            <a:r>
              <a:rPr lang="ru-RU" sz="1600" i="1" dirty="0">
                <a:solidFill>
                  <a:srgbClr val="0070C0"/>
                </a:solidFill>
              </a:rPr>
              <a:t> в 10.00 МСК</a:t>
            </a:r>
          </a:p>
        </p:txBody>
      </p:sp>
    </p:spTree>
    <p:extLst>
      <p:ext uri="{BB962C8B-B14F-4D97-AF65-F5344CB8AC3E}">
        <p14:creationId xmlns:p14="http://schemas.microsoft.com/office/powerpoint/2010/main" val="23905962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078BE157-AB0A-104C-91FB-F60993D59028}"/>
              </a:ext>
            </a:extLst>
          </p:cNvPr>
          <p:cNvSpPr txBox="1">
            <a:spLocks/>
          </p:cNvSpPr>
          <p:nvPr/>
        </p:nvSpPr>
        <p:spPr>
          <a:xfrm>
            <a:off x="516295" y="1434132"/>
            <a:ext cx="10562509" cy="3843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2400" b="1" dirty="0">
                <a:latin typeface="Arial" panose="020B0604020202020204" pitchFamily="34" charset="0"/>
              </a:rPr>
              <a:t>Есть ли какие критерии стимулирования работников центра «Точка роста»?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600" i="1" dirty="0">
                <a:latin typeface="Arial" panose="020B0604020202020204" pitchFamily="34" charset="0"/>
              </a:rPr>
              <a:t>Действующее законодательство определяет порядок финансового обеспечения системы образования.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Tx/>
              <a:buNone/>
              <a:defRPr sz="2400"/>
            </a:pP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Субъект Российской Федерации: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SzTx/>
              <a:buFontTx/>
              <a:buChar char="-"/>
              <a:defRPr sz="2400"/>
            </a:pP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нормативов финансирования;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SzTx/>
              <a:buFontTx/>
              <a:buChar char="-"/>
              <a:defRPr sz="2400"/>
            </a:pP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Передача субвенций муниципалитетам на обеспечение гарантий на получение НОО, ООО, СОО, дополнительного образования.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Tx/>
              <a:buNone/>
              <a:defRPr sz="2400"/>
            </a:pPr>
            <a:r>
              <a:rPr lang="ru-RU" sz="16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Муниципалитет: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SzTx/>
              <a:buFontTx/>
              <a:buChar char="-"/>
              <a:defRPr sz="2400"/>
            </a:pP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и утверждение системы оплаты труда работников образовательных организаций;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SzTx/>
              <a:buFontTx/>
              <a:buChar char="-"/>
              <a:defRPr sz="2400"/>
            </a:pP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Утверждение штатных расписаний муниципальных образовательных организаций;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SzTx/>
              <a:buFontTx/>
              <a:buChar char="-"/>
              <a:defRPr sz="2400"/>
            </a:pP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Текущее распределение финансовых средств на функционирование образовательных организаций.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Tx/>
              <a:buNone/>
              <a:defRPr sz="2400"/>
            </a:pPr>
            <a:r>
              <a:rPr lang="ru-RU" sz="16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Образовательная организация: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SzTx/>
              <a:buFontTx/>
              <a:buChar char="-"/>
              <a:defRPr sz="2400"/>
            </a:pP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и согласование проекта государственного (муниципального) задания;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SzTx/>
              <a:buFontTx/>
              <a:buChar char="-"/>
              <a:defRPr sz="2400"/>
            </a:pP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нагрузки педагогических работников;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SzTx/>
              <a:buFontTx/>
              <a:buChar char="-"/>
              <a:defRPr sz="2400"/>
            </a:pP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оплаты труда педагогических работников;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SzTx/>
              <a:buFontTx/>
              <a:buChar char="-"/>
              <a:defRPr sz="2400"/>
            </a:pP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выплат стимулирующего характера.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ru-RU" sz="1900" i="1" dirty="0">
              <a:latin typeface="Arial" panose="020B0604020202020204" pitchFamily="34" charset="0"/>
            </a:endParaRPr>
          </a:p>
        </p:txBody>
      </p:sp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885AC672-6206-4226-9668-5DD07BFFBC37}"/>
              </a:ext>
            </a:extLst>
          </p:cNvPr>
          <p:cNvSpPr txBox="1">
            <a:spLocks/>
          </p:cNvSpPr>
          <p:nvPr/>
        </p:nvSpPr>
        <p:spPr>
          <a:xfrm>
            <a:off x="389642" y="465271"/>
            <a:ext cx="9084051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Ответы и решения</a:t>
            </a:r>
            <a:endParaRPr lang="ru-RU" sz="3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578F7-83A3-4DDA-8239-9CDB4F55D13C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4E9AF467-1641-41FF-9183-701959B7E9EB}"/>
              </a:ext>
            </a:extLst>
          </p:cNvPr>
          <p:cNvSpPr txBox="1">
            <a:spLocks/>
          </p:cNvSpPr>
          <p:nvPr/>
        </p:nvSpPr>
        <p:spPr>
          <a:xfrm>
            <a:off x="516295" y="6192612"/>
            <a:ext cx="8378964" cy="531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070C0"/>
              </a:buClr>
              <a:buNone/>
            </a:pPr>
            <a:r>
              <a:rPr lang="ru-RU" sz="1600" i="1" dirty="0">
                <a:solidFill>
                  <a:srgbClr val="0070C0"/>
                </a:solidFill>
              </a:rPr>
              <a:t>Вопросы нормативного обеспечения деятельности центров и организационного обеспечения их выполнения будут рассматриваться на семинаре </a:t>
            </a:r>
            <a:r>
              <a:rPr lang="ru-RU" sz="1600" b="1" i="1" dirty="0">
                <a:solidFill>
                  <a:srgbClr val="0070C0"/>
                </a:solidFill>
              </a:rPr>
              <a:t>17.02.2022</a:t>
            </a:r>
            <a:r>
              <a:rPr lang="ru-RU" sz="1600" i="1" dirty="0">
                <a:solidFill>
                  <a:srgbClr val="0070C0"/>
                </a:solidFill>
              </a:rPr>
              <a:t> в 10.00 МСК</a:t>
            </a:r>
          </a:p>
        </p:txBody>
      </p:sp>
    </p:spTree>
    <p:extLst>
      <p:ext uri="{BB962C8B-B14F-4D97-AF65-F5344CB8AC3E}">
        <p14:creationId xmlns:p14="http://schemas.microsoft.com/office/powerpoint/2010/main" val="3922898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078BE157-AB0A-104C-91FB-F60993D59028}"/>
              </a:ext>
            </a:extLst>
          </p:cNvPr>
          <p:cNvSpPr txBox="1">
            <a:spLocks/>
          </p:cNvSpPr>
          <p:nvPr/>
        </p:nvSpPr>
        <p:spPr>
          <a:xfrm>
            <a:off x="516295" y="1203977"/>
            <a:ext cx="10562509" cy="3843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ru-RU" sz="2400" b="1" dirty="0">
                <a:latin typeface="Arial" panose="020B0604020202020204" pitchFamily="34" charset="0"/>
              </a:rPr>
              <a:t>По каким образовательным программам должен работать центр «Точка роста»? Какие есть требования к формату и содержанию основных общеобразовательных программ?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600" i="1" dirty="0">
                <a:latin typeface="Arial" panose="020B0604020202020204" pitchFamily="34" charset="0"/>
              </a:rPr>
              <a:t>Центр образования естественно-научной и технологической направленностей «Точка роста» является ресурсом для развития материально-технической базы общеобразовательной организации в части образовательных программ естественно-научной и технологической направленностей, но не предусматривает особых требований к разработке образовательных программ или особого формата их формирования</a:t>
            </a: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разработке образовательных программ общего образования необходимо руководствоваться действующими федеральными государственными образовательными стандартами НОО, ООО, СОО, а также приказом Министерства просвещения Российской Федерации от 22.03.2021 № 115 «Об утверждении Порядка организации и осуществления образовательной деятельности по основным общеобразовательным программам - образовательным программам начального общего, основного общего и среднего общего образования».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образовательных программ при этом предусматривает использование оборудования и ресурсов центров «Точка роста», в том числе через часть учебного плана, формируемую участниками образовательных отношений и внеурочную деятельность.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ru-RU" sz="1900" i="1" dirty="0">
              <a:latin typeface="Arial" panose="020B0604020202020204" pitchFamily="34" charset="0"/>
            </a:endParaRPr>
          </a:p>
        </p:txBody>
      </p:sp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885AC672-6206-4226-9668-5DD07BFFBC37}"/>
              </a:ext>
            </a:extLst>
          </p:cNvPr>
          <p:cNvSpPr txBox="1">
            <a:spLocks/>
          </p:cNvSpPr>
          <p:nvPr/>
        </p:nvSpPr>
        <p:spPr>
          <a:xfrm>
            <a:off x="389642" y="465271"/>
            <a:ext cx="9084051" cy="523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</a:rPr>
              <a:t>Ответы и решения</a:t>
            </a:r>
            <a:endParaRPr lang="ru-RU" sz="3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578F7-83A3-4DDA-8239-9CDB4F55D13C}"/>
              </a:ext>
            </a:extLst>
          </p:cNvPr>
          <p:cNvSpPr txBox="1"/>
          <p:nvPr/>
        </p:nvSpPr>
        <p:spPr>
          <a:xfrm>
            <a:off x="11551640" y="6258187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08A25F-149E-415D-BEFC-977046C76608}" type="slidenum">
              <a:rPr lang="ru-RU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fld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4E9AF467-1641-41FF-9183-701959B7E9EB}"/>
              </a:ext>
            </a:extLst>
          </p:cNvPr>
          <p:cNvSpPr txBox="1">
            <a:spLocks/>
          </p:cNvSpPr>
          <p:nvPr/>
        </p:nvSpPr>
        <p:spPr>
          <a:xfrm>
            <a:off x="516295" y="6192612"/>
            <a:ext cx="8378964" cy="531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070C0"/>
              </a:buClr>
              <a:buNone/>
            </a:pPr>
            <a:r>
              <a:rPr lang="ru-RU" sz="1600" i="1" dirty="0">
                <a:solidFill>
                  <a:srgbClr val="0070C0"/>
                </a:solidFill>
              </a:rPr>
              <a:t>Вопросы организации образовательной деятельности центров «Точка роста» </a:t>
            </a:r>
            <a:r>
              <a:rPr lang="en-US" sz="1600" i="1" dirty="0">
                <a:solidFill>
                  <a:srgbClr val="0070C0"/>
                </a:solidFill>
              </a:rPr>
              <a:t/>
            </a:r>
            <a:br>
              <a:rPr lang="en-US" sz="1600" i="1" dirty="0">
                <a:solidFill>
                  <a:srgbClr val="0070C0"/>
                </a:solidFill>
              </a:rPr>
            </a:br>
            <a:r>
              <a:rPr lang="ru-RU" sz="1600" i="1" dirty="0">
                <a:solidFill>
                  <a:srgbClr val="0070C0"/>
                </a:solidFill>
              </a:rPr>
              <a:t>будут рассматриваться на семинаре </a:t>
            </a:r>
            <a:r>
              <a:rPr lang="ru-RU" sz="1600" b="1" i="1" dirty="0">
                <a:solidFill>
                  <a:srgbClr val="0070C0"/>
                </a:solidFill>
              </a:rPr>
              <a:t>24.03.2022</a:t>
            </a:r>
            <a:r>
              <a:rPr lang="ru-RU" sz="1600" i="1" dirty="0">
                <a:solidFill>
                  <a:srgbClr val="0070C0"/>
                </a:solidFill>
              </a:rPr>
              <a:t> в 10.00 МСК</a:t>
            </a:r>
          </a:p>
        </p:txBody>
      </p:sp>
    </p:spTree>
    <p:extLst>
      <p:ext uri="{BB962C8B-B14F-4D97-AF65-F5344CB8AC3E}">
        <p14:creationId xmlns:p14="http://schemas.microsoft.com/office/powerpoint/2010/main" val="37784022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A0454AF-6356-417B-9AA7-267228FDA057}"/>
              </a:ext>
            </a:extLst>
          </p:cNvPr>
          <p:cNvSpPr txBox="1">
            <a:spLocks/>
          </p:cNvSpPr>
          <p:nvPr/>
        </p:nvSpPr>
        <p:spPr>
          <a:xfrm>
            <a:off x="476794" y="71371"/>
            <a:ext cx="9253232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Очередной онлайн-семинар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72B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E56CFA3-BC25-4023-A222-A49D78F61202}"/>
              </a:ext>
            </a:extLst>
          </p:cNvPr>
          <p:cNvSpPr/>
          <p:nvPr/>
        </p:nvSpPr>
        <p:spPr>
          <a:xfrm>
            <a:off x="476794" y="1329205"/>
            <a:ext cx="8573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Helvetica Neue"/>
              </a:rPr>
              <a:t>17 февраля 2022 года, 10.00 МСК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EF4F38F-8D28-4C07-80FA-BB0A320FB139}"/>
              </a:ext>
            </a:extLst>
          </p:cNvPr>
          <p:cNvSpPr txBox="1">
            <a:spLocks/>
          </p:cNvSpPr>
          <p:nvPr/>
        </p:nvSpPr>
        <p:spPr>
          <a:xfrm>
            <a:off x="476794" y="2337366"/>
            <a:ext cx="10562509" cy="1333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3600" b="1" u="sng" dirty="0">
                <a:latin typeface="Arial" panose="020B0604020202020204" pitchFamily="34" charset="0"/>
              </a:rPr>
              <a:t>Тема: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b="1" dirty="0">
                <a:latin typeface="Arial" panose="020B0604020202020204" pitchFamily="34" charset="0"/>
              </a:rPr>
              <a:t>Центры образования «Точка роста»: планирование нормативных и организационных вопросов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F28447-D9BA-4F57-99AE-B2779C9EB94D}"/>
              </a:ext>
            </a:extLst>
          </p:cNvPr>
          <p:cNvSpPr txBox="1"/>
          <p:nvPr/>
        </p:nvSpPr>
        <p:spPr>
          <a:xfrm>
            <a:off x="533400" y="4979752"/>
            <a:ext cx="6105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https://youtu.be/w-OiIF9sd-0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DFEF7F2-F107-4C51-A019-0B0B9BBD7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132" y="3971591"/>
            <a:ext cx="2693631" cy="269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89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46EEA44-8AAD-43A8-AF2F-F929AA4C51DD}"/>
              </a:ext>
            </a:extLst>
          </p:cNvPr>
          <p:cNvSpPr/>
          <p:nvPr/>
        </p:nvSpPr>
        <p:spPr>
          <a:xfrm>
            <a:off x="164689" y="3428119"/>
            <a:ext cx="3960743" cy="30258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33E1755-8672-4741-9A75-159E881FD6A6}"/>
              </a:ext>
            </a:extLst>
          </p:cNvPr>
          <p:cNvSpPr/>
          <p:nvPr/>
        </p:nvSpPr>
        <p:spPr>
          <a:xfrm>
            <a:off x="586854" y="1635861"/>
            <a:ext cx="5917183" cy="15221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0AF3007-CC6E-432D-BBE8-516BC421B96A}"/>
              </a:ext>
            </a:extLst>
          </p:cNvPr>
          <p:cNvSpPr/>
          <p:nvPr/>
        </p:nvSpPr>
        <p:spPr>
          <a:xfrm>
            <a:off x="2762862" y="395328"/>
            <a:ext cx="3401961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Национальный проект «Образование»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EDE011F-2E5B-465B-874D-14650A8AA75D}"/>
              </a:ext>
            </a:extLst>
          </p:cNvPr>
          <p:cNvSpPr/>
          <p:nvPr/>
        </p:nvSpPr>
        <p:spPr>
          <a:xfrm>
            <a:off x="2576049" y="1832805"/>
            <a:ext cx="377558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Федеральный проект 1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923D482-1D26-4346-908B-6F14F7456B47}"/>
              </a:ext>
            </a:extLst>
          </p:cNvPr>
          <p:cNvSpPr/>
          <p:nvPr/>
        </p:nvSpPr>
        <p:spPr>
          <a:xfrm>
            <a:off x="6626940" y="1832805"/>
            <a:ext cx="251214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Федеральный проект 2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0150EAD-61D5-4D2F-8F9B-8099759CF838}"/>
              </a:ext>
            </a:extLst>
          </p:cNvPr>
          <p:cNvSpPr/>
          <p:nvPr/>
        </p:nvSpPr>
        <p:spPr>
          <a:xfrm>
            <a:off x="9414385" y="1832805"/>
            <a:ext cx="251214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Ведомственный проект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950ECE9-3119-46F6-B1B8-10B73C49A545}"/>
              </a:ext>
            </a:extLst>
          </p:cNvPr>
          <p:cNvSpPr/>
          <p:nvPr/>
        </p:nvSpPr>
        <p:spPr>
          <a:xfrm>
            <a:off x="1155288" y="3682073"/>
            <a:ext cx="178455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Региональный проект 1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7F85C0E-6168-4997-BC0A-4B4289859E26}"/>
              </a:ext>
            </a:extLst>
          </p:cNvPr>
          <p:cNvSpPr/>
          <p:nvPr/>
        </p:nvSpPr>
        <p:spPr>
          <a:xfrm>
            <a:off x="4558626" y="3674699"/>
            <a:ext cx="178455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Региональный проект 2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0873233-701B-4ED5-9CD8-F8121603C33D}"/>
              </a:ext>
            </a:extLst>
          </p:cNvPr>
          <p:cNvSpPr/>
          <p:nvPr/>
        </p:nvSpPr>
        <p:spPr>
          <a:xfrm>
            <a:off x="6441503" y="3674699"/>
            <a:ext cx="178455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Региональный проект 3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BE25945-53C7-4CA0-AB28-0F323902B119}"/>
              </a:ext>
            </a:extLst>
          </p:cNvPr>
          <p:cNvSpPr/>
          <p:nvPr/>
        </p:nvSpPr>
        <p:spPr>
          <a:xfrm>
            <a:off x="263011" y="4769229"/>
            <a:ext cx="1496962" cy="3687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Результат 1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CED9A8-9CE0-4859-ACFF-8C921A4ED486}"/>
              </a:ext>
            </a:extLst>
          </p:cNvPr>
          <p:cNvSpPr/>
          <p:nvPr/>
        </p:nvSpPr>
        <p:spPr>
          <a:xfrm>
            <a:off x="263011" y="5339500"/>
            <a:ext cx="1496962" cy="3687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Результат 2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953BCC9-4FA9-4412-80FB-187BF62B75AF}"/>
              </a:ext>
            </a:extLst>
          </p:cNvPr>
          <p:cNvSpPr/>
          <p:nvPr/>
        </p:nvSpPr>
        <p:spPr>
          <a:xfrm>
            <a:off x="263011" y="5909771"/>
            <a:ext cx="1496962" cy="36870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Результат 5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13CF246-F108-4DBC-A76C-62E66C326B95}"/>
              </a:ext>
            </a:extLst>
          </p:cNvPr>
          <p:cNvSpPr/>
          <p:nvPr/>
        </p:nvSpPr>
        <p:spPr>
          <a:xfrm>
            <a:off x="2433481" y="4769229"/>
            <a:ext cx="1496962" cy="3687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Показатель 1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C9C87BB-884A-45F0-BF8C-63D7C5751496}"/>
              </a:ext>
            </a:extLst>
          </p:cNvPr>
          <p:cNvSpPr/>
          <p:nvPr/>
        </p:nvSpPr>
        <p:spPr>
          <a:xfrm>
            <a:off x="2433481" y="5339500"/>
            <a:ext cx="1496962" cy="3687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Показатель 2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EA255F1-B8EE-4147-97E5-4AA0029E7904}"/>
              </a:ext>
            </a:extLst>
          </p:cNvPr>
          <p:cNvSpPr/>
          <p:nvPr/>
        </p:nvSpPr>
        <p:spPr>
          <a:xfrm>
            <a:off x="2433481" y="5909771"/>
            <a:ext cx="1496962" cy="36870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Показатель 5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93AABDE6-FCE1-4025-AAC7-16A73211A6D3}"/>
              </a:ext>
            </a:extLst>
          </p:cNvPr>
          <p:cNvCxnSpPr>
            <a:stCxn id="8" idx="2"/>
            <a:endCxn id="9" idx="0"/>
          </p:cNvCxnSpPr>
          <p:nvPr/>
        </p:nvCxnSpPr>
        <p:spPr>
          <a:xfrm>
            <a:off x="4463843" y="1309728"/>
            <a:ext cx="0" cy="523077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608B3559-0E27-4B13-B9E7-721478B7754F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4463843" y="1309728"/>
            <a:ext cx="3419168" cy="523077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B7C0D6F7-ACF0-4A72-9756-4D95203645C2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>
            <a:off x="4463843" y="2747205"/>
            <a:ext cx="2869938" cy="92749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BEF4B240-7495-41AD-B232-5A15E5B2BA40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>
            <a:off x="4463843" y="2747205"/>
            <a:ext cx="987061" cy="92749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B04A83C7-BD38-490B-AB77-30580DAB9B28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 flipH="1">
            <a:off x="2047566" y="2747205"/>
            <a:ext cx="2416277" cy="93486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B8706CAD-8552-4F75-BEBB-5C2D061FE0BE}"/>
              </a:ext>
            </a:extLst>
          </p:cNvPr>
          <p:cNvCxnSpPr>
            <a:cxnSpLocks/>
            <a:stCxn id="12" idx="2"/>
            <a:endCxn id="18" idx="0"/>
          </p:cNvCxnSpPr>
          <p:nvPr/>
        </p:nvCxnSpPr>
        <p:spPr>
          <a:xfrm>
            <a:off x="2047566" y="4596473"/>
            <a:ext cx="1134396" cy="17275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AD636DAD-E815-46A6-B729-91F27BEFE280}"/>
              </a:ext>
            </a:extLst>
          </p:cNvPr>
          <p:cNvCxnSpPr>
            <a:cxnSpLocks/>
            <a:stCxn id="12" idx="2"/>
            <a:endCxn id="15" idx="0"/>
          </p:cNvCxnSpPr>
          <p:nvPr/>
        </p:nvCxnSpPr>
        <p:spPr>
          <a:xfrm flipH="1">
            <a:off x="1011492" y="4596473"/>
            <a:ext cx="1036074" cy="17275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2D8BCAC-82F7-4E5C-9B76-C1C14FB5C8D6}"/>
              </a:ext>
            </a:extLst>
          </p:cNvPr>
          <p:cNvSpPr/>
          <p:nvPr/>
        </p:nvSpPr>
        <p:spPr>
          <a:xfrm>
            <a:off x="816668" y="1841535"/>
            <a:ext cx="1251157" cy="24334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/>
              <a:t>Результат 1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E8E8344-7207-476D-9228-7FFA1B86FE80}"/>
              </a:ext>
            </a:extLst>
          </p:cNvPr>
          <p:cNvSpPr/>
          <p:nvPr/>
        </p:nvSpPr>
        <p:spPr>
          <a:xfrm>
            <a:off x="784887" y="2100483"/>
            <a:ext cx="1251157" cy="24334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/>
              <a:t>Результат 2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53122D9-1716-4EED-B9BC-CE6F0A874DC8}"/>
              </a:ext>
            </a:extLst>
          </p:cNvPr>
          <p:cNvSpPr/>
          <p:nvPr/>
        </p:nvSpPr>
        <p:spPr>
          <a:xfrm>
            <a:off x="738746" y="2362153"/>
            <a:ext cx="1251157" cy="24334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/>
              <a:t>Результат 3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9CD6E7C-2239-4B16-8E36-5D1AD8083DE5}"/>
              </a:ext>
            </a:extLst>
          </p:cNvPr>
          <p:cNvSpPr/>
          <p:nvPr/>
        </p:nvSpPr>
        <p:spPr>
          <a:xfrm>
            <a:off x="691569" y="2623155"/>
            <a:ext cx="1251157" cy="24334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/>
              <a:t>Результат 4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E044E8F2-2D83-41CA-A9A5-4DE83BF80936}"/>
              </a:ext>
            </a:extLst>
          </p:cNvPr>
          <p:cNvSpPr/>
          <p:nvPr/>
        </p:nvSpPr>
        <p:spPr>
          <a:xfrm>
            <a:off x="1950470" y="1994783"/>
            <a:ext cx="1251157" cy="24334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/>
              <a:t>Показатель 1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642F70D-05B8-4421-AC40-0C14C9D5677A}"/>
              </a:ext>
            </a:extLst>
          </p:cNvPr>
          <p:cNvSpPr/>
          <p:nvPr/>
        </p:nvSpPr>
        <p:spPr>
          <a:xfrm>
            <a:off x="1918689" y="2253731"/>
            <a:ext cx="1251157" cy="24334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/>
              <a:t>Показатель 2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9FF5EDB5-6741-4514-9B23-EB5AE15C78EC}"/>
              </a:ext>
            </a:extLst>
          </p:cNvPr>
          <p:cNvSpPr/>
          <p:nvPr/>
        </p:nvSpPr>
        <p:spPr>
          <a:xfrm>
            <a:off x="1872548" y="2515401"/>
            <a:ext cx="1251157" cy="24334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/>
              <a:t>Показатель 3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50914158-9656-443C-9BBF-8F7507271A7A}"/>
              </a:ext>
            </a:extLst>
          </p:cNvPr>
          <p:cNvSpPr/>
          <p:nvPr/>
        </p:nvSpPr>
        <p:spPr>
          <a:xfrm>
            <a:off x="1825371" y="2776403"/>
            <a:ext cx="1251157" cy="24334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/>
              <a:t>Показатель 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71E4E4-7A7B-4B99-8F3A-88E916629ED4}"/>
              </a:ext>
            </a:extLst>
          </p:cNvPr>
          <p:cNvSpPr txBox="1"/>
          <p:nvPr/>
        </p:nvSpPr>
        <p:spPr>
          <a:xfrm>
            <a:off x="4558626" y="4682851"/>
            <a:ext cx="62959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Результат. 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направленностей.</a:t>
            </a:r>
          </a:p>
          <a:p>
            <a:pPr algn="just"/>
            <a:r>
              <a:rPr lang="ru-RU" sz="1400" b="1" dirty="0">
                <a:solidFill>
                  <a:srgbClr val="333333"/>
                </a:solidFill>
                <a:latin typeface="Noto Sans" panose="020B0502040504020204" pitchFamily="34" charset="0"/>
              </a:rPr>
              <a:t>Показатель. 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Доля обучающихся общеобразовательных организаций, расположенных в сельской местности и малых городах, в которых созданы и функционируют центры образования естественно-научной и технологической направленностей.</a:t>
            </a:r>
            <a:endParaRPr lang="ru-RU" sz="1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608112-FEA4-4317-9E29-E952A474446C}"/>
              </a:ext>
            </a:extLst>
          </p:cNvPr>
          <p:cNvSpPr txBox="1"/>
          <p:nvPr/>
        </p:nvSpPr>
        <p:spPr>
          <a:xfrm>
            <a:off x="5887982" y="754311"/>
            <a:ext cx="29383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</a:rPr>
              <a:t>8 </a:t>
            </a:r>
            <a:br>
              <a:rPr lang="ru-RU" sz="1800" b="1" dirty="0">
                <a:solidFill>
                  <a:srgbClr val="00206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>федеральных </a:t>
            </a:r>
            <a:br>
              <a:rPr lang="ru-RU" sz="1800" b="1" dirty="0">
                <a:solidFill>
                  <a:srgbClr val="00206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>проектов</a:t>
            </a:r>
            <a:endParaRPr lang="ru-RU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764356-D4B4-4EDD-AB4D-410B8EC93796}"/>
              </a:ext>
            </a:extLst>
          </p:cNvPr>
          <p:cNvSpPr txBox="1"/>
          <p:nvPr/>
        </p:nvSpPr>
        <p:spPr>
          <a:xfrm>
            <a:off x="7577868" y="3220408"/>
            <a:ext cx="29383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</a:rPr>
              <a:t>427 </a:t>
            </a:r>
            <a:br>
              <a:rPr lang="ru-RU" sz="1800" b="1" dirty="0">
                <a:solidFill>
                  <a:srgbClr val="00206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>региональных </a:t>
            </a:r>
            <a:br>
              <a:rPr lang="ru-RU" sz="1800" b="1" dirty="0">
                <a:solidFill>
                  <a:srgbClr val="00206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>проектов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06522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469640" y="236274"/>
            <a:ext cx="7677151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показатели ее достижения</a:t>
            </a:r>
          </a:p>
        </p:txBody>
      </p:sp>
      <p:sp>
        <p:nvSpPr>
          <p:cNvPr id="11" name="Google Shape;71;p2">
            <a:extLst>
              <a:ext uri="{FF2B5EF4-FFF2-40B4-BE49-F238E27FC236}">
                <a16:creationId xmlns:a16="http://schemas.microsoft.com/office/drawing/2014/main" id="{D23080D7-69DE-4601-88F5-ABC21D9C06F7}"/>
              </a:ext>
            </a:extLst>
          </p:cNvPr>
          <p:cNvSpPr txBox="1"/>
          <p:nvPr/>
        </p:nvSpPr>
        <p:spPr>
          <a:xfrm>
            <a:off x="1665263" y="1944534"/>
            <a:ext cx="8365145" cy="30718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82939" tIns="41458" rIns="82939" bIns="41458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52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Развитие инфраструктуры образования</a:t>
            </a:r>
            <a:endParaRPr kumimoji="0" sz="1452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4;p2">
            <a:extLst>
              <a:ext uri="{FF2B5EF4-FFF2-40B4-BE49-F238E27FC236}">
                <a16:creationId xmlns:a16="http://schemas.microsoft.com/office/drawing/2014/main" id="{7660DBBF-7428-44AF-BB78-82E1C060686F}"/>
              </a:ext>
            </a:extLst>
          </p:cNvPr>
          <p:cNvSpPr/>
          <p:nvPr/>
        </p:nvSpPr>
        <p:spPr>
          <a:xfrm>
            <a:off x="1171346" y="1944534"/>
            <a:ext cx="335051" cy="335051"/>
          </a:xfrm>
          <a:prstGeom prst="rect">
            <a:avLst/>
          </a:prstGeom>
          <a:solidFill>
            <a:srgbClr val="1F377B"/>
          </a:solidFill>
          <a:ln>
            <a:noFill/>
          </a:ln>
        </p:spPr>
        <p:txBody>
          <a:bodyPr spcFirstLastPara="1" wrap="square" lIns="82939" tIns="41458" rIns="82939" bIns="41458" anchor="ctr" anchorCtr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5;p2">
            <a:extLst>
              <a:ext uri="{FF2B5EF4-FFF2-40B4-BE49-F238E27FC236}">
                <a16:creationId xmlns:a16="http://schemas.microsoft.com/office/drawing/2014/main" id="{03BAC068-1EA3-4083-836C-C31D38C14CBE}"/>
              </a:ext>
            </a:extLst>
          </p:cNvPr>
          <p:cNvSpPr/>
          <p:nvPr/>
        </p:nvSpPr>
        <p:spPr>
          <a:xfrm rot="5400000">
            <a:off x="1255108" y="2039850"/>
            <a:ext cx="167526" cy="144418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82939" tIns="41458" rIns="82939" bIns="41458" anchor="ctr" anchorCtr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73;p2">
            <a:extLst>
              <a:ext uri="{FF2B5EF4-FFF2-40B4-BE49-F238E27FC236}">
                <a16:creationId xmlns:a16="http://schemas.microsoft.com/office/drawing/2014/main" id="{989F83A6-A16A-4F04-B2B8-6022154D12B4}"/>
              </a:ext>
            </a:extLst>
          </p:cNvPr>
          <p:cNvSpPr txBox="1"/>
          <p:nvPr/>
        </p:nvSpPr>
        <p:spPr>
          <a:xfrm>
            <a:off x="1665263" y="2519450"/>
            <a:ext cx="8365145" cy="30718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82939" tIns="41458" rIns="82939" bIns="41458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52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Профессиональное развитие педагогов и управленческих кадров</a:t>
            </a:r>
            <a:endParaRPr kumimoji="0" sz="145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78;p2">
            <a:extLst>
              <a:ext uri="{FF2B5EF4-FFF2-40B4-BE49-F238E27FC236}">
                <a16:creationId xmlns:a16="http://schemas.microsoft.com/office/drawing/2014/main" id="{48DC1915-579F-401E-9AE6-924BF7508B96}"/>
              </a:ext>
            </a:extLst>
          </p:cNvPr>
          <p:cNvSpPr/>
          <p:nvPr/>
        </p:nvSpPr>
        <p:spPr>
          <a:xfrm>
            <a:off x="1171346" y="2513692"/>
            <a:ext cx="335051" cy="335051"/>
          </a:xfrm>
          <a:prstGeom prst="rect">
            <a:avLst/>
          </a:prstGeom>
          <a:solidFill>
            <a:srgbClr val="1F377B"/>
          </a:solidFill>
          <a:ln>
            <a:noFill/>
          </a:ln>
        </p:spPr>
        <p:txBody>
          <a:bodyPr spcFirstLastPara="1" wrap="square" lIns="82939" tIns="41458" rIns="82939" bIns="41458" anchor="ctr" anchorCtr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79;p2">
            <a:extLst>
              <a:ext uri="{FF2B5EF4-FFF2-40B4-BE49-F238E27FC236}">
                <a16:creationId xmlns:a16="http://schemas.microsoft.com/office/drawing/2014/main" id="{7DAD9404-ED81-445B-90D7-4DD5759CCDF5}"/>
              </a:ext>
            </a:extLst>
          </p:cNvPr>
          <p:cNvSpPr/>
          <p:nvPr/>
        </p:nvSpPr>
        <p:spPr>
          <a:xfrm rot="5400000">
            <a:off x="1255108" y="2609008"/>
            <a:ext cx="167526" cy="144418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82939" tIns="41458" rIns="82939" bIns="41458" anchor="ctr" anchorCtr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72;p2">
            <a:extLst>
              <a:ext uri="{FF2B5EF4-FFF2-40B4-BE49-F238E27FC236}">
                <a16:creationId xmlns:a16="http://schemas.microsoft.com/office/drawing/2014/main" id="{AAFACDC9-3F9E-4BA3-892A-4A04AA0B6429}"/>
              </a:ext>
            </a:extLst>
          </p:cNvPr>
          <p:cNvSpPr txBox="1"/>
          <p:nvPr/>
        </p:nvSpPr>
        <p:spPr>
          <a:xfrm>
            <a:off x="1665263" y="3094365"/>
            <a:ext cx="8365145" cy="30718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82939" tIns="41458" rIns="82939" bIns="41458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52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Совершенствование содержания образования и воспитание</a:t>
            </a:r>
            <a:endParaRPr kumimoji="0" sz="1452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76;p2">
            <a:extLst>
              <a:ext uri="{FF2B5EF4-FFF2-40B4-BE49-F238E27FC236}">
                <a16:creationId xmlns:a16="http://schemas.microsoft.com/office/drawing/2014/main" id="{1C637AF8-E92F-42E5-9291-D7B211961871}"/>
              </a:ext>
            </a:extLst>
          </p:cNvPr>
          <p:cNvSpPr/>
          <p:nvPr/>
        </p:nvSpPr>
        <p:spPr>
          <a:xfrm>
            <a:off x="1171346" y="3072378"/>
            <a:ext cx="345444" cy="335051"/>
          </a:xfrm>
          <a:prstGeom prst="rect">
            <a:avLst/>
          </a:prstGeom>
          <a:solidFill>
            <a:srgbClr val="1F377B"/>
          </a:solidFill>
          <a:ln>
            <a:noFill/>
          </a:ln>
        </p:spPr>
        <p:txBody>
          <a:bodyPr spcFirstLastPara="1" wrap="square" lIns="82939" tIns="41458" rIns="82939" bIns="41458" anchor="ctr" anchorCtr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77;p2">
            <a:extLst>
              <a:ext uri="{FF2B5EF4-FFF2-40B4-BE49-F238E27FC236}">
                <a16:creationId xmlns:a16="http://schemas.microsoft.com/office/drawing/2014/main" id="{3ABBE29B-5274-42AA-B761-8BECF679F454}"/>
              </a:ext>
            </a:extLst>
          </p:cNvPr>
          <p:cNvSpPr/>
          <p:nvPr/>
        </p:nvSpPr>
        <p:spPr>
          <a:xfrm rot="5400000">
            <a:off x="1258806" y="3167694"/>
            <a:ext cx="167526" cy="144418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82939" tIns="41458" rIns="82939" bIns="41458" anchor="ctr" anchorCtr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B3D2A79D-13EE-457F-9281-F8145C536481}"/>
              </a:ext>
            </a:extLst>
          </p:cNvPr>
          <p:cNvSpPr txBox="1">
            <a:spLocks/>
          </p:cNvSpPr>
          <p:nvPr/>
        </p:nvSpPr>
        <p:spPr>
          <a:xfrm>
            <a:off x="1083226" y="1401658"/>
            <a:ext cx="10505394" cy="335051"/>
          </a:xfrm>
          <a:prstGeom prst="rect">
            <a:avLst/>
          </a:prstGeom>
        </p:spPr>
        <p:txBody>
          <a:bodyPr vert="horz" lIns="54494" tIns="27247" rIns="54494" bIns="27247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91900" rtl="0" eaLnBrk="1" fontAlgn="auto" latinLnBrk="0" hangingPunct="1">
              <a:lnSpc>
                <a:spcPct val="90000"/>
              </a:lnSpc>
              <a:spcBef>
                <a:spcPts val="152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14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Национальная цель: </a:t>
            </a:r>
            <a:r>
              <a:rPr kumimoji="0" lang="ru-RU" sz="181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 для самореализации и развития талантов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D400A533-8645-C94E-836E-7975E72B0B15}"/>
              </a:ext>
            </a:extLst>
          </p:cNvPr>
          <p:cNvSpPr txBox="1">
            <a:spLocks/>
          </p:cNvSpPr>
          <p:nvPr/>
        </p:nvSpPr>
        <p:spPr>
          <a:xfrm>
            <a:off x="1037506" y="4490593"/>
            <a:ext cx="8968264" cy="2205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Вхождение Российской Федерации в число десяти ведущих стран мира по качеству общего образования;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эффективной системы выявления, поддержки и развития способностей и талантов у детей и молодежи;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условий для воспитания гармонично развитой и социально ответственной личности;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доли граждан, занимающихся волонтерской (добровольческой) деятельностью или вовлеченных в деятельность волонтерских (добровольческих) организаций, до 15 процентов.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D277379-F8FD-CD4D-99F3-A1433C27909A}"/>
              </a:ext>
            </a:extLst>
          </p:cNvPr>
          <p:cNvSpPr/>
          <p:nvPr/>
        </p:nvSpPr>
        <p:spPr>
          <a:xfrm>
            <a:off x="1062144" y="3667932"/>
            <a:ext cx="8968264" cy="6583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39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Показатели достижения национальной цели, относящиеся непосредственно к сфере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128502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A8F8E3-89AB-4606-A721-1EF254C6F0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62" t="32605" r="15840" b="17520"/>
          <a:stretch/>
        </p:blipFill>
        <p:spPr>
          <a:xfrm>
            <a:off x="2394597" y="1419647"/>
            <a:ext cx="6209682" cy="2598971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5426C60C-FF39-8741-9A40-B2DBA9B9BD60}"/>
              </a:ext>
            </a:extLst>
          </p:cNvPr>
          <p:cNvSpPr txBox="1">
            <a:spLocks/>
          </p:cNvSpPr>
          <p:nvPr/>
        </p:nvSpPr>
        <p:spPr>
          <a:xfrm>
            <a:off x="459882" y="149791"/>
            <a:ext cx="1016801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Национальный проект «Образование»: 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что это?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F51155-1ADB-4F7F-8A22-6B77CA673A33}"/>
              </a:ext>
            </a:extLst>
          </p:cNvPr>
          <p:cNvSpPr txBox="1"/>
          <p:nvPr/>
        </p:nvSpPr>
        <p:spPr>
          <a:xfrm>
            <a:off x="3972314" y="3950919"/>
            <a:ext cx="314314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b="1" i="0" u="none" strike="noStrike" kern="1200" cap="none" spc="0" normalizeH="0" baseline="0" noProof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</a:t>
            </a:r>
            <a:r>
              <a:rPr kumimoji="0" lang="ru-RU" b="1" i="0" u="none" strike="noStrike" kern="1200" cap="none" spc="0" normalizeH="0" baseline="0" noProof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едеральных проектов: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9D426-D50E-42E2-B469-3B60EE80C60C}"/>
              </a:ext>
            </a:extLst>
          </p:cNvPr>
          <p:cNvSpPr txBox="1"/>
          <p:nvPr/>
        </p:nvSpPr>
        <p:spPr>
          <a:xfrm>
            <a:off x="6096000" y="5138549"/>
            <a:ext cx="47932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Социальная активность;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Социальные лифты для каждого;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Патриотическое воспитание граждан Российской Федерации;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Развитие системы поддержки молодежи («Молодежь России»).</a:t>
            </a:r>
            <a:endParaRPr lang="ru-R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946182-6FF7-4B2D-82B7-4527802FA757}"/>
              </a:ext>
            </a:extLst>
          </p:cNvPr>
          <p:cNvSpPr txBox="1"/>
          <p:nvPr/>
        </p:nvSpPr>
        <p:spPr>
          <a:xfrm>
            <a:off x="1192652" y="5138549"/>
            <a:ext cx="47932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1" i="0" dirty="0">
                <a:solidFill>
                  <a:srgbClr val="FF0000"/>
                </a:solidFill>
                <a:effectLst/>
                <a:latin typeface="Noto Sans" panose="020B0502040504020204" pitchFamily="34" charset="0"/>
              </a:rPr>
              <a:t>Современная школа;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333333"/>
                </a:solidFill>
                <a:latin typeface="Noto Sans" panose="020B0502040504020204" pitchFamily="34" charset="0"/>
              </a:rPr>
              <a:t>Успех каждого ребенка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333333"/>
                </a:solidFill>
                <a:latin typeface="Noto Sans" panose="020B0502040504020204" pitchFamily="34" charset="0"/>
              </a:rPr>
              <a:t>Цифровая образовательная среда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Молодые профессионалы (Повышение конкурентоспособности профессионального образования);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12221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330FFD-4291-4870-B1EA-62E4DFFD08E6}"/>
              </a:ext>
            </a:extLst>
          </p:cNvPr>
          <p:cNvSpPr txBox="1">
            <a:spLocks/>
          </p:cNvSpPr>
          <p:nvPr/>
        </p:nvSpPr>
        <p:spPr>
          <a:xfrm>
            <a:off x="623893" y="332163"/>
            <a:ext cx="9669346" cy="507480"/>
          </a:xfrm>
          <a:prstGeom prst="rect">
            <a:avLst/>
          </a:prstGeom>
          <a:noFill/>
        </p:spPr>
        <p:txBody>
          <a:bodyPr vert="horz" lIns="91440" tIns="45721" rIns="91440" bIns="45721" rtlCol="0" anchor="t" anchorCtr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Создание новых мест в общеобразовательных организациях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(строительство новых школ)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3127A7-32AA-4EC9-B164-2FA0ED189C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3" r="2625" b="12834"/>
          <a:stretch/>
        </p:blipFill>
        <p:spPr>
          <a:xfrm>
            <a:off x="754373" y="3298117"/>
            <a:ext cx="1673306" cy="113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7FBE1312-F2EF-41A4-9147-696E1F595F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93"/>
          <a:stretch/>
        </p:blipFill>
        <p:spPr bwMode="auto">
          <a:xfrm>
            <a:off x="757276" y="1256617"/>
            <a:ext cx="1673306" cy="894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Во время нацпроекта &quot; Образование &quot; открылась новая учебное заведение в Северной Осетии">
            <a:extLst>
              <a:ext uri="{FF2B5EF4-FFF2-40B4-BE49-F238E27FC236}">
                <a16:creationId xmlns:a16="http://schemas.microsoft.com/office/drawing/2014/main" id="{BB733753-BFF8-47E3-8C99-1E6C2A67D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275" y="2218752"/>
            <a:ext cx="1673307" cy="101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CE2D75AD-8AAA-46AB-BAA4-1128742C8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95" r="18327"/>
          <a:stretch/>
        </p:blipFill>
        <p:spPr bwMode="auto">
          <a:xfrm>
            <a:off x="2647200" y="1256617"/>
            <a:ext cx="3557901" cy="3162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40E5036-29E3-4C0A-BEFE-605CD36A2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40"/>
          <a:stretch/>
        </p:blipFill>
        <p:spPr bwMode="auto">
          <a:xfrm>
            <a:off x="754373" y="4574460"/>
            <a:ext cx="2681915" cy="2012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09BB172C-FDDF-47E8-9926-4BF20258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3186" y="4574459"/>
            <a:ext cx="2681915" cy="201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A524F8-6C5C-43A5-BFE4-E2D565CA3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590"/>
          <a:stretch/>
        </p:blipFill>
        <p:spPr bwMode="auto">
          <a:xfrm>
            <a:off x="6316465" y="1256617"/>
            <a:ext cx="2279285" cy="2180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A37E368-E624-4C25-997A-39614B1BF6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041"/>
          <a:stretch/>
        </p:blipFill>
        <p:spPr bwMode="auto">
          <a:xfrm>
            <a:off x="6316466" y="3598908"/>
            <a:ext cx="5121160" cy="299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72C39110-1EF6-41B1-BA73-15F558E28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90" r="5440"/>
          <a:stretch/>
        </p:blipFill>
        <p:spPr bwMode="auto">
          <a:xfrm>
            <a:off x="8707114" y="1256617"/>
            <a:ext cx="2730512" cy="2180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297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20DE1F-509D-4617-897D-6ABA6020693C}"/>
              </a:ext>
            </a:extLst>
          </p:cNvPr>
          <p:cNvSpPr txBox="1">
            <a:spLocks/>
          </p:cNvSpPr>
          <p:nvPr/>
        </p:nvSpPr>
        <p:spPr>
          <a:xfrm>
            <a:off x="772501" y="218645"/>
            <a:ext cx="9669346" cy="507480"/>
          </a:xfrm>
          <a:prstGeom prst="rect">
            <a:avLst/>
          </a:prstGeom>
          <a:noFill/>
        </p:spPr>
        <p:txBody>
          <a:bodyPr vert="horz" lIns="91440" tIns="45721" rIns="91440" bIns="45721" rtlCol="0" anchor="t" anchorCtr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Формирование цифровой образовательной среды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образовательных организациях</a:t>
            </a:r>
          </a:p>
        </p:txBody>
      </p:sp>
      <p:pic>
        <p:nvPicPr>
          <p:cNvPr id="3" name="Picture 6" descr="Будущее школы – цифровая образовательная среда | Власть Труда">
            <a:extLst>
              <a:ext uri="{FF2B5EF4-FFF2-40B4-BE49-F238E27FC236}">
                <a16:creationId xmlns:a16="http://schemas.microsoft.com/office/drawing/2014/main" id="{138DC9A8-F2CF-4BA7-A31D-E8BDE03BA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35"/>
          <a:stretch/>
        </p:blipFill>
        <p:spPr bwMode="auto">
          <a:xfrm>
            <a:off x="2519556" y="3306772"/>
            <a:ext cx="1721155" cy="1317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В Марпосаде появится центр цифрового образования детей &amp;quot;IT-куб&amp;quot; - ГТРК  Чувашия">
            <a:extLst>
              <a:ext uri="{FF2B5EF4-FFF2-40B4-BE49-F238E27FC236}">
                <a16:creationId xmlns:a16="http://schemas.microsoft.com/office/drawing/2014/main" id="{3B061E97-591A-4048-A0BE-F0A0B3E25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051"/>
          <a:stretch/>
        </p:blipFill>
        <p:spPr bwMode="auto">
          <a:xfrm>
            <a:off x="772502" y="3306772"/>
            <a:ext cx="1721154" cy="1317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Робототехника: азы профессии для юных арзамасцев">
            <a:extLst>
              <a:ext uri="{FF2B5EF4-FFF2-40B4-BE49-F238E27FC236}">
                <a16:creationId xmlns:a16="http://schemas.microsoft.com/office/drawing/2014/main" id="{1A68DFBF-06AB-4F60-B0BD-668D96E00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745" y="4742598"/>
            <a:ext cx="2845136" cy="189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9AF0FA57-EEF5-4CE4-86AC-54D57DBC2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93"/>
          <a:stretch/>
        </p:blipFill>
        <p:spPr bwMode="auto">
          <a:xfrm>
            <a:off x="9648976" y="1206478"/>
            <a:ext cx="1769843" cy="1032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C417D5A3-8EFF-489D-AD80-42DF27A57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7916" y="4742598"/>
            <a:ext cx="2845136" cy="189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21106B89-5621-4273-8498-F812C7464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745" y="1206478"/>
            <a:ext cx="5126198" cy="3417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B29938D-0A6F-4E03-908C-4F4298BC2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57" b="8623"/>
          <a:stretch/>
        </p:blipFill>
        <p:spPr bwMode="auto">
          <a:xfrm>
            <a:off x="9649655" y="2371575"/>
            <a:ext cx="1769843" cy="1032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14A352A7-9F3F-4750-B2DB-97EF85656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477"/>
          <a:stretch/>
        </p:blipFill>
        <p:spPr bwMode="auto">
          <a:xfrm>
            <a:off x="9648976" y="3520471"/>
            <a:ext cx="1769843" cy="1103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32327ADF-846D-4388-A256-D76078EC1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663" b="10824"/>
          <a:stretch/>
        </p:blipFill>
        <p:spPr bwMode="auto">
          <a:xfrm>
            <a:off x="10354087" y="4740719"/>
            <a:ext cx="1064732" cy="531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3C938BD9-8825-4BEF-B500-CF4B7F8800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38"/>
          <a:stretch/>
        </p:blipFill>
        <p:spPr bwMode="auto">
          <a:xfrm>
            <a:off x="10354087" y="5339458"/>
            <a:ext cx="1064732" cy="547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EFD0D284-D6B7-4C0C-A348-C95EB9F23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44"/>
          <a:stretch/>
        </p:blipFill>
        <p:spPr bwMode="auto">
          <a:xfrm>
            <a:off x="10354087" y="5957198"/>
            <a:ext cx="1064732" cy="67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Сферум (образов. платформа) — Скачать на ПК, Телефон">
            <a:extLst>
              <a:ext uri="{FF2B5EF4-FFF2-40B4-BE49-F238E27FC236}">
                <a16:creationId xmlns:a16="http://schemas.microsoft.com/office/drawing/2014/main" id="{1AA2335C-151B-4896-8C67-FEF4D4AFB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1" t="4106" r="2218" b="5244"/>
          <a:stretch/>
        </p:blipFill>
        <p:spPr bwMode="auto">
          <a:xfrm>
            <a:off x="772501" y="4740719"/>
            <a:ext cx="3468209" cy="189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222309-DE55-45A7-8376-1893C4C9F20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40" b="10715"/>
          <a:stretch/>
        </p:blipFill>
        <p:spPr>
          <a:xfrm>
            <a:off x="772501" y="1206478"/>
            <a:ext cx="3468209" cy="2035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8012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01B44-F6F8-43BC-BC46-7B63274245E5}"/>
              </a:ext>
            </a:extLst>
          </p:cNvPr>
          <p:cNvSpPr txBox="1">
            <a:spLocks/>
          </p:cNvSpPr>
          <p:nvPr/>
        </p:nvSpPr>
        <p:spPr>
          <a:xfrm>
            <a:off x="495467" y="364836"/>
            <a:ext cx="8990655" cy="507480"/>
          </a:xfrm>
          <a:prstGeom prst="rect">
            <a:avLst/>
          </a:prstGeom>
          <a:noFill/>
        </p:spPr>
        <p:txBody>
          <a:bodyPr vert="horz" lIns="91440" tIns="45721" rIns="91440" bIns="45721" rtlCol="0" anchor="t" anchorCtr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Развитие дополнительного образования детей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 обеспечение выявления, поддержки и развития одаренности</a:t>
            </a:r>
          </a:p>
        </p:txBody>
      </p:sp>
      <p:pic>
        <p:nvPicPr>
          <p:cNvPr id="3" name="Picture 2" descr="Проект «Успех каждого ребенка» нацпроекта «Образование» позволяет  реализовать самые смелые идеи и планы школьников | Министерство образования  и молодежной политики Чувашской Республики">
            <a:extLst>
              <a:ext uri="{FF2B5EF4-FFF2-40B4-BE49-F238E27FC236}">
                <a16:creationId xmlns:a16="http://schemas.microsoft.com/office/drawing/2014/main" id="{F80CC84D-3155-448E-AF13-013BEF3AA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69" y="1168622"/>
            <a:ext cx="4059884" cy="27065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Для всех школьников страны прошёл всероссийский онлайн-урок «Будь здоров!»  с главой Минпросвещения Сергеем Кравцовым / Минпросвещения России">
            <a:extLst>
              <a:ext uri="{FF2B5EF4-FFF2-40B4-BE49-F238E27FC236}">
                <a16:creationId xmlns:a16="http://schemas.microsoft.com/office/drawing/2014/main" id="{40F363F0-4DEE-4C7B-8D04-53419A31D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79"/>
          <a:stretch/>
        </p:blipFill>
        <p:spPr bwMode="auto">
          <a:xfrm>
            <a:off x="568368" y="3960343"/>
            <a:ext cx="4059884" cy="2622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СВЫШЕ 10 ТЫСЯЧ ШКОЛЬНИКОВ СТОЛИЦЫ СТАЛИ УЧАСТНИКАМИ ПРОЕКТА «БИЛЕТ В БУДУЩЕЕ»  – Мосправда-инфо">
            <a:extLst>
              <a:ext uri="{FF2B5EF4-FFF2-40B4-BE49-F238E27FC236}">
                <a16:creationId xmlns:a16="http://schemas.microsoft.com/office/drawing/2014/main" id="{A2F90827-1D05-4698-AAF7-093892399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976"/>
          <a:stretch/>
        </p:blipFill>
        <p:spPr bwMode="auto">
          <a:xfrm>
            <a:off x="8936346" y="5775240"/>
            <a:ext cx="1115849" cy="807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В Саратове открыт детский технопарк «Кванториум» — Правительство  Саратовской области">
            <a:extLst>
              <a:ext uri="{FF2B5EF4-FFF2-40B4-BE49-F238E27FC236}">
                <a16:creationId xmlns:a16="http://schemas.microsoft.com/office/drawing/2014/main" id="{A6D83FF4-D5CC-4905-B30C-D01649BA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6346" y="2698433"/>
            <a:ext cx="2210207" cy="1472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В Мысках открыты новые места дополнительного образования — MYSKI42.ru">
            <a:extLst>
              <a:ext uri="{FF2B5EF4-FFF2-40B4-BE49-F238E27FC236}">
                <a16:creationId xmlns:a16="http://schemas.microsoft.com/office/drawing/2014/main" id="{A08AA254-F36A-450D-A345-73C1D7F7A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41" r="4543"/>
          <a:stretch/>
        </p:blipFill>
        <p:spPr bwMode="auto">
          <a:xfrm>
            <a:off x="8936346" y="1168622"/>
            <a:ext cx="2210207" cy="1492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Фестивали профессий для школьников пройдут в 7 городах России /  Минпросвещения России">
            <a:extLst>
              <a:ext uri="{FF2B5EF4-FFF2-40B4-BE49-F238E27FC236}">
                <a16:creationId xmlns:a16="http://schemas.microsoft.com/office/drawing/2014/main" id="{28DC94C0-D3C9-4EF8-BB60-5A9B3AE02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8932" y="4246370"/>
            <a:ext cx="2210207" cy="1453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CCFE9DD-7046-4CBF-A6AF-EB646F443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50"/>
          <a:stretch/>
        </p:blipFill>
        <p:spPr bwMode="auto">
          <a:xfrm>
            <a:off x="10090630" y="5775240"/>
            <a:ext cx="1058509" cy="8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1F153B6-6A5B-4CA9-A46C-FC54B827B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2807" y="5403761"/>
            <a:ext cx="1767123" cy="117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73D40F2-4C21-47CF-8A6D-C6B8F0E62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9495" y="5403761"/>
            <a:ext cx="1767123" cy="117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90F01CAF-FF09-43DB-A45B-2C9DED433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2807" y="3501904"/>
            <a:ext cx="2614963" cy="174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088075-41D3-47DB-84D4-6817356EA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3710" y="3501904"/>
            <a:ext cx="886859" cy="88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7F64101E-C6A6-4C48-8F8D-1FE4219FC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7" r="19994"/>
          <a:stretch/>
        </p:blipFill>
        <p:spPr bwMode="auto">
          <a:xfrm>
            <a:off x="7673710" y="4456901"/>
            <a:ext cx="886859" cy="78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8B6533A3-C5F8-4DD9-8823-271B123BC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33" b="4568"/>
          <a:stretch/>
        </p:blipFill>
        <p:spPr bwMode="auto">
          <a:xfrm>
            <a:off x="4912807" y="1168622"/>
            <a:ext cx="3647762" cy="221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0621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1971</Words>
  <Application>Microsoft Office PowerPoint</Application>
  <PresentationFormat>Широкоэкранный</PresentationFormat>
  <Paragraphs>264</Paragraphs>
  <Slides>34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Helvetica Neue</vt:lpstr>
      <vt:lpstr>Noto Sans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Нормативное обеспечение образовательной деятельности и информационная открытость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Сибагатуллина Лейсан</dc:creator>
  <cp:lastModifiedBy>Бурухина Дарья</cp:lastModifiedBy>
  <cp:revision>101</cp:revision>
  <dcterms:created xsi:type="dcterms:W3CDTF">2022-01-10T10:45:44Z</dcterms:created>
  <dcterms:modified xsi:type="dcterms:W3CDTF">2022-02-03T07:52:43Z</dcterms:modified>
</cp:coreProperties>
</file>