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329" r:id="rId8"/>
    <p:sldId id="266" r:id="rId9"/>
    <p:sldId id="331" r:id="rId10"/>
    <p:sldId id="267" r:id="rId11"/>
    <p:sldId id="330" r:id="rId12"/>
    <p:sldId id="268" r:id="rId13"/>
    <p:sldId id="332" r:id="rId14"/>
    <p:sldId id="269" r:id="rId15"/>
    <p:sldId id="333" r:id="rId16"/>
    <p:sldId id="270" r:id="rId17"/>
    <p:sldId id="334" r:id="rId18"/>
    <p:sldId id="271" r:id="rId19"/>
    <p:sldId id="335" r:id="rId20"/>
    <p:sldId id="272" r:id="rId21"/>
    <p:sldId id="336" r:id="rId22"/>
    <p:sldId id="273" r:id="rId23"/>
    <p:sldId id="274" r:id="rId24"/>
    <p:sldId id="275" r:id="rId25"/>
    <p:sldId id="276" r:id="rId26"/>
    <p:sldId id="260" r:id="rId27"/>
    <p:sldId id="261" r:id="rId28"/>
    <p:sldId id="262" r:id="rId29"/>
    <p:sldId id="337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AF2C2-6F04-47A9-A97B-FCA256C49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4E5965-8640-4A3B-B4FB-369182F6B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1B6A4-A872-471D-A6E5-3E88A27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4AD7B-E66C-443C-8D00-2723CFA1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14DF73-4D0C-4DC4-AD39-A2210E55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D4A79-A095-434A-B45E-68CF160B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6A2EC0-28C3-41BE-AF5D-E6F1913B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A2D8BD-2D83-45A1-A442-0C08C35D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15802A-4608-46D5-BF9E-29AFBCB2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DF7641-D249-4896-99B2-DD938C8D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7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72AE90-DC00-4F64-A813-B7DAFF93E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B05385-79E9-4163-BDED-0D9315FC4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EE54C4-157F-4A4A-AA33-F510B0D7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04159D-D109-443C-A789-38A38C6B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8C029-E7B8-4F66-B817-9B93B9D2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64355-1124-4F94-A322-2F1F50A9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C7B52-5DC3-4139-9BB5-A9DE4875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7DD96-1D22-4209-A9D9-67882A1F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75877-BC58-4A48-8635-0795E7C1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993BB6-F343-48CC-AF09-C805DF208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050AC-43DE-4016-B656-8F4DC21D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E29C96-6BC6-4755-9206-1FA8E0FFF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462F3-955E-4FC7-84C1-762E8A5D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5CF16-4D15-4C8C-A1E6-47D9BA29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473F27-59AA-4EB5-82C8-426E4B9D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9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AAE64-4A93-4DAA-94FB-E40AF04B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F7E330-4313-496A-B8BD-E96488AF4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4F5553-B6BA-497C-A9E5-7C40E1E26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9849C2-DAA7-4C8D-A4E3-22767599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FD4E0F-417B-4E78-A465-DD80D5CA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0BFCC-C0F9-4C5D-8808-619C586A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6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D91E0-F0C2-4267-B985-6B0B44EB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3B8DDC-31C4-4CFE-8279-301056933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8D820C-6CBC-40A5-9189-2E2F42321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DD7494-69B4-4E20-A770-080FFDD1A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16632A-855E-4164-8B51-F03F597EF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5160C7-17F1-44ED-9E85-40A3833A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7F6DFE-F8DA-4A42-9233-30F294CD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DE0B3C-E7AF-47B0-BF18-46557D51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0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2CAA6-99EF-4BC7-88EE-7C0877D17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81D587-AC6D-4F65-A64F-B5E67499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09BA7F-FA1F-4F9E-AA77-9F55F3C4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41C95F-1536-4A96-B4B0-E512443A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8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282F1C-CBB1-4C8A-86B6-7F3B7C34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25FEBB-4F85-4D05-9603-86F778E0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B655CF-FF2A-4051-B006-B4207928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60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2454E-2CC0-4F2E-9B1C-C8FD8A53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D669F-B351-4770-AD54-D6C4F3D60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0948FC-DFE3-4C71-94AD-85E21A84C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990A1B-EE65-4C46-89BD-A8FDC08C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2EFFC0-E9BE-4D13-A32A-F29819A46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48F885-F480-4811-BB75-2D243AB9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C23DA-5D79-4297-B422-A8006CB1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748996-67AE-4C32-895B-916A96DD9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834F7F-851D-4EE7-8090-A021D36E4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086F24-44BC-4C6D-A8BD-41AC9C83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768F4B-8E21-48F1-B5C0-C17DB53A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9714D5-F6DB-49C1-9BB4-CCCA9A07A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41211-4DC8-463A-B723-AEC76C79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69665-17C2-42E2-BB9D-7CA148883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0E753C-B224-4044-AA07-7262B8669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AABA-28D7-4BFF-8629-8FE543BD607E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14CB0-5BD8-494C-BA4D-708F83B5A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F99869-DB6E-4957-94FC-63CAC6675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3E52-84D5-4CC7-A6B5-BDA6378F5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0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206FF-D2BF-4EFD-80E8-F4028C7F0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Инструменты самооценки готовности школы </a:t>
            </a:r>
            <a:br>
              <a:rPr lang="ru-RU" dirty="0"/>
            </a:br>
            <a:r>
              <a:rPr lang="ru-RU" dirty="0"/>
              <a:t>к формированию функциональной грамотности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FC1C1F-6225-48E2-B316-9F10F92D8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828"/>
            <a:ext cx="9144000" cy="1517716"/>
          </a:xfrm>
        </p:spPr>
        <p:txBody>
          <a:bodyPr/>
          <a:lstStyle/>
          <a:p>
            <a:r>
              <a:rPr lang="ru-RU" dirty="0"/>
              <a:t>Ольга Викторовна Езовских, </a:t>
            </a:r>
          </a:p>
          <a:p>
            <a:r>
              <a:rPr lang="ru-RU" dirty="0"/>
              <a:t>ст. преподаватель </a:t>
            </a:r>
            <a:r>
              <a:rPr lang="ru-RU" dirty="0" err="1"/>
              <a:t>ЦРПКРиСИО</a:t>
            </a:r>
            <a:r>
              <a:rPr lang="ru-RU" dirty="0"/>
              <a:t> и ЦНППМ ККИПК</a:t>
            </a:r>
          </a:p>
          <a:p>
            <a:r>
              <a:rPr lang="ru-RU" dirty="0"/>
              <a:t>Красноярск, 2022 г.</a:t>
            </a:r>
          </a:p>
        </p:txBody>
      </p:sp>
    </p:spTree>
    <p:extLst>
      <p:ext uri="{BB962C8B-B14F-4D97-AF65-F5344CB8AC3E}">
        <p14:creationId xmlns:p14="http://schemas.microsoft.com/office/powerpoint/2010/main" val="299363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FD05D-29E0-47E7-9873-F5BE2D14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029"/>
          </a:xfrm>
        </p:spPr>
        <p:txBody>
          <a:bodyPr>
            <a:noAutofit/>
          </a:bodyPr>
          <a:lstStyle/>
          <a:p>
            <a:r>
              <a:rPr lang="ru-RU" sz="4000" dirty="0"/>
              <a:t>Направление 1. </a:t>
            </a:r>
            <a:r>
              <a:rPr lang="ru-RU" sz="4000" b="1" dirty="0"/>
              <a:t>Продвижение, понимание, принятие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46FD9-0197-44FF-818D-5EE1C37A3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5" y="1819373"/>
            <a:ext cx="10935093" cy="4562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Направление № 1. Меры по продвижению концепции формирования функциональной грамотности: понимание и принятие сотрудниками организации, обеспечение целеполагания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Позволяет определить, насколько работа с грамотностями вошла в жизнь школы: педагогического коллектива, учащихся и их родителей.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направление анализа важно для общей оценки работы школы в этом направлении. Оно дает обобщенную картину и является поводом для рефлексии управленцев и инициативных групп сотрудников.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57221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2E60E-3FB4-4E72-BAFB-13897997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11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показателей и индикаторов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9550395-C29F-49C6-BD42-F3F9DFF844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582049"/>
              </p:ext>
            </p:extLst>
          </p:nvPr>
        </p:nvGraphicFramePr>
        <p:xfrm>
          <a:off x="622169" y="1319754"/>
          <a:ext cx="10831397" cy="5173120"/>
        </p:xfrm>
        <a:graphic>
          <a:graphicData uri="http://schemas.openxmlformats.org/drawingml/2006/table">
            <a:tbl>
              <a:tblPr/>
              <a:tblGrid>
                <a:gridCol w="3696772">
                  <a:extLst>
                    <a:ext uri="{9D8B030D-6E8A-4147-A177-3AD203B41FA5}">
                      <a16:colId xmlns:a16="http://schemas.microsoft.com/office/drawing/2014/main" val="4094479868"/>
                    </a:ext>
                  </a:extLst>
                </a:gridCol>
                <a:gridCol w="2517257">
                  <a:extLst>
                    <a:ext uri="{9D8B030D-6E8A-4147-A177-3AD203B41FA5}">
                      <a16:colId xmlns:a16="http://schemas.microsoft.com/office/drawing/2014/main" val="3186120228"/>
                    </a:ext>
                  </a:extLst>
                </a:gridCol>
                <a:gridCol w="2229570">
                  <a:extLst>
                    <a:ext uri="{9D8B030D-6E8A-4147-A177-3AD203B41FA5}">
                      <a16:colId xmlns:a16="http://schemas.microsoft.com/office/drawing/2014/main" val="1118538339"/>
                    </a:ext>
                  </a:extLst>
                </a:gridCol>
                <a:gridCol w="2387798">
                  <a:extLst>
                    <a:ext uri="{9D8B030D-6E8A-4147-A177-3AD203B41FA5}">
                      <a16:colId xmlns:a16="http://schemas.microsoft.com/office/drawing/2014/main" val="3639729461"/>
                    </a:ext>
                  </a:extLst>
                </a:gridCol>
              </a:tblGrid>
              <a:tr h="21849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школе организована содержательная профессиональная коммуникация (обсуждение содержательных аспектов внедрения педагогических практик по развитию функциональной грамотности обучающихся) по вопросам формирования функциональной грамотности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Формируются общие представления о функциональной грамотности: о важности, об основных понятиях, об инструментах оценивания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Ведется обсуждение концепций (способов, методов) формирования функциональной грамотности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Ведется совместная разработка заданий для оценки и формирования, а также способов анализа сформированности функциональной грамотности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33305"/>
                  </a:ext>
                </a:extLst>
              </a:tr>
              <a:tr h="2988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Включенность школьного коллектива в формирование функциональной грамотности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Систематически не занимается никто: случаются отдельные эпизоды у разных учителей или есть 1-2 учителя, у которых было больше одной попытки внедрять формирование функциональной грамотности в свою работу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школы ищет способы формирования функциональной грамотности, менее половины учителей систематически внедряют формирование функциональной грамотности в свою работу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школы системно занимается вопросами формирования функциональной грамотности, все учителя работают по данному направлению</a:t>
                      </a:r>
                    </a:p>
                  </a:txBody>
                  <a:tcPr marL="7264" marR="7264" marT="7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00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24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350E2-21FD-4679-9EB1-B5B05B07D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2. </a:t>
            </a:r>
            <a:r>
              <a:rPr lang="ru-RU" b="1" dirty="0"/>
              <a:t>Мониторинговые и оценочные процедуры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C9453-8D94-4576-AC7C-F2AF0329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031"/>
            <a:ext cx="10515600" cy="40559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Позволяет увидеть </a:t>
            </a:r>
            <a:r>
              <a:rPr lang="ru-RU" b="1" dirty="0"/>
              <a:t>общую картину по инструментам измерения грамотностей:</a:t>
            </a:r>
          </a:p>
          <a:p>
            <a:r>
              <a:rPr lang="ru-RU" dirty="0"/>
              <a:t>Какие из них обеспечены инструментами измерения</a:t>
            </a:r>
          </a:p>
          <a:p>
            <a:r>
              <a:rPr lang="ru-RU" dirty="0"/>
              <a:t>Насколько широк спектр используемых инструментов</a:t>
            </a:r>
          </a:p>
          <a:p>
            <a:r>
              <a:rPr lang="ru-RU" dirty="0"/>
              <a:t>Насколько широк охват различных групп участников образовательного процесса</a:t>
            </a:r>
          </a:p>
          <a:p>
            <a:r>
              <a:rPr lang="ru-RU" dirty="0"/>
              <a:t>Насколько регулярно проводятся измерения</a:t>
            </a:r>
          </a:p>
          <a:p>
            <a:r>
              <a:rPr lang="ru-RU" dirty="0"/>
              <a:t>Как используются результаты измерений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48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ECF56-4D07-4452-92DA-AAA0D469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89"/>
          </a:xfrm>
        </p:spPr>
        <p:txBody>
          <a:bodyPr>
            <a:normAutofit fontScale="90000"/>
          </a:bodyPr>
          <a:lstStyle/>
          <a:p>
            <a:r>
              <a:rPr lang="ru-RU" dirty="0"/>
              <a:t>Акценты индикаторов: </a:t>
            </a:r>
            <a:r>
              <a:rPr lang="ru-RU" b="1" dirty="0"/>
              <a:t>можем увидеть охват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4E29A0-3B3B-4574-A51F-E404C9322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495337"/>
              </p:ext>
            </p:extLst>
          </p:nvPr>
        </p:nvGraphicFramePr>
        <p:xfrm>
          <a:off x="669303" y="1300899"/>
          <a:ext cx="10765410" cy="5099899"/>
        </p:xfrm>
        <a:graphic>
          <a:graphicData uri="http://schemas.openxmlformats.org/drawingml/2006/table">
            <a:tbl>
              <a:tblPr/>
              <a:tblGrid>
                <a:gridCol w="2837468">
                  <a:extLst>
                    <a:ext uri="{9D8B030D-6E8A-4147-A177-3AD203B41FA5}">
                      <a16:colId xmlns:a16="http://schemas.microsoft.com/office/drawing/2014/main" val="2851234501"/>
                    </a:ext>
                  </a:extLst>
                </a:gridCol>
                <a:gridCol w="2648932">
                  <a:extLst>
                    <a:ext uri="{9D8B030D-6E8A-4147-A177-3AD203B41FA5}">
                      <a16:colId xmlns:a16="http://schemas.microsoft.com/office/drawing/2014/main" val="409480048"/>
                    </a:ext>
                  </a:extLst>
                </a:gridCol>
                <a:gridCol w="2328421">
                  <a:extLst>
                    <a:ext uri="{9D8B030D-6E8A-4147-A177-3AD203B41FA5}">
                      <a16:colId xmlns:a16="http://schemas.microsoft.com/office/drawing/2014/main" val="2380296194"/>
                    </a:ext>
                  </a:extLst>
                </a:gridCol>
                <a:gridCol w="2950589">
                  <a:extLst>
                    <a:ext uri="{9D8B030D-6E8A-4147-A177-3AD203B41FA5}">
                      <a16:colId xmlns:a16="http://schemas.microsoft.com/office/drawing/2014/main" val="88817316"/>
                    </a:ext>
                  </a:extLst>
                </a:gridCol>
              </a:tblGrid>
              <a:tr h="16504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Инструменты оценки функциональной грамотности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использование и разработка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готовые инструменты оценки уровня функциональной грамотности (без адаптации к условиям обучения в конкретной школе)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Готовые инструменты оценки функциональной грамотности адаптируются под условия образовательной организации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Разрабатываются собственные инструменты оценки с учетом федерального и регионального опыта измерения уровня функциональной грамотности, а также собственного опыта (и условий)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02062"/>
                  </a:ext>
                </a:extLst>
              </a:tr>
              <a:tr h="1688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Инструменты оценки функциональной грамотности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использование и разработка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готовые инструменты оценки уровня функциональной грамотности (без адаптации к условиям обучения в конкретной школе)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Готовые инструменты оценки функциональной грамотности адаптируются под условия образовательной организации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Разрабатываются собственные инструменты оценки с учетом федерального и регионального опыта измерения уровня функциональной грамотности, а также собственного опыта (и условий)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176682"/>
                  </a:ext>
                </a:extLst>
              </a:tr>
              <a:tr h="1760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Инструменты оценки функциональной грамотности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законных представителей обучающихся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использование и разработка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готовые инструменты оценки уровня функциональной грамотности (без адаптации к условиям обучения в конкретной школе)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Готовые инструменты оценки функциональной грамотности адаптируются под условия образовательной организации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Разрабатываются собственные инструменты оценки с учетом федерального и регионального опыта измерения уровня функциональной грамотности, а также собственного опыта (и условий)</a:t>
                      </a:r>
                    </a:p>
                  </a:txBody>
                  <a:tcPr marL="4694" marR="4694" marT="4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3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77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51652-4F84-4813-9010-3503A0D1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3. </a:t>
            </a:r>
            <a:r>
              <a:rPr lang="ru-RU" b="1" dirty="0"/>
              <a:t>Среда профессионального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659B77-991C-49E8-8549-94F054EFE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29"/>
            <a:ext cx="10515600" cy="4197334"/>
          </a:xfrm>
        </p:spPr>
        <p:txBody>
          <a:bodyPr/>
          <a:lstStyle/>
          <a:p>
            <a:r>
              <a:rPr lang="ru-RU" dirty="0"/>
              <a:t>Главная фигура в формировании грамотностей – педагог. От его подготовки и готовности формировать различные умения, выходящие за рамки учебника, зависит образовательный результат</a:t>
            </a:r>
          </a:p>
          <a:p>
            <a:r>
              <a:rPr lang="ru-RU" dirty="0"/>
              <a:t>Показатели направления задают ориентиры для организации методической работы в школе</a:t>
            </a:r>
          </a:p>
        </p:txBody>
      </p:sp>
    </p:spTree>
    <p:extLst>
      <p:ext uri="{BB962C8B-B14F-4D97-AF65-F5344CB8AC3E}">
        <p14:creationId xmlns:p14="http://schemas.microsoft.com/office/powerpoint/2010/main" val="5094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51989-FDD0-4737-8410-907D04BF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811"/>
          </a:xfrm>
        </p:spPr>
        <p:txBody>
          <a:bodyPr/>
          <a:lstStyle/>
          <a:p>
            <a:r>
              <a:rPr lang="ru-RU" dirty="0"/>
              <a:t>Глубина анализа и проработки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13B7F21-C91A-4BD7-8331-07E91D364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114339"/>
              </p:ext>
            </p:extLst>
          </p:nvPr>
        </p:nvGraphicFramePr>
        <p:xfrm>
          <a:off x="735291" y="1348033"/>
          <a:ext cx="10737130" cy="5144842"/>
        </p:xfrm>
        <a:graphic>
          <a:graphicData uri="http://schemas.openxmlformats.org/drawingml/2006/table">
            <a:tbl>
              <a:tblPr/>
              <a:tblGrid>
                <a:gridCol w="2677212">
                  <a:extLst>
                    <a:ext uri="{9D8B030D-6E8A-4147-A177-3AD203B41FA5}">
                      <a16:colId xmlns:a16="http://schemas.microsoft.com/office/drawing/2014/main" val="3161329277"/>
                    </a:ext>
                  </a:extLst>
                </a:gridCol>
                <a:gridCol w="3186260">
                  <a:extLst>
                    <a:ext uri="{9D8B030D-6E8A-4147-A177-3AD203B41FA5}">
                      <a16:colId xmlns:a16="http://schemas.microsoft.com/office/drawing/2014/main" val="144515793"/>
                    </a:ext>
                  </a:extLst>
                </a:gridCol>
                <a:gridCol w="2158738">
                  <a:extLst>
                    <a:ext uri="{9D8B030D-6E8A-4147-A177-3AD203B41FA5}">
                      <a16:colId xmlns:a16="http://schemas.microsoft.com/office/drawing/2014/main" val="341608160"/>
                    </a:ext>
                  </a:extLst>
                </a:gridCol>
                <a:gridCol w="2714920">
                  <a:extLst>
                    <a:ext uri="{9D8B030D-6E8A-4147-A177-3AD203B41FA5}">
                      <a16:colId xmlns:a16="http://schemas.microsoft.com/office/drawing/2014/main" val="2749653859"/>
                    </a:ext>
                  </a:extLst>
                </a:gridCol>
              </a:tblGrid>
              <a:tr h="235441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деятельности педагога в области формирования функциональной грамотности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результатов школы в оценочных процедурах, измеряющих сформированность функциональной грамотности учащихся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результатов класса (классов), с которыми) работает педагог, в области формирования функциональной грамотности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способов формирования функциональной грамотности, используемых педагогом на своих уроках, в соотнесении с индивидуальными результатами учащихся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81078"/>
                  </a:ext>
                </a:extLst>
              </a:tr>
              <a:tr h="2790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Анализ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педагогической деятельности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направлении формирования и развития функциональной грамотности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формате анализа урока нет раздела, посвященного формированию функциональной грамотности, либо он носит формальный характер, содержательно формирование функциональной грамотности на уроке и занятии не описано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 и используется формат анализа урока и занятия, включающий критерии, отражающие формирование функциональной грамотности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Методическая работа включает помимо анализа уроков и занятий разработку уроков, включающих задания и формы работы, ориентированные на формирование функциональной грамотности</a:t>
                      </a:r>
                    </a:p>
                  </a:txBody>
                  <a:tcPr marL="6705" marR="6705" marT="67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53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3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92A8C-D7D9-4B5F-BF36-B3A5A4C0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4. </a:t>
            </a:r>
            <a:r>
              <a:rPr lang="ru-RU" b="1" dirty="0"/>
              <a:t>Школьный уклад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C444F-B0CA-46F9-9794-2E460BC78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Школьный уклад связан не только с воспитательным процессом</a:t>
            </a:r>
          </a:p>
          <a:p>
            <a:r>
              <a:rPr lang="ru-RU" dirty="0"/>
              <a:t>От особенностей взаимодействия и взаимоотношений между различными участниками образовательного процесса зависит результат образования – формирование личности учащегося, его готовности к реализации своего потенциала в жизни</a:t>
            </a:r>
          </a:p>
        </p:txBody>
      </p:sp>
    </p:spTree>
    <p:extLst>
      <p:ext uri="{BB962C8B-B14F-4D97-AF65-F5344CB8AC3E}">
        <p14:creationId xmlns:p14="http://schemas.microsoft.com/office/powerpoint/2010/main" val="1049520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59543-3CAA-4C71-8E60-AFFD5E0C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96"/>
          </a:xfrm>
        </p:spPr>
        <p:txBody>
          <a:bodyPr>
            <a:normAutofit fontScale="90000"/>
          </a:bodyPr>
          <a:lstStyle/>
          <a:p>
            <a:r>
              <a:rPr lang="ru-RU" dirty="0"/>
              <a:t>Возможности для взаимодействия субъектов деятельности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6B4409-CC91-4D5D-9D71-10D8852AA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77525"/>
              </p:ext>
            </p:extLst>
          </p:nvPr>
        </p:nvGraphicFramePr>
        <p:xfrm>
          <a:off x="838200" y="1825624"/>
          <a:ext cx="10681354" cy="4594029"/>
        </p:xfrm>
        <a:graphic>
          <a:graphicData uri="http://schemas.openxmlformats.org/drawingml/2006/table">
            <a:tbl>
              <a:tblPr/>
              <a:tblGrid>
                <a:gridCol w="2649718">
                  <a:extLst>
                    <a:ext uri="{9D8B030D-6E8A-4147-A177-3AD203B41FA5}">
                      <a16:colId xmlns:a16="http://schemas.microsoft.com/office/drawing/2014/main" val="382107141"/>
                    </a:ext>
                  </a:extLst>
                </a:gridCol>
                <a:gridCol w="2318993">
                  <a:extLst>
                    <a:ext uri="{9D8B030D-6E8A-4147-A177-3AD203B41FA5}">
                      <a16:colId xmlns:a16="http://schemas.microsoft.com/office/drawing/2014/main" val="1768980129"/>
                    </a:ext>
                  </a:extLst>
                </a:gridCol>
                <a:gridCol w="2545237">
                  <a:extLst>
                    <a:ext uri="{9D8B030D-6E8A-4147-A177-3AD203B41FA5}">
                      <a16:colId xmlns:a16="http://schemas.microsoft.com/office/drawing/2014/main" val="999754921"/>
                    </a:ext>
                  </a:extLst>
                </a:gridCol>
                <a:gridCol w="3167406">
                  <a:extLst>
                    <a:ext uri="{9D8B030D-6E8A-4147-A177-3AD203B41FA5}">
                      <a16:colId xmlns:a16="http://schemas.microsoft.com/office/drawing/2014/main" val="1352363241"/>
                    </a:ext>
                  </a:extLst>
                </a:gridCol>
              </a:tblGrid>
              <a:tr h="116137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Способствует ли формированию грамотностей уклад школьной жизни (особенности взаимодействия педагогов с обучающимися)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Неформальное взаимодействие педагогов и обучающихся, направленное на формирование функциональной грамотности, не построено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Неформальное взаимодействие педагогов и обучающихся, направленное на формирование функциональной грамотности, носит субъект-объектный характер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Неформальное взаимодействие педагогов и обучающихся, направленное на формирование функциональной грамотности, носит субъект-субъектный характер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81965"/>
                  </a:ext>
                </a:extLst>
              </a:tr>
              <a:tr h="1602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Способствует ли формированию грамотностей уклад школьной жизни (особенности взаимодействия педагогов с законными представителями обучающихся)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Неформальные мероприятия с привлечением законных представителей обучающихся, направленные на формирование функциональной грамотности, в школе не проводятся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Неформальные мероприятия с привлечением законных представителей обучающихся, направленные на формирование функциональной грамотности, проводятся в школе нерегулярно и бессистемно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Неформальные мероприятия с привлечением законных представителей обучающихся, направленные на формирование функциональной грамотности, проводятся в школе регулярно и системно (согласно плану мероприятий или иному обеспечивающему документу)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20410"/>
                  </a:ext>
                </a:extLst>
              </a:tr>
              <a:tr h="18302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Способствует ли формированию грамотностей уклад школьной жизни (формирование системы ценностей у обучающихся и их законных представителей)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школе не проводятся совместные мероприятия с участием обучающихся и их законных представителей, направленные на формирование ценностных установок (важности, значимости функциональной грамотности в жизни человека)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школе нерегулярно и бессистемно проводятся совместные мероприятия с участием обучающихся и их законных представителей, направленные на формирование ценностных установок (важности, значимости функциональной грамотности в жизни человека)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школе регулярно и системно (согласно плану мероприятий или иному обеспечивающему документу) приводятся совместные мероприятия с участием обучающихся и их законных представителей, направленные на формирование ценностных установок (важности, значимости функциональной грамотности в жизни человека)</a:t>
                      </a:r>
                    </a:p>
                  </a:txBody>
                  <a:tcPr marL="3481" marR="3481" marT="3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4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2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E272B-0E15-4C89-AC16-F80059C6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5. </a:t>
            </a:r>
            <a:r>
              <a:rPr lang="ru-RU" b="1" dirty="0"/>
              <a:t>Методические 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F0AE56-D497-4CF1-A98F-8C634D053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1489435"/>
            <a:ext cx="11161336" cy="5003440"/>
          </a:xfrm>
        </p:spPr>
        <p:txBody>
          <a:bodyPr>
            <a:normAutofit/>
          </a:bodyPr>
          <a:lstStyle/>
          <a:p>
            <a:r>
              <a:rPr lang="ru-RU" dirty="0"/>
              <a:t>Показатели и индикаторы позволяют оценить в общих чертах инструментальную, методическую обеспеченность деятельности педагога</a:t>
            </a:r>
          </a:p>
          <a:p>
            <a:r>
              <a:rPr lang="ru-RU" dirty="0"/>
              <a:t>Акцент в направлении сделан на особенностях организации методической работы в школе и на наиболее эффективных способах профессионального развития педагогов</a:t>
            </a:r>
          </a:p>
          <a:p>
            <a:r>
              <a:rPr lang="ru-RU" dirty="0"/>
              <a:t>Пример: «Помимо работы с готовыми заданиями для оценки и формирования ФГ у учителей появилась возможность посещать уроки друг друга, совместно их разрабатывать и анализировать за счет изменений в планировании (расписание с учетом совместной работы) и анализе деятельности (в схему анализа урока внесены соответствующие пункты)»</a:t>
            </a:r>
          </a:p>
        </p:txBody>
      </p:sp>
    </p:spTree>
    <p:extLst>
      <p:ext uri="{BB962C8B-B14F-4D97-AF65-F5344CB8AC3E}">
        <p14:creationId xmlns:p14="http://schemas.microsoft.com/office/powerpoint/2010/main" val="79790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5E830-E89B-4C8D-98AD-3A473DA1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/>
          <a:p>
            <a:r>
              <a:rPr lang="ru-RU" dirty="0"/>
              <a:t>Способы поддержки педагогов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221E758-566B-47F3-890C-529D091BA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598519"/>
              </p:ext>
            </p:extLst>
          </p:nvPr>
        </p:nvGraphicFramePr>
        <p:xfrm>
          <a:off x="603316" y="1451728"/>
          <a:ext cx="10972799" cy="5069435"/>
        </p:xfrm>
        <a:graphic>
          <a:graphicData uri="http://schemas.openxmlformats.org/drawingml/2006/table">
            <a:tbl>
              <a:tblPr/>
              <a:tblGrid>
                <a:gridCol w="1875933">
                  <a:extLst>
                    <a:ext uri="{9D8B030D-6E8A-4147-A177-3AD203B41FA5}">
                      <a16:colId xmlns:a16="http://schemas.microsoft.com/office/drawing/2014/main" val="4129897994"/>
                    </a:ext>
                  </a:extLst>
                </a:gridCol>
                <a:gridCol w="2450970">
                  <a:extLst>
                    <a:ext uri="{9D8B030D-6E8A-4147-A177-3AD203B41FA5}">
                      <a16:colId xmlns:a16="http://schemas.microsoft.com/office/drawing/2014/main" val="1510402426"/>
                    </a:ext>
                  </a:extLst>
                </a:gridCol>
                <a:gridCol w="3007150">
                  <a:extLst>
                    <a:ext uri="{9D8B030D-6E8A-4147-A177-3AD203B41FA5}">
                      <a16:colId xmlns:a16="http://schemas.microsoft.com/office/drawing/2014/main" val="3537696870"/>
                    </a:ext>
                  </a:extLst>
                </a:gridCol>
                <a:gridCol w="3638746">
                  <a:extLst>
                    <a:ext uri="{9D8B030D-6E8A-4147-A177-3AD203B41FA5}">
                      <a16:colId xmlns:a16="http://schemas.microsoft.com/office/drawing/2014/main" val="2781309259"/>
                    </a:ext>
                  </a:extLst>
                </a:gridCol>
              </a:tblGrid>
              <a:tr h="3581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 методических ресурсов, используемых педагогами для формирования ФГ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основном используются внешние - федеральные и региональные - методические ресурсы, представленные в свободном доступе в сети Интернет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Наряду с внешними используются и внутренние ресурсы - формируется банк методических ресурсов школы по ФГ, удачные наработки учителей или групп учителей собираются в единый банк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Помимо работы с готовыми заданиями для оценки и формирования ФГ у учителей появилась возможность посещать уроки друг друга, совместно их разрабатывать и анализировать за счет изменений в планировании (расписание с учетом совместной работы) и анализе деятельности (в схему анализа урока внесены соответствующие пункты)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310270"/>
                  </a:ext>
                </a:extLst>
              </a:tr>
              <a:tr h="1488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Формы профессионального взаимодействия на уровне организации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Традиционные формы: семинары, педсоветы, заседания методических объединений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Наставничество, тьюторство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Проектные и творческие группы по совместной разработке и анализу уроков</a:t>
                      </a:r>
                    </a:p>
                  </a:txBody>
                  <a:tcPr marL="6715" marR="6715" marT="67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0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71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CFD77-D11A-40B5-8482-CDADEFC30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555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Постановка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09977-6FDB-4110-9A5B-1B985D14D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грамотности – задача не сиюминутная, и она остается актуальной для системы образования.</a:t>
            </a:r>
          </a:p>
          <a:p>
            <a:r>
              <a:rPr lang="ru-RU" dirty="0"/>
              <a:t>Решение задачи зависит как от усилий ученых, методистов, руководителей и разработчиков различных измерительных, информационных и методических материалов, так и от школьных педагогов и управленцев.</a:t>
            </a:r>
          </a:p>
          <a:p>
            <a:r>
              <a:rPr lang="ru-RU" dirty="0"/>
              <a:t>На сегодняшний день появилась возможность выстроить целостную систему формирования функциональной грамотности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2617549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2AD97-623E-4C7A-80FF-FD6A29F2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6. </a:t>
            </a:r>
            <a:r>
              <a:rPr lang="ru-RU" b="1" dirty="0"/>
              <a:t>Процесс учения и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F5CE6-3828-419D-80B2-4DE57D7C0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Акцент на детали организации образовательного процесса.</a:t>
            </a:r>
          </a:p>
          <a:p>
            <a:endParaRPr lang="ru-RU" dirty="0"/>
          </a:p>
          <a:p>
            <a:r>
              <a:rPr lang="ru-RU" dirty="0"/>
              <a:t>Пример: «Рефлексия проводится в индивидуальном режиме, для нее выделяется достаточно времени, вопросы нацелены на способы работы ученика, его индивидуальный прогресс, виды и причины его ошибок, на обобщение и уточнение понимания содержания урока или занятия»</a:t>
            </a:r>
          </a:p>
        </p:txBody>
      </p:sp>
    </p:spTree>
    <p:extLst>
      <p:ext uri="{BB962C8B-B14F-4D97-AF65-F5344CB8AC3E}">
        <p14:creationId xmlns:p14="http://schemas.microsoft.com/office/powerpoint/2010/main" val="2681185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21D38-44A5-4CC3-86CD-887DE848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Разные типы индикаторов. Масштаб проявления характеристики процесса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5648899-CAEB-4428-BE7F-7752795CE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64252"/>
              </p:ext>
            </p:extLst>
          </p:nvPr>
        </p:nvGraphicFramePr>
        <p:xfrm>
          <a:off x="697583" y="1442301"/>
          <a:ext cx="10727704" cy="5050572"/>
        </p:xfrm>
        <a:graphic>
          <a:graphicData uri="http://schemas.openxmlformats.org/drawingml/2006/table">
            <a:tbl>
              <a:tblPr/>
              <a:tblGrid>
                <a:gridCol w="2281287">
                  <a:extLst>
                    <a:ext uri="{9D8B030D-6E8A-4147-A177-3AD203B41FA5}">
                      <a16:colId xmlns:a16="http://schemas.microsoft.com/office/drawing/2014/main" val="174277043"/>
                    </a:ext>
                  </a:extLst>
                </a:gridCol>
                <a:gridCol w="2337848">
                  <a:extLst>
                    <a:ext uri="{9D8B030D-6E8A-4147-A177-3AD203B41FA5}">
                      <a16:colId xmlns:a16="http://schemas.microsoft.com/office/drawing/2014/main" val="1560180935"/>
                    </a:ext>
                  </a:extLst>
                </a:gridCol>
                <a:gridCol w="2752626">
                  <a:extLst>
                    <a:ext uri="{9D8B030D-6E8A-4147-A177-3AD203B41FA5}">
                      <a16:colId xmlns:a16="http://schemas.microsoft.com/office/drawing/2014/main" val="20257092"/>
                    </a:ext>
                  </a:extLst>
                </a:gridCol>
                <a:gridCol w="3355943">
                  <a:extLst>
                    <a:ext uri="{9D8B030D-6E8A-4147-A177-3AD203B41FA5}">
                      <a16:colId xmlns:a16="http://schemas.microsoft.com/office/drawing/2014/main" val="3904409656"/>
                    </a:ext>
                  </a:extLst>
                </a:gridCol>
              </a:tblGrid>
              <a:tr h="1934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урока (направленного на формирование функциональной грамотности): формирование самостоятельности и ответственности обучающихся 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30% уроков и внеурочной деятельности педагогов школы включают дидактические задачи, направленные на формирование самостоятельности и ответственности обучающихся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30% до 60% уроков и внеурочной деятельности педагогов школы включают дидактические задачи, направленные на формирование самостоятельности и ответственности обучающихся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60% уроков и внеурочной деятельности педагогов школы включают дидактические задачи, направленные на формирование самостоятельности и ответственности обучающихся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66065"/>
                  </a:ext>
                </a:extLst>
              </a:tr>
              <a:tr h="1420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Учебные программы педагогов школы 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30% учебных программ педагогов школы включают задачи и планируемые результаты в области формирования функциональной грамотности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30% до 60% учебных программ педагогов школы включают задачи и планируемые результаты в области формирования функциональной грамотности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60% учебных программ педагогов школы включают задачи и планируемые результаты в области формирования функциональной грамотности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37178"/>
                  </a:ext>
                </a:extLst>
              </a:tr>
              <a:tr h="1695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Связь дидактической задачи урока с реальной жизнью 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уроках педагогов школы не прослеживается связь дидактической задачи с реальной жизнью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уроках педагогов школы связь дидактических задач с реальной жизнью прослеживается, постановка данных дидактических задач носит фрагментарный и не системный характер 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уроках педагогов школы связь дидактических задач с реальной жизнью прослеживается, постановка данных дидактических задач носит системный характер для большинства педагогов школы</a:t>
                      </a:r>
                    </a:p>
                  </a:txBody>
                  <a:tcPr marL="4917" marR="4917" marT="49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73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1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5C760-BFCC-46B9-87FA-BCBFC9F9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Направление 7. </a:t>
            </a:r>
            <a:r>
              <a:rPr lang="ru-RU" b="1" dirty="0"/>
              <a:t>Оценивание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6FB6D6-0A53-48DD-ACAD-F00815568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264432"/>
              </p:ext>
            </p:extLst>
          </p:nvPr>
        </p:nvGraphicFramePr>
        <p:xfrm>
          <a:off x="838199" y="2017335"/>
          <a:ext cx="10728489" cy="4345757"/>
        </p:xfrm>
        <a:graphic>
          <a:graphicData uri="http://schemas.openxmlformats.org/drawingml/2006/table">
            <a:tbl>
              <a:tblPr/>
              <a:tblGrid>
                <a:gridCol w="2498890">
                  <a:extLst>
                    <a:ext uri="{9D8B030D-6E8A-4147-A177-3AD203B41FA5}">
                      <a16:colId xmlns:a16="http://schemas.microsoft.com/office/drawing/2014/main" val="2273880269"/>
                    </a:ext>
                  </a:extLst>
                </a:gridCol>
                <a:gridCol w="2828041">
                  <a:extLst>
                    <a:ext uri="{9D8B030D-6E8A-4147-A177-3AD203B41FA5}">
                      <a16:colId xmlns:a16="http://schemas.microsoft.com/office/drawing/2014/main" val="135988095"/>
                    </a:ext>
                  </a:extLst>
                </a:gridCol>
                <a:gridCol w="2573517">
                  <a:extLst>
                    <a:ext uri="{9D8B030D-6E8A-4147-A177-3AD203B41FA5}">
                      <a16:colId xmlns:a16="http://schemas.microsoft.com/office/drawing/2014/main" val="2247784906"/>
                    </a:ext>
                  </a:extLst>
                </a:gridCol>
                <a:gridCol w="2828041">
                  <a:extLst>
                    <a:ext uri="{9D8B030D-6E8A-4147-A177-3AD203B41FA5}">
                      <a16:colId xmlns:a16="http://schemas.microsoft.com/office/drawing/2014/main" val="1506109999"/>
                    </a:ext>
                  </a:extLst>
                </a:gridCol>
              </a:tblGrid>
              <a:tr h="181915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Субъекты оценивания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Учитель оценивает ученика, оценка не подлежит обсуждению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Взаимооценивание учеников, обсуждение оценки с учителем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Само- и взаимооценивание учеников, обсуждение оценки с учителем и с другими учениками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98305"/>
                  </a:ext>
                </a:extLst>
              </a:tr>
              <a:tr h="252660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Объекты оценивания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Формальный результат: выполнение задания, освоение содержательной единицы учебного материала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Деятельность обучающегося в рамках решения практических задач с применением грамотностей (умений, компетенций)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Владение способом действий по адаптации имеющихся знаний и умений для решения новой задачи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21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63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772C6-C83C-4600-A5EF-AD2A925E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116"/>
          </a:xfrm>
        </p:spPr>
        <p:txBody>
          <a:bodyPr>
            <a:normAutofit fontScale="90000"/>
          </a:bodyPr>
          <a:lstStyle/>
          <a:p>
            <a:r>
              <a:rPr lang="ru-RU" dirty="0"/>
              <a:t>8. </a:t>
            </a:r>
            <a:r>
              <a:rPr lang="ru-RU" b="1" dirty="0"/>
              <a:t>Формирование читательской грамотности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E0B43DD-B62C-4D4B-8662-F3D2393B5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97761"/>
              </p:ext>
            </p:extLst>
          </p:nvPr>
        </p:nvGraphicFramePr>
        <p:xfrm>
          <a:off x="565608" y="1366888"/>
          <a:ext cx="11104775" cy="5125987"/>
        </p:xfrm>
        <a:graphic>
          <a:graphicData uri="http://schemas.openxmlformats.org/drawingml/2006/table">
            <a:tbl>
              <a:tblPr/>
              <a:tblGrid>
                <a:gridCol w="5219382">
                  <a:extLst>
                    <a:ext uri="{9D8B030D-6E8A-4147-A177-3AD203B41FA5}">
                      <a16:colId xmlns:a16="http://schemas.microsoft.com/office/drawing/2014/main" val="1657384769"/>
                    </a:ext>
                  </a:extLst>
                </a:gridCol>
                <a:gridCol w="1990789">
                  <a:extLst>
                    <a:ext uri="{9D8B030D-6E8A-4147-A177-3AD203B41FA5}">
                      <a16:colId xmlns:a16="http://schemas.microsoft.com/office/drawing/2014/main" val="2338917728"/>
                    </a:ext>
                  </a:extLst>
                </a:gridCol>
                <a:gridCol w="1990790">
                  <a:extLst>
                    <a:ext uri="{9D8B030D-6E8A-4147-A177-3AD203B41FA5}">
                      <a16:colId xmlns:a16="http://schemas.microsoft.com/office/drawing/2014/main" val="1550425410"/>
                    </a:ext>
                  </a:extLst>
                </a:gridCol>
                <a:gridCol w="1903814">
                  <a:extLst>
                    <a:ext uri="{9D8B030D-6E8A-4147-A177-3AD203B41FA5}">
                      <a16:colId xmlns:a16="http://schemas.microsoft.com/office/drawing/2014/main" val="3898890986"/>
                    </a:ext>
                  </a:extLst>
                </a:gridCol>
              </a:tblGrid>
              <a:tr h="154149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Предлагаются ли ученикам предметные тексты различного формата с заданиями, имеющими метапредметный характер наряду с предметным?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33765"/>
                  </a:ext>
                </a:extLst>
              </a:tr>
              <a:tr h="154149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Предусмотрены ли на уроках и занятиях виды работ, способствующие развитию умений работать с информацией?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464363"/>
                  </a:ext>
                </a:extLst>
              </a:tr>
              <a:tr h="204299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Присутствуют ли на уроках и занятиях различные формы взаимодействия, способствующие формированию разных групп образовательных результатов (например, групповая, парная работа)?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30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051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2F8F9-53A3-43B4-B8B9-1F9A0FA62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497" y="365126"/>
            <a:ext cx="10793691" cy="558702"/>
          </a:xfrm>
        </p:spPr>
        <p:txBody>
          <a:bodyPr>
            <a:normAutofit fontScale="90000"/>
          </a:bodyPr>
          <a:lstStyle/>
          <a:p>
            <a:r>
              <a:rPr lang="ru-RU" dirty="0"/>
              <a:t>9. </a:t>
            </a:r>
            <a:r>
              <a:rPr lang="ru-RU" b="1" dirty="0"/>
              <a:t>Формирование математической грамотности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92678AA-DB3B-4B1A-89EC-FE8951BB3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528253"/>
              </p:ext>
            </p:extLst>
          </p:nvPr>
        </p:nvGraphicFramePr>
        <p:xfrm>
          <a:off x="622169" y="1338606"/>
          <a:ext cx="11076495" cy="5202323"/>
        </p:xfrm>
        <a:graphic>
          <a:graphicData uri="http://schemas.openxmlformats.org/drawingml/2006/table">
            <a:tbl>
              <a:tblPr/>
              <a:tblGrid>
                <a:gridCol w="3780424">
                  <a:extLst>
                    <a:ext uri="{9D8B030D-6E8A-4147-A177-3AD203B41FA5}">
                      <a16:colId xmlns:a16="http://schemas.microsoft.com/office/drawing/2014/main" val="4282383339"/>
                    </a:ext>
                  </a:extLst>
                </a:gridCol>
                <a:gridCol w="2574219">
                  <a:extLst>
                    <a:ext uri="{9D8B030D-6E8A-4147-A177-3AD203B41FA5}">
                      <a16:colId xmlns:a16="http://schemas.microsoft.com/office/drawing/2014/main" val="1313889157"/>
                    </a:ext>
                  </a:extLst>
                </a:gridCol>
                <a:gridCol w="2280022">
                  <a:extLst>
                    <a:ext uri="{9D8B030D-6E8A-4147-A177-3AD203B41FA5}">
                      <a16:colId xmlns:a16="http://schemas.microsoft.com/office/drawing/2014/main" val="1208926336"/>
                    </a:ext>
                  </a:extLst>
                </a:gridCol>
                <a:gridCol w="2441830">
                  <a:extLst>
                    <a:ext uri="{9D8B030D-6E8A-4147-A177-3AD203B41FA5}">
                      <a16:colId xmlns:a16="http://schemas.microsoft.com/office/drawing/2014/main" val="3993820498"/>
                    </a:ext>
                  </a:extLst>
                </a:gridCol>
              </a:tblGrid>
              <a:tr h="1294617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ли текстовые задачи формата PISA?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40908"/>
                  </a:ext>
                </a:extLst>
              </a:tr>
              <a:tr h="176648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ли задачи и задания, направленные на формирование умения строить модели явлений, процессов, других объектов?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65872"/>
                  </a:ext>
                </a:extLst>
              </a:tr>
              <a:tr h="209316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Используются ли задачи и задания, направленные на формирование умения выделять существенные черты реальной ситуации и сопоставлять ее с научным аппаратом (например, математическим)?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2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509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E5EDA-BA5A-4A9A-902B-8C80A58B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r>
              <a:rPr lang="ru-RU" dirty="0"/>
              <a:t>10. </a:t>
            </a:r>
            <a:r>
              <a:rPr lang="ru-RU" b="1" dirty="0"/>
              <a:t>Формирование естественнонаучной грамотности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F0ABFF-606F-4FFF-A9DA-701B614D9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313444"/>
              </p:ext>
            </p:extLst>
          </p:nvPr>
        </p:nvGraphicFramePr>
        <p:xfrm>
          <a:off x="556180" y="1357461"/>
          <a:ext cx="11095349" cy="5135413"/>
        </p:xfrm>
        <a:graphic>
          <a:graphicData uri="http://schemas.openxmlformats.org/drawingml/2006/table">
            <a:tbl>
              <a:tblPr/>
              <a:tblGrid>
                <a:gridCol w="5712645">
                  <a:extLst>
                    <a:ext uri="{9D8B030D-6E8A-4147-A177-3AD203B41FA5}">
                      <a16:colId xmlns:a16="http://schemas.microsoft.com/office/drawing/2014/main" val="3355412978"/>
                    </a:ext>
                  </a:extLst>
                </a:gridCol>
                <a:gridCol w="2045616">
                  <a:extLst>
                    <a:ext uri="{9D8B030D-6E8A-4147-A177-3AD203B41FA5}">
                      <a16:colId xmlns:a16="http://schemas.microsoft.com/office/drawing/2014/main" val="3660685807"/>
                    </a:ext>
                  </a:extLst>
                </a:gridCol>
                <a:gridCol w="1611984">
                  <a:extLst>
                    <a:ext uri="{9D8B030D-6E8A-4147-A177-3AD203B41FA5}">
                      <a16:colId xmlns:a16="http://schemas.microsoft.com/office/drawing/2014/main" val="2453293782"/>
                    </a:ext>
                  </a:extLst>
                </a:gridCol>
                <a:gridCol w="1725104">
                  <a:extLst>
                    <a:ext uri="{9D8B030D-6E8A-4147-A177-3AD203B41FA5}">
                      <a16:colId xmlns:a16="http://schemas.microsoft.com/office/drawing/2014/main" val="3697315230"/>
                    </a:ext>
                  </a:extLst>
                </a:gridCol>
              </a:tblGrid>
              <a:tr h="15029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Изучаются ли методы научного познания - наблюдение, эксперимент, измерение, классификация, систематизация, описание, сравнение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38552"/>
                  </a:ext>
                </a:extLst>
              </a:tr>
              <a:tr h="15029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Устанавливаются ли (обсуждаются ли) связи между содержанием предметов естественнонаучного цикла и конкретного предмета?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12147"/>
                  </a:ext>
                </a:extLst>
              </a:tr>
              <a:tr h="112918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Развивается ли критическое мышление в рамках формирования естественнонаучной грамотности?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43253"/>
                  </a:ext>
                </a:extLst>
              </a:tr>
              <a:tr h="10002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Развивается ли рефлексия относительно способа работы?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Время от времени, без системы,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Постоянно, некоторыми педагогами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Регулярно, большинством педагогов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89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07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4298D-8B98-4559-9124-7FDBC71C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11. </a:t>
            </a:r>
            <a:r>
              <a:rPr lang="ru-RU" b="1" dirty="0"/>
              <a:t>Формирование финансовой грамотности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4F57B-B613-4A34-BEDF-68DC0054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1825625"/>
            <a:ext cx="11283884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Этот раздел можно и нужно дополнять!</a:t>
            </a:r>
          </a:p>
          <a:p>
            <a:pPr marL="0" indent="0">
              <a:buNone/>
            </a:pPr>
            <a:r>
              <a:rPr lang="ru-RU" dirty="0"/>
              <a:t>Акцент не на специальных занятиях и мероприятиях – а на всём образовательном процессе:</a:t>
            </a:r>
          </a:p>
          <a:p>
            <a:r>
              <a:rPr lang="ru-RU" dirty="0"/>
              <a:t>Есть ли у учеников возможность совершать собственный выбор и принимать решение?</a:t>
            </a:r>
          </a:p>
          <a:p>
            <a:r>
              <a:rPr lang="ru-RU" dirty="0"/>
              <a:t>Формируется ли у них мотивация к поиску информации для обеспечения ответственного выбора?</a:t>
            </a:r>
          </a:p>
          <a:p>
            <a:pPr marL="0" indent="0">
              <a:buNone/>
            </a:pPr>
            <a:r>
              <a:rPr lang="ru-RU" dirty="0"/>
              <a:t>Такие акценты позволяют воспитать самостоятельного, ответственного и разумного человека, способного управлять в том числе и финансовыми ресурсами.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496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83C43-0135-4ADF-956A-09A48502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12. </a:t>
            </a:r>
            <a:r>
              <a:rPr lang="ru-RU" b="1" dirty="0"/>
              <a:t>Формирование глобальной компетентности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0F4C5-612C-4D11-81ED-2ABFA47FE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3" y="1875934"/>
            <a:ext cx="11029361" cy="4703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Акцент не на информированности, а на способности размышлять. </a:t>
            </a:r>
          </a:p>
          <a:p>
            <a:pPr marL="0" indent="0">
              <a:buNone/>
            </a:pPr>
            <a:r>
              <a:rPr lang="ru-RU" b="1" dirty="0"/>
              <a:t>В том числе и над глобальными проблемами – в человеческом, личностном масштабе. </a:t>
            </a:r>
          </a:p>
          <a:p>
            <a:r>
              <a:rPr lang="ru-RU" dirty="0"/>
              <a:t>Ставятся ли перед учащимися вопросы и проблемные задания, отражающие глобальные проблемы?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/>
              <a:t>Учитывается ли необходимость формирования у учащихся способности слышать мнение другого человека и конструктивно обсуждать различные мнения?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/>
              <a:t>Имеется ли у ученика на уроке или занятии возможность обсуждать важные проблемы, высказывать свое мнение, задавать вопросы учителю и другим ученикам и получать на них ответы?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792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49D23-10EA-42D9-86F7-8AA082D3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384"/>
          </a:xfrm>
        </p:spPr>
        <p:txBody>
          <a:bodyPr/>
          <a:lstStyle/>
          <a:p>
            <a:r>
              <a:rPr lang="ru-RU" dirty="0"/>
              <a:t>13. </a:t>
            </a:r>
            <a:r>
              <a:rPr lang="ru-RU" b="1" dirty="0"/>
              <a:t>Формирование креативного мышления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BA762-49C6-43E1-889B-FC4496CE8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Предлагаются ли ученикам виды работы и задания творческого характера, не предполагающие однозначного способа работы или не имеющие единственного решения?</a:t>
            </a:r>
          </a:p>
          <a:p>
            <a:endParaRPr lang="ru-RU" dirty="0"/>
          </a:p>
          <a:p>
            <a:r>
              <a:rPr lang="ru-RU" dirty="0"/>
              <a:t>Предлагаются ли ученикам задания проблемного характера?</a:t>
            </a:r>
          </a:p>
          <a:p>
            <a:endParaRPr lang="ru-RU" dirty="0"/>
          </a:p>
          <a:p>
            <a:r>
              <a:rPr lang="ru-RU" dirty="0"/>
              <a:t>Организована ли содержательная рефлексия относительно собственного способа действия и его результата (эффекта)?</a:t>
            </a:r>
          </a:p>
        </p:txBody>
      </p:sp>
    </p:spTree>
    <p:extLst>
      <p:ext uri="{BB962C8B-B14F-4D97-AF65-F5344CB8AC3E}">
        <p14:creationId xmlns:p14="http://schemas.microsoft.com/office/powerpoint/2010/main" val="3856594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6B030-C53F-4E37-83E1-EB963EDC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68409"/>
          </a:xfrm>
        </p:spPr>
        <p:txBody>
          <a:bodyPr>
            <a:normAutofit/>
          </a:bodyPr>
          <a:lstStyle/>
          <a:p>
            <a:r>
              <a:rPr lang="ru-RU" b="1" dirty="0"/>
              <a:t>Благодарим за внимание!</a:t>
            </a:r>
            <a:br>
              <a:rPr lang="ru-RU" b="1" dirty="0"/>
            </a:br>
            <a:br>
              <a:rPr lang="ru-RU" b="1" dirty="0"/>
            </a:br>
            <a:r>
              <a:rPr lang="ru-RU" dirty="0"/>
              <a:t>Вопросы и предложения можно направлять по адресу: </a:t>
            </a:r>
            <a:r>
              <a:rPr lang="en-US" b="1" dirty="0"/>
              <a:t>ezovskikh@kipk.ru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267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0712-EBF6-4236-BCD8-5B20EA05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848"/>
          </a:xfrm>
        </p:spPr>
        <p:txBody>
          <a:bodyPr>
            <a:normAutofit fontScale="90000"/>
          </a:bodyPr>
          <a:lstStyle/>
          <a:p>
            <a:r>
              <a:rPr lang="ru-RU" dirty="0"/>
              <a:t>Логика решения задачи формирования ФГ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87D14-3F36-45E3-9AE6-FCD129CD0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1366887"/>
            <a:ext cx="11199044" cy="5125987"/>
          </a:xfrm>
        </p:spPr>
        <p:txBody>
          <a:bodyPr/>
          <a:lstStyle/>
          <a:p>
            <a:r>
              <a:rPr lang="ru-RU" dirty="0"/>
              <a:t>1. Формирование ФГ происходит внутри образовательного процесса: в ходе регулярных (обычных) уроков и занятий. Привязывать его к специально разработанным курсам и занятиям, посвященным исключительно метапредметным умениям, излишне.</a:t>
            </a:r>
          </a:p>
          <a:p>
            <a:r>
              <a:rPr lang="ru-RU" dirty="0"/>
              <a:t>2. Взаимосвязь между предметными и метапредметными умениями позволяет ускорить и сделать более качественным их формирование.</a:t>
            </a:r>
          </a:p>
          <a:p>
            <a:r>
              <a:rPr lang="ru-RU" dirty="0"/>
              <a:t>3. Межпредметная интеграция и сотрудничество педагогов, преподающих разные дисциплины, позволяют не только более успешно формировать грамотности, но и в целом выполнять требования государственных образовательных стандартов.</a:t>
            </a:r>
          </a:p>
          <a:p>
            <a:r>
              <a:rPr lang="ru-RU" dirty="0"/>
              <a:t>4. Важна системная работа. Организовать ее – задача руководства школы и всего педагогического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204286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2B07D-09F1-4000-9560-14ED887A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263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Инструменты самооценки для школы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799FA-2876-4E4F-9C64-0F418CF3D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8"/>
            <a:ext cx="10515600" cy="4725235"/>
          </a:xfrm>
        </p:spPr>
        <p:txBody>
          <a:bodyPr>
            <a:normAutofit/>
          </a:bodyPr>
          <a:lstStyle/>
          <a:p>
            <a:r>
              <a:rPr lang="ru-RU" dirty="0"/>
              <a:t>Поскольку речь идет о школе, то обсуждать здесь мы будем не тесты.</a:t>
            </a:r>
          </a:p>
          <a:p>
            <a:r>
              <a:rPr lang="ru-RU" dirty="0"/>
              <a:t>Необходимо от фрагментарных и эпизодических усилий перейти к осознанной, разумно выстроенной и планомерной работе.</a:t>
            </a:r>
          </a:p>
          <a:p>
            <a:r>
              <a:rPr lang="ru-RU" dirty="0"/>
              <a:t>Опорой для такой работы может стать инструмент, сосредоточивший все направления работы и описывающий все возможные характеристики и градации процесса формирования ФГ – или их большую часть.</a:t>
            </a:r>
          </a:p>
          <a:p>
            <a:r>
              <a:rPr lang="ru-RU" dirty="0"/>
              <a:t>Специалисты ККИПК и ЦНППМ разработали матрицу самооценки готовности школы к формированию функциональной грамотности у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50071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78816-0866-4F89-9271-544376A0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531"/>
          </a:xfrm>
        </p:spPr>
        <p:txBody>
          <a:bodyPr/>
          <a:lstStyle/>
          <a:p>
            <a:r>
              <a:rPr lang="ru-RU" dirty="0"/>
              <a:t>Процесс разработки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3A2E4-9392-4B00-8BE6-F5471168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группу разработчиков входили специалисты, преподающие на треках ЦНППМ и участвующие в организации работы по грамотностям в крае.</a:t>
            </a:r>
          </a:p>
          <a:p>
            <a:r>
              <a:rPr lang="ru-RU" dirty="0"/>
              <a:t>Первичный список показателей и индикаторов был предложен для рассмотрения представителям пяти общеобразовательных организаций Красноярского края и доработан по итогам фокус-групп.</a:t>
            </a:r>
          </a:p>
          <a:p>
            <a:r>
              <a:rPr lang="ru-RU" dirty="0"/>
              <a:t>Матрица самооценки готовности школы к формированию функциональной грамотности учащихся передается школам края.</a:t>
            </a:r>
          </a:p>
        </p:txBody>
      </p:sp>
    </p:spTree>
    <p:extLst>
      <p:ext uri="{BB962C8B-B14F-4D97-AF65-F5344CB8AC3E}">
        <p14:creationId xmlns:p14="http://schemas.microsoft.com/office/powerpoint/2010/main" val="309964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FDB7F-70FD-48DF-88E7-59D40523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/>
          <a:p>
            <a:r>
              <a:rPr lang="ru-RU" dirty="0"/>
              <a:t>Принципы использования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ECBE23-44C1-4138-A10D-89B278956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517714"/>
            <a:ext cx="11274458" cy="4975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Используется для поддержки</a:t>
            </a:r>
          </a:p>
          <a:p>
            <a:pPr marL="0" indent="0">
              <a:buNone/>
            </a:pPr>
            <a:r>
              <a:rPr lang="ru-RU" dirty="0"/>
              <a:t>2. Является опорой, но не ограничителем</a:t>
            </a:r>
          </a:p>
          <a:p>
            <a:pPr marL="0" indent="0">
              <a:buNone/>
            </a:pPr>
            <a:r>
              <a:rPr lang="ru-RU" dirty="0"/>
              <a:t>3. Школа использует матрицу в своих целях и по собственному усмотрению</a:t>
            </a:r>
          </a:p>
          <a:p>
            <a:pPr marL="0" indent="0">
              <a:buNone/>
            </a:pPr>
            <a:r>
              <a:rPr lang="ru-RU" dirty="0"/>
              <a:t>4. Матрицу можно использовать частично</a:t>
            </a:r>
          </a:p>
          <a:p>
            <a:pPr marL="0" indent="0">
              <a:buNone/>
            </a:pPr>
            <a:r>
              <a:rPr lang="ru-RU" dirty="0"/>
              <a:t>5. Матрицу можно дополнять</a:t>
            </a:r>
          </a:p>
          <a:p>
            <a:pPr marL="0" indent="0">
              <a:buNone/>
            </a:pPr>
            <a:r>
              <a:rPr lang="ru-RU" dirty="0"/>
              <a:t>6. Матрицу можно дорабатывать</a:t>
            </a:r>
          </a:p>
          <a:p>
            <a:pPr marL="0" indent="0">
              <a:buNone/>
            </a:pPr>
            <a:r>
              <a:rPr lang="ru-RU" dirty="0"/>
              <a:t>7. Матрица создавалась как ориентир и площадка для организации работы в школе</a:t>
            </a:r>
          </a:p>
          <a:p>
            <a:pPr marL="0" indent="0">
              <a:buNone/>
            </a:pPr>
            <a:r>
              <a:rPr lang="ru-RU" dirty="0"/>
              <a:t>8. Главное – ее нужно обсудить, согласовать и для этого довести до сведения всех педагогов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20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B6671-862B-4091-B5D7-C353B4F8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423"/>
          </a:xfrm>
        </p:spPr>
        <p:txBody>
          <a:bodyPr>
            <a:normAutofit/>
          </a:bodyPr>
          <a:lstStyle/>
          <a:p>
            <a:r>
              <a:rPr lang="ru-RU" sz="3600" b="1" dirty="0"/>
              <a:t>Матрица самооценки включает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7D5E6-0913-4ED5-944B-04F30F6A5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21" y="1527142"/>
            <a:ext cx="11147243" cy="4965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Семь общих направлений работы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1. Меры по продвижению концепции формирования ФГ: понимание и принятие сотрудниками организации, обеспечение целеполагания</a:t>
            </a:r>
          </a:p>
          <a:p>
            <a:pPr marL="0" indent="0">
              <a:buNone/>
            </a:pPr>
            <a:r>
              <a:rPr lang="ru-RU" dirty="0"/>
              <a:t>2. Мониторинговые и оценочные процедуры</a:t>
            </a:r>
          </a:p>
          <a:p>
            <a:pPr marL="0" indent="0">
              <a:buNone/>
            </a:pPr>
            <a:r>
              <a:rPr lang="ru-RU" dirty="0"/>
              <a:t>3. Среда профессионального развития</a:t>
            </a:r>
          </a:p>
          <a:p>
            <a:pPr marL="0" indent="0">
              <a:buNone/>
            </a:pPr>
            <a:r>
              <a:rPr lang="ru-RU" dirty="0"/>
              <a:t>4. Школьный уклад</a:t>
            </a:r>
          </a:p>
          <a:p>
            <a:pPr marL="0" indent="0">
              <a:buNone/>
            </a:pPr>
            <a:r>
              <a:rPr lang="ru-RU" dirty="0"/>
              <a:t>5. Методические ресурсы</a:t>
            </a:r>
          </a:p>
          <a:p>
            <a:pPr marL="0" indent="0">
              <a:buNone/>
            </a:pPr>
            <a:r>
              <a:rPr lang="ru-RU" dirty="0"/>
              <a:t>6. Процесс учения и обучения (по уровням образования НОО</a:t>
            </a:r>
            <a:r>
              <a:rPr lang="en-US" dirty="0"/>
              <a:t>/</a:t>
            </a:r>
            <a:r>
              <a:rPr lang="ru-RU" dirty="0"/>
              <a:t>ООО)</a:t>
            </a:r>
          </a:p>
          <a:p>
            <a:pPr marL="0" indent="0">
              <a:buNone/>
            </a:pPr>
            <a:r>
              <a:rPr lang="ru-RU" dirty="0"/>
              <a:t>7. Оценивание</a:t>
            </a:r>
          </a:p>
        </p:txBody>
      </p:sp>
    </p:spTree>
    <p:extLst>
      <p:ext uri="{BB962C8B-B14F-4D97-AF65-F5344CB8AC3E}">
        <p14:creationId xmlns:p14="http://schemas.microsoft.com/office/powerpoint/2010/main" val="408784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7FCE0-0D6F-4480-AD42-1D9C60B5D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518"/>
          </a:xfrm>
        </p:spPr>
        <p:txBody>
          <a:bodyPr>
            <a:normAutofit/>
          </a:bodyPr>
          <a:lstStyle/>
          <a:p>
            <a:r>
              <a:rPr lang="ru-RU" b="1" dirty="0"/>
              <a:t>Шесть направлений по грамотностям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044882-173B-46E2-96B1-1DEA5EC44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460" y="1451728"/>
            <a:ext cx="8898903" cy="504114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8. Формирование </a:t>
            </a:r>
            <a:r>
              <a:rPr lang="ru-RU" b="1" dirty="0"/>
              <a:t>читательской</a:t>
            </a:r>
            <a:r>
              <a:rPr lang="ru-RU" dirty="0"/>
              <a:t> грамотности</a:t>
            </a:r>
          </a:p>
          <a:p>
            <a:pPr marL="0" indent="0">
              <a:buNone/>
            </a:pPr>
            <a:r>
              <a:rPr lang="ru-RU" dirty="0"/>
              <a:t>9. Формирование </a:t>
            </a:r>
            <a:r>
              <a:rPr lang="ru-RU" b="1" dirty="0"/>
              <a:t>математической</a:t>
            </a:r>
            <a:r>
              <a:rPr lang="ru-RU" dirty="0"/>
              <a:t> грамотности</a:t>
            </a:r>
          </a:p>
          <a:p>
            <a:pPr marL="0" indent="0">
              <a:buNone/>
            </a:pPr>
            <a:r>
              <a:rPr lang="ru-RU" dirty="0"/>
              <a:t>10. Формирование </a:t>
            </a:r>
            <a:r>
              <a:rPr lang="ru-RU" b="1" dirty="0"/>
              <a:t>естественнонаучной</a:t>
            </a:r>
            <a:r>
              <a:rPr lang="ru-RU" dirty="0"/>
              <a:t> грамотности</a:t>
            </a:r>
          </a:p>
          <a:p>
            <a:pPr marL="0" indent="0">
              <a:buNone/>
            </a:pPr>
            <a:r>
              <a:rPr lang="ru-RU" dirty="0"/>
              <a:t>11. Формирование </a:t>
            </a:r>
            <a:r>
              <a:rPr lang="ru-RU" b="1" dirty="0"/>
              <a:t>финансовой</a:t>
            </a:r>
            <a:r>
              <a:rPr lang="ru-RU" dirty="0"/>
              <a:t> грамотности</a:t>
            </a:r>
          </a:p>
          <a:p>
            <a:pPr marL="0" indent="0">
              <a:buNone/>
            </a:pPr>
            <a:r>
              <a:rPr lang="ru-RU" dirty="0"/>
              <a:t>12. Формирование </a:t>
            </a:r>
            <a:r>
              <a:rPr lang="ru-RU" b="1" dirty="0"/>
              <a:t>глобальной компетентности</a:t>
            </a:r>
          </a:p>
          <a:p>
            <a:pPr marL="0" indent="0">
              <a:buNone/>
            </a:pPr>
            <a:r>
              <a:rPr lang="ru-RU" dirty="0"/>
              <a:t>13. Формирование </a:t>
            </a:r>
            <a:r>
              <a:rPr lang="ru-RU" b="1" dirty="0"/>
              <a:t>креативного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109071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31691-AE17-41BC-9642-A2124239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вид матрицы самооценки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9C0E3-8405-4CD8-B63E-A4E8616C2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863F187-07A8-47B8-A5FF-F25F50AB31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0606"/>
              </p:ext>
            </p:extLst>
          </p:nvPr>
        </p:nvGraphicFramePr>
        <p:xfrm>
          <a:off x="1197204" y="2943225"/>
          <a:ext cx="10048974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3" imgW="12130898" imgH="967937" progId="Excel.Sheet.12">
                  <p:embed/>
                </p:oleObj>
              </mc:Choice>
              <mc:Fallback>
                <p:oleObj name="Worksheet" r:id="rId3" imgW="12130898" imgH="9679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7204" y="2943225"/>
                        <a:ext cx="10048974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923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2553</Words>
  <Application>Microsoft Office PowerPoint</Application>
  <PresentationFormat>Широкоэкранный</PresentationFormat>
  <Paragraphs>213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Лист Microsoft Excel</vt:lpstr>
      <vt:lpstr>Инструменты самооценки готовности школы  к формированию функциональной грамотности</vt:lpstr>
      <vt:lpstr>Постановка задачи</vt:lpstr>
      <vt:lpstr>Логика решения задачи формирования ФГ</vt:lpstr>
      <vt:lpstr>Инструменты самооценки для школы</vt:lpstr>
      <vt:lpstr>Процесс разработки</vt:lpstr>
      <vt:lpstr>Принципы использования</vt:lpstr>
      <vt:lpstr>Матрица самооценки включает</vt:lpstr>
      <vt:lpstr>Шесть направлений по грамотностям</vt:lpstr>
      <vt:lpstr>Общий вид матрицы самооценки</vt:lpstr>
      <vt:lpstr>Направление 1. Продвижение, понимание, принятие</vt:lpstr>
      <vt:lpstr>Пример показателей и индикаторов</vt:lpstr>
      <vt:lpstr>Направление 2. Мониторинговые и оценочные процедуры</vt:lpstr>
      <vt:lpstr>Акценты индикаторов: можем увидеть охват</vt:lpstr>
      <vt:lpstr>Направление 3. Среда профессионального развития</vt:lpstr>
      <vt:lpstr>Глубина анализа и проработки</vt:lpstr>
      <vt:lpstr>Направление 4. Школьный уклад</vt:lpstr>
      <vt:lpstr>Возможности для взаимодействия субъектов деятельности</vt:lpstr>
      <vt:lpstr>Направление 5. Методические ресурсы</vt:lpstr>
      <vt:lpstr>Способы поддержки педагогов</vt:lpstr>
      <vt:lpstr>Направление 6. Процесс учения и обучения</vt:lpstr>
      <vt:lpstr>Разные типы индикаторов. Масштаб проявления характеристики процесса</vt:lpstr>
      <vt:lpstr>Направление 7. Оценивание</vt:lpstr>
      <vt:lpstr>8. Формирование читательской грамотности</vt:lpstr>
      <vt:lpstr>9. Формирование математической грамотности</vt:lpstr>
      <vt:lpstr>10. Формирование естественнонаучной грамотности</vt:lpstr>
      <vt:lpstr>11. Формирование финансовой грамотности</vt:lpstr>
      <vt:lpstr>12. Формирование глобальной компетентности</vt:lpstr>
      <vt:lpstr>13. Формирование креативного мышления</vt:lpstr>
      <vt:lpstr>Благодарим за внимание!  Вопросы и предложения можно направлять по адресу: ezovskikh@kipk.ru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самооценки готовности школы  к формированию функциональной грамотности</dc:title>
  <dc:creator>Езовских Ольга Викторовна</dc:creator>
  <cp:lastModifiedBy>Езовских Ольга Викторовна</cp:lastModifiedBy>
  <cp:revision>16</cp:revision>
  <dcterms:created xsi:type="dcterms:W3CDTF">2022-04-08T08:09:14Z</dcterms:created>
  <dcterms:modified xsi:type="dcterms:W3CDTF">2022-04-12T04:54:12Z</dcterms:modified>
</cp:coreProperties>
</file>