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64" r:id="rId1"/>
    <p:sldMasterId id="2147486076" r:id="rId2"/>
    <p:sldMasterId id="2147486088" r:id="rId3"/>
    <p:sldMasterId id="2147486100" r:id="rId4"/>
    <p:sldMasterId id="2147486112" r:id="rId5"/>
    <p:sldMasterId id="2147486124" r:id="rId6"/>
    <p:sldMasterId id="2147486136" r:id="rId7"/>
    <p:sldMasterId id="2147487086" r:id="rId8"/>
  </p:sldMasterIdLst>
  <p:notesMasterIdLst>
    <p:notesMasterId r:id="rId23"/>
  </p:notesMasterIdLst>
  <p:sldIdLst>
    <p:sldId id="257" r:id="rId9"/>
    <p:sldId id="869" r:id="rId10"/>
    <p:sldId id="899" r:id="rId11"/>
    <p:sldId id="900" r:id="rId12"/>
    <p:sldId id="901" r:id="rId13"/>
    <p:sldId id="870" r:id="rId14"/>
    <p:sldId id="896" r:id="rId15"/>
    <p:sldId id="897" r:id="rId16"/>
    <p:sldId id="898" r:id="rId17"/>
    <p:sldId id="895" r:id="rId18"/>
    <p:sldId id="617" r:id="rId19"/>
    <p:sldId id="904" r:id="rId20"/>
    <p:sldId id="902" r:id="rId21"/>
    <p:sldId id="903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80F106-EA0C-4C68-A224-A0291625BC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728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E7B3-67C5-4763-A8CC-91C63FBD4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11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60F3-0B53-4D95-8556-C6910C070C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77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0C704-1288-4D41-BD45-C6144AF1D2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24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E350-10B3-4238-BECD-37C231F0F6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77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DCE1-13AE-4DED-AA55-33883D4FC8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1984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EDB9F-09A6-43C9-BC56-D80E48E05B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001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DF2D7-3822-4A82-99D3-01CC2259C0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35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0F4E-1ED5-4CA8-9D90-8F3F735453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4355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2FB4-F423-47BA-9C74-1DECED18C5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447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FB7DF-1F28-4693-A03D-82B621FA9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368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FFC38-1B42-4DB4-9889-381D1FBFC1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0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BF81-1E4A-4948-B7D2-24B035E27A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576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2E5E7-4A8F-409E-951D-E4EB980FB3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013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171F-D8AF-4D51-8F46-DBFD3783D3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5046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1292-666D-4EBE-9327-A5B3BE78FF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6877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D9246-07E4-4486-83B8-EA08A9946D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390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ED8A-1A70-459F-A525-325B75D4C8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1740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C3D7-EF18-410A-9FEC-698A54FFEC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3932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82332-19BA-4D49-AD2A-AB5D467A0A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231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D000-CD73-47BE-A169-63CD294811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946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27C6-D6D3-42DC-A33F-6592C125A5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077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1A1F1-15CC-4D06-B7E2-F761A431DC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568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EA51B-0E06-4E61-BCFE-0072E228F7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6728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D4BA8-57AC-4E11-92A8-052519A959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05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1E39-C42E-4369-9306-D5B6B02AA3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110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C4036-5893-43F5-AF09-41E3E68E84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465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44870-F7A5-4728-8593-C0FEC2E64B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939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6917-59C4-41B8-A941-264AC8D62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1341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D40EF-1A96-4D56-9321-94C990932E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434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B33A-E8DF-4777-904A-CA444CF38A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5856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CFA8E-EB10-492F-BBA0-3ACACCA68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0405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0DC6-D783-4882-A301-6CE145C4D3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256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DEE0B-B942-4CFE-BB59-D73A550827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841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A8B74-0A35-466B-BBAE-5231C88957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4409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734C-2839-425B-86E9-7DB46C9215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539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D8983-7F86-4D25-98EC-AE142D39C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216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1E88C-0A57-4B48-9AF9-F0B7EC137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8415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8F14A-9C43-427E-B495-E7FE0EB172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0116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EA56-B069-4502-8C87-1C3322059D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91093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1D50-EB2F-4205-B06E-8F9DC10067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96447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3A3E-7F50-4785-8F85-2BA07A95E6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34788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A232A-7817-458D-BE32-BD1F85CF12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47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2C98D-08F7-4203-B1A3-E01D21E8BF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81483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6DF8-4321-4D8A-991E-806B499DB0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531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8F91-4746-47CA-96DD-84EA13946E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461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D08A-EF93-4E8F-9803-1D1A192556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23411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D151-6336-49EF-A7CD-6CB1BEE7B7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5828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BB0EB-B168-4B39-87E2-BB27C9F751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1007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9FD55-6874-4EC9-8A87-2B16886C79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6267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73648-9EBD-4D21-98E0-D5328AC886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4699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F5B1-3177-4AB6-982D-C12D1E01E6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6985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B9E9-2494-4947-85CF-63A56334AB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0010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3011A-ECD8-4744-82D5-088E175B0B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104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CDAA-0B38-4028-B366-C81E597CBE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6376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61B7-65A9-481C-9817-48512E1041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86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9A1C6-55EC-4E24-805C-6375AC23C7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476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F7C6-F35E-4C98-84CE-3AF9C5FEB7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42008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B7360-783E-42FC-96B4-A5F918EE4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08106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5541-A284-436E-A4F0-DEEE3C1D2C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5257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A5ED-3BFC-40BE-B73B-B9AA94F022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03483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E6BBF-9EA1-4B84-8853-90A19C5D3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6490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D028A-5279-4680-9E49-EBB238B87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0765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8A411-A606-4EE6-A38F-993BC3210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1818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A399-B119-4F18-8580-F9768375CE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5122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A25D-3DEA-4ED6-A10C-45BE2612FF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95727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2E719-4D6B-44A1-85E0-92F09922E2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113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2DCEA-53DC-4DAC-955F-4E95C87C7E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48247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FCCC1-F5D6-4AC8-A79D-53B794813F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78643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567F-93A7-4015-8833-EC2909A838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20298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4EC3-D2B1-4510-9A16-C955B1E3D3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5229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537A-B528-4B00-9146-168569F36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81911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461B3-711A-4DD3-B7F7-4CF75AC0DA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569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B95B-F2A0-4538-9929-4235F0083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2878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B8CDC-5534-4F8C-B633-18C063ABE6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7943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175F-B386-4F1E-9098-344815F6A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9555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439EBB4-6FEA-4628-B8A2-BFD878FCED2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2DD3E-317F-4A16-AD45-1ED7EF88A6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50E60-2E4D-4B0A-86CE-26CEA00164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795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B594C-BF36-483C-98E3-25529BF3DE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1DA3E-F0E0-4AF0-A90C-25486677C1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934A-9010-457D-B41B-5749B6EC3A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4A3A6-053D-457D-9E3D-81380A0DBDE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9063D-A718-41E1-9796-DE3FA75D754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59F3-C748-4E09-8076-A5405CB9C47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0A53E-E39F-4E95-9951-CDF52F9D27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FDF4A-53FF-4F05-910E-1B78F64C48D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3BA6-187B-4E3E-A4D1-640F2D3074E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DE3C-DD44-461E-B5CD-752F87D7B4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997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ED3D479-8973-4621-88AE-A7E41FDD9D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65" r:id="rId1"/>
    <p:sldLayoutId id="2147486966" r:id="rId2"/>
    <p:sldLayoutId id="2147486967" r:id="rId3"/>
    <p:sldLayoutId id="2147486968" r:id="rId4"/>
    <p:sldLayoutId id="2147486969" r:id="rId5"/>
    <p:sldLayoutId id="2147486970" r:id="rId6"/>
    <p:sldLayoutId id="2147486971" r:id="rId7"/>
    <p:sldLayoutId id="2147486972" r:id="rId8"/>
    <p:sldLayoutId id="2147486973" r:id="rId9"/>
    <p:sldLayoutId id="2147486974" r:id="rId10"/>
    <p:sldLayoutId id="21474869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44073C-AB43-44FE-A36A-FC5DAEAD3F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76" r:id="rId1"/>
    <p:sldLayoutId id="2147486977" r:id="rId2"/>
    <p:sldLayoutId id="2147486978" r:id="rId3"/>
    <p:sldLayoutId id="2147486979" r:id="rId4"/>
    <p:sldLayoutId id="2147486980" r:id="rId5"/>
    <p:sldLayoutId id="2147486981" r:id="rId6"/>
    <p:sldLayoutId id="2147486982" r:id="rId7"/>
    <p:sldLayoutId id="2147486983" r:id="rId8"/>
    <p:sldLayoutId id="2147486984" r:id="rId9"/>
    <p:sldLayoutId id="2147486985" r:id="rId10"/>
    <p:sldLayoutId id="21474869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3804FA5-37A0-492E-8FCA-902FBC1F59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87" r:id="rId1"/>
    <p:sldLayoutId id="2147486988" r:id="rId2"/>
    <p:sldLayoutId id="2147486989" r:id="rId3"/>
    <p:sldLayoutId id="2147486990" r:id="rId4"/>
    <p:sldLayoutId id="2147486991" r:id="rId5"/>
    <p:sldLayoutId id="2147486992" r:id="rId6"/>
    <p:sldLayoutId id="2147486993" r:id="rId7"/>
    <p:sldLayoutId id="2147486994" r:id="rId8"/>
    <p:sldLayoutId id="2147486995" r:id="rId9"/>
    <p:sldLayoutId id="2147486996" r:id="rId10"/>
    <p:sldLayoutId id="21474869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B5415E9-D14E-421D-8880-110AD9D753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98" r:id="rId1"/>
    <p:sldLayoutId id="2147486999" r:id="rId2"/>
    <p:sldLayoutId id="2147487000" r:id="rId3"/>
    <p:sldLayoutId id="2147487001" r:id="rId4"/>
    <p:sldLayoutId id="2147487002" r:id="rId5"/>
    <p:sldLayoutId id="2147487003" r:id="rId6"/>
    <p:sldLayoutId id="2147487004" r:id="rId7"/>
    <p:sldLayoutId id="2147487005" r:id="rId8"/>
    <p:sldLayoutId id="2147487006" r:id="rId9"/>
    <p:sldLayoutId id="2147487007" r:id="rId10"/>
    <p:sldLayoutId id="21474870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1027AA-D6B3-464B-9672-1AA33C23F0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09" r:id="rId1"/>
    <p:sldLayoutId id="2147487010" r:id="rId2"/>
    <p:sldLayoutId id="2147487011" r:id="rId3"/>
    <p:sldLayoutId id="2147487012" r:id="rId4"/>
    <p:sldLayoutId id="2147487013" r:id="rId5"/>
    <p:sldLayoutId id="2147487014" r:id="rId6"/>
    <p:sldLayoutId id="2147487015" r:id="rId7"/>
    <p:sldLayoutId id="2147487016" r:id="rId8"/>
    <p:sldLayoutId id="2147487017" r:id="rId9"/>
    <p:sldLayoutId id="2147487018" r:id="rId10"/>
    <p:sldLayoutId id="2147487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E496F5C-16D4-4D35-8A7C-D368CB3A69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20" r:id="rId1"/>
    <p:sldLayoutId id="2147487021" r:id="rId2"/>
    <p:sldLayoutId id="2147487022" r:id="rId3"/>
    <p:sldLayoutId id="2147487023" r:id="rId4"/>
    <p:sldLayoutId id="2147487024" r:id="rId5"/>
    <p:sldLayoutId id="2147487025" r:id="rId6"/>
    <p:sldLayoutId id="2147487026" r:id="rId7"/>
    <p:sldLayoutId id="2147487027" r:id="rId8"/>
    <p:sldLayoutId id="2147487028" r:id="rId9"/>
    <p:sldLayoutId id="2147487029" r:id="rId10"/>
    <p:sldLayoutId id="21474870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40B705-008B-4BAA-B691-C43BA00D71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1" r:id="rId1"/>
    <p:sldLayoutId id="2147487032" r:id="rId2"/>
    <p:sldLayoutId id="2147487033" r:id="rId3"/>
    <p:sldLayoutId id="2147487034" r:id="rId4"/>
    <p:sldLayoutId id="2147487035" r:id="rId5"/>
    <p:sldLayoutId id="2147487036" r:id="rId6"/>
    <p:sldLayoutId id="2147487037" r:id="rId7"/>
    <p:sldLayoutId id="2147487038" r:id="rId8"/>
    <p:sldLayoutId id="2147487039" r:id="rId9"/>
    <p:sldLayoutId id="2147487040" r:id="rId10"/>
    <p:sldLayoutId id="21474870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A6FF1A-DDB3-4AE7-B91F-31D6B097B4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7" r:id="rId1"/>
    <p:sldLayoutId id="2147487088" r:id="rId2"/>
    <p:sldLayoutId id="2147487089" r:id="rId3"/>
    <p:sldLayoutId id="2147487090" r:id="rId4"/>
    <p:sldLayoutId id="2147487091" r:id="rId5"/>
    <p:sldLayoutId id="2147487092" r:id="rId6"/>
    <p:sldLayoutId id="2147487093" r:id="rId7"/>
    <p:sldLayoutId id="2147487094" r:id="rId8"/>
    <p:sldLayoutId id="2147487095" r:id="rId9"/>
    <p:sldLayoutId id="2147487096" r:id="rId10"/>
    <p:sldLayoutId id="21474870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5165636"/>
            <a:ext cx="7560840" cy="1000214"/>
          </a:xfrm>
        </p:spPr>
        <p:txBody>
          <a:bodyPr/>
          <a:lstStyle/>
          <a:p>
            <a:pPr algn="just" eaLnBrk="1" hangingPunct="1"/>
            <a:r>
              <a:rPr lang="ru-RU" altLang="ru-RU" dirty="0" smtClean="0"/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60350"/>
            <a:ext cx="7559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rgbClr val="0000FF"/>
                </a:solidFill>
                <a:sym typeface="Arial" panose="020B0604020202020204" pitchFamily="34" charset="0"/>
              </a:rPr>
              <a:t> </a:t>
            </a:r>
            <a:endParaRPr lang="en-US" altLang="ru-RU" sz="1800" b="1" i="1">
              <a:solidFill>
                <a:srgbClr val="0000FF"/>
              </a:solidFill>
              <a:sym typeface="Arial" panose="020B0604020202020204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762000"/>
            <a:ext cx="89106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800" dirty="0"/>
              <a:t>Использование результатов </a:t>
            </a:r>
            <a:r>
              <a:rPr lang="ru-RU" altLang="ru-RU" sz="2800" dirty="0" smtClean="0"/>
              <a:t>оценочных процедур как </a:t>
            </a:r>
            <a:r>
              <a:rPr lang="ru-RU" altLang="ru-RU" sz="2800" dirty="0"/>
              <a:t>инструмент диагностики профессиональных затруднений педагога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9722" y="5013176"/>
            <a:ext cx="384752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Свинина Людмила Борисовна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управления образования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Курагинского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педагога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10.03.2021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7655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93" y="2636912"/>
            <a:ext cx="420662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AutoShape 3" descr="img13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611188" y="2276475"/>
            <a:ext cx="71294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0965" name="Rectangle 9"/>
          <p:cNvSpPr>
            <a:spLocks noChangeArrowheads="1"/>
          </p:cNvSpPr>
          <p:nvPr/>
        </p:nvSpPr>
        <p:spPr bwMode="auto">
          <a:xfrm>
            <a:off x="611188" y="3324225"/>
            <a:ext cx="71294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611188" y="4114800"/>
            <a:ext cx="71294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40967" name="Rectangle 11"/>
          <p:cNvSpPr>
            <a:spLocks noChangeArrowheads="1"/>
          </p:cNvSpPr>
          <p:nvPr/>
        </p:nvSpPr>
        <p:spPr bwMode="auto">
          <a:xfrm>
            <a:off x="611188" y="5162550"/>
            <a:ext cx="712946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7538" y="404813"/>
          <a:ext cx="5641975" cy="1341439"/>
        </p:xfrm>
        <a:graphic>
          <a:graphicData uri="http://schemas.openxmlformats.org/drawingml/2006/table">
            <a:tbl>
              <a:tblPr firstRow="1" firstCol="1" bandRow="1"/>
              <a:tblGrid>
                <a:gridCol w="933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08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10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`0  1  0  1  1  1  0  1  0  1  0  0  0  1  1  0  1  0  1  1  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`0  3  3  0  1  2  1  2  0  1  1  1  2  0  0  1  0  1  0  1  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`0  3  0  1  2  1  0  0  2  0  0  1  0  1  0  0  0  0  2  1  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71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`0  2  0  1  3  2  1  0  2  0  0  0  0  0  1  1  0  0  2  1  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10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`0  2  3  1  3  1  1  0  1  0  1  0  2  0  2  1  1  1  1  1  </a:t>
                      </a:r>
                    </a:p>
                  </a:txBody>
                  <a:tcPr marL="9525" marR="9525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988" name="Прямоугольник 6"/>
          <p:cNvSpPr>
            <a:spLocks noChangeArrowheads="1"/>
          </p:cNvSpPr>
          <p:nvPr/>
        </p:nvSpPr>
        <p:spPr bwMode="auto">
          <a:xfrm>
            <a:off x="539750" y="1833563"/>
            <a:ext cx="781208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9182" name="Прямоугольник 7"/>
          <p:cNvSpPr>
            <a:spLocks noChangeArrowheads="1"/>
          </p:cNvSpPr>
          <p:nvPr/>
        </p:nvSpPr>
        <p:spPr bwMode="auto">
          <a:xfrm>
            <a:off x="282575" y="2130425"/>
            <a:ext cx="8266113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 1</a:t>
            </a:r>
          </a:p>
          <a:p>
            <a:r>
              <a:rPr lang="ru-RU" altLang="ru-RU" sz="1800" b="1">
                <a:ea typeface="Calibri" panose="020F0502020204030204" pitchFamily="34" charset="0"/>
                <a:cs typeface="Times New Roman" panose="02020603050405020304" pitchFamily="18" charset="0"/>
              </a:rPr>
              <a:t>Найди 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в тексте предложение с однородными подлежащими. </a:t>
            </a:r>
            <a:r>
              <a:rPr lang="ru-RU" altLang="ru-RU" sz="1800" b="1">
                <a:ea typeface="Calibri" panose="020F0502020204030204" pitchFamily="34" charset="0"/>
                <a:cs typeface="Times New Roman" panose="02020603050405020304" pitchFamily="18" charset="0"/>
              </a:rPr>
              <a:t>Выпиши 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</a:p>
          <a:p>
            <a:pPr>
              <a:buFontTx/>
              <a:buNone/>
            </a:pP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предложение и </a:t>
            </a:r>
            <a:r>
              <a:rPr lang="ru-RU" altLang="ru-RU" sz="1800" b="1">
                <a:ea typeface="Calibri" panose="020F0502020204030204" pitchFamily="34" charset="0"/>
                <a:cs typeface="Times New Roman" panose="02020603050405020304" pitchFamily="18" charset="0"/>
              </a:rPr>
              <a:t>подчеркни </a:t>
            </a: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в нём однородные подлежащие.</a:t>
            </a: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184" name="Прямоугольник 8"/>
          <p:cNvSpPr>
            <a:spLocks noChangeArrowheads="1"/>
          </p:cNvSpPr>
          <p:nvPr/>
        </p:nvSpPr>
        <p:spPr bwMode="auto">
          <a:xfrm>
            <a:off x="249238" y="3757613"/>
            <a:ext cx="7656512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 15</a:t>
            </a:r>
          </a:p>
          <a:p>
            <a:r>
              <a:rPr lang="ru-RU" altLang="ru-RU" sz="2800">
                <a:solidFill>
                  <a:srgbClr val="000000"/>
                </a:solidFill>
                <a:latin typeface="TimesNewRoman"/>
                <a:ea typeface="Calibri" panose="020F0502020204030204" pitchFamily="34" charset="0"/>
                <a:cs typeface="TimesNewRoman"/>
              </a:rPr>
              <a:t> </a:t>
            </a:r>
            <a:r>
              <a:rPr lang="ru-RU" altLang="ru-RU" sz="2800"/>
              <a:t>Подумай и напиши, в какой жизненной ситуации уместно будет употребить выражение </a:t>
            </a:r>
            <a:r>
              <a:rPr lang="ru-RU" altLang="ru-RU" sz="2800" i="1"/>
              <a:t>Нет друга – ищи, а нашёл – береги.</a:t>
            </a:r>
            <a:endParaRPr lang="ru-RU" altLang="ru-RU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2" grpId="0"/>
      <p:bldP spid="491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КДР </a:t>
            </a:r>
            <a:r>
              <a:rPr lang="ru-RU" sz="3600" dirty="0" smtClean="0"/>
              <a:t>6 класс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работе по читательской грамотности </a:t>
            </a:r>
            <a:r>
              <a:rPr lang="ru-RU" sz="1600"/>
              <a:t>оценивалась 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сформированность</a:t>
            </a:r>
            <a:r>
              <a:rPr lang="ru-RU" sz="16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четырех </a:t>
            </a:r>
            <a:r>
              <a:rPr lang="ru-RU" sz="1600" b="1" dirty="0"/>
              <a:t>групп умений: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6635080" cy="1545035"/>
          </a:xfrm>
        </p:spPr>
        <p:txBody>
          <a:bodyPr>
            <a:noAutofit/>
          </a:bodyPr>
          <a:lstStyle/>
          <a:p>
            <a:r>
              <a:rPr lang="ru-RU" sz="1400" dirty="0"/>
              <a:t>1-я группа умений – </a:t>
            </a:r>
            <a:r>
              <a:rPr lang="ru-RU" sz="1400" i="1" dirty="0"/>
              <a:t>общее понимание текста, ориентация в тексте</a:t>
            </a:r>
            <a:r>
              <a:rPr lang="ru-RU" sz="1400" dirty="0"/>
              <a:t> – предполагает умение читать различные тексты (включая учебные), понимая общее содержание, находить и извлекать информацию, представленную в них в явном виде;</a:t>
            </a:r>
          </a:p>
          <a:p>
            <a:r>
              <a:rPr lang="ru-RU" sz="1400" dirty="0"/>
              <a:t>2-я группа умений – </a:t>
            </a:r>
            <a:r>
              <a:rPr lang="ru-RU" sz="1400" i="1" dirty="0"/>
              <a:t>глубокое и детальное понимание содержания и формы текста</a:t>
            </a:r>
            <a:r>
              <a:rPr lang="ru-RU" sz="1400" dirty="0"/>
              <a:t> – включает умения обобщать и интерпретировать информацию, представленную в разной форме; проверять и формулировать на ее основе утверждения, выводы;</a:t>
            </a:r>
          </a:p>
          <a:p>
            <a:r>
              <a:rPr lang="ru-RU" sz="1400" dirty="0"/>
              <a:t>3-я группа умений – </a:t>
            </a:r>
            <a:r>
              <a:rPr lang="ru-RU" sz="1400" i="1" dirty="0"/>
              <a:t>использование информации из текста для различных целей</a:t>
            </a:r>
            <a:r>
              <a:rPr lang="ru-RU" sz="1400" dirty="0"/>
              <a:t> –включает умение применять информацию, содержащуюся в тексте, для решения различных практических и учебно-познавательных задач с привлечением или без привлечения собственного опыта. </a:t>
            </a:r>
          </a:p>
          <a:p>
            <a:r>
              <a:rPr lang="ru-RU" sz="1400" dirty="0"/>
              <a:t>4-я группа умений – </a:t>
            </a:r>
            <a:r>
              <a:rPr lang="ru-RU" sz="1400" i="1" dirty="0"/>
              <a:t>осмысление и оценка содержания и формы текста</a:t>
            </a:r>
            <a:r>
              <a:rPr lang="ru-RU" sz="1400" dirty="0"/>
              <a:t> – включает умение оценивать содержание и форму текста или его структурных элементов с точки зрения целей авторов; оценивать полноту и достоверность информации; обнаруживать противоречия в одном или нескольких текстах; высказывать и обосновать собственную точку зрения по вопросу; обсуждаемому в тексте.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тексты</a:t>
            </a:r>
            <a:endParaRPr lang="ru-RU" dirty="0"/>
          </a:p>
        </p:txBody>
      </p:sp>
      <p:pic>
        <p:nvPicPr>
          <p:cNvPr id="66562" name="Picture 2" descr="C:\Users\Свинина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2" y="1628800"/>
            <a:ext cx="6972267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84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039427"/>
          </a:xfrm>
        </p:spPr>
        <p:txBody>
          <a:bodyPr/>
          <a:lstStyle/>
          <a:p>
            <a:r>
              <a:rPr lang="ru-RU" dirty="0" smtClean="0"/>
              <a:t>Результат одной из школ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72132" y="1600199"/>
          <a:ext cx="6799736" cy="4525966"/>
        </p:xfrm>
        <a:graphic>
          <a:graphicData uri="http://schemas.openxmlformats.org/drawingml/2006/table">
            <a:tbl>
              <a:tblPr/>
              <a:tblGrid>
                <a:gridCol w="1446630"/>
                <a:gridCol w="1446630"/>
                <a:gridCol w="1446630"/>
                <a:gridCol w="1228488"/>
                <a:gridCol w="1231358"/>
              </a:tblGrid>
              <a:tr h="3255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Результаты краевой диагностической работы по читательской грамотности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 класс, 2020/2021 уч. год)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4" marR="8994" marT="89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классу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региону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888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Успешность выполнения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максимального балла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Вся работа (балл по 100-балльной шкале)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57,38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41,66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умений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понимание и ориентация в тексте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Глубокое и детальное понимание содержания и формы текста</a:t>
                      </a:r>
                    </a:p>
                  </a:txBody>
                  <a:tcPr marL="8994" marR="8994" marT="8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58,64%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Использование информации из текста для различных целей</a:t>
                      </a:r>
                    </a:p>
                  </a:txBody>
                  <a:tcPr marL="8994" marR="8994" marT="8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48,91%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21,61%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Осмысление и оценка содержания и формы текста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Успешность выполнения по предметным областям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максимального балла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Естествознание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71,54%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42,97%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50,77%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66,92%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38,74%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Уровни достижений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учащихся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базового уровня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включая повышенный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92,31%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58,43%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повышенного уровня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53,85%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7,09%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15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 одной из школ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72132" y="1600199"/>
          <a:ext cx="6799736" cy="4525966"/>
        </p:xfrm>
        <a:graphic>
          <a:graphicData uri="http://schemas.openxmlformats.org/drawingml/2006/table">
            <a:tbl>
              <a:tblPr/>
              <a:tblGrid>
                <a:gridCol w="1446630"/>
                <a:gridCol w="1446630"/>
                <a:gridCol w="1446630"/>
                <a:gridCol w="1228488"/>
                <a:gridCol w="1231358"/>
              </a:tblGrid>
              <a:tr h="3255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Результаты краевой диагностической работы по читательской грамотности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 класс, 2020/2021 уч. год)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4" marR="8994" marT="89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классу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значение по региону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888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Успешность выполнения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максимального балла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Вся работа (балл по 100-балльной шкале)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54,64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41,66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умений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понимание и ориентация в тексте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77,82%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Глубокое и детальное понимание содержания и формы текста</a:t>
                      </a:r>
                    </a:p>
                  </a:txBody>
                  <a:tcPr marL="8994" marR="8994" marT="8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57,88%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Использование информации из текста для различных целей</a:t>
                      </a:r>
                    </a:p>
                  </a:txBody>
                  <a:tcPr marL="8994" marR="8994" marT="8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21,61%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Осмысление и оценка содержания и формы текста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52,67%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Успешность выполнения по предметным областям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максимального балла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Естествознание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62,40%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42,97%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61,20%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8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38,74%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Уровни достижений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учащихся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базового уровня (</a:t>
                      </a: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включая повышенный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58,43%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Достигли повышенного уровня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36,00%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7,09%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27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AutoShape 3" descr="img13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2867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5613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030288"/>
            <a:ext cx="9070975" cy="5899150"/>
          </a:xfrm>
          <a:prstGeom prst="rect">
            <a:avLst/>
          </a:prstGeom>
          <a:gradFill rotWithShape="1">
            <a:gsLst>
              <a:gs pos="0">
                <a:srgbClr val="A7EA52">
                  <a:tint val="50000"/>
                  <a:satMod val="300000"/>
                </a:srgbClr>
              </a:gs>
              <a:gs pos="35000">
                <a:srgbClr val="A7EA52">
                  <a:tint val="37000"/>
                  <a:satMod val="300000"/>
                </a:srgbClr>
              </a:gs>
              <a:gs pos="100000">
                <a:srgbClr val="A7EA5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7EA5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</p:pic>
      <p:sp>
        <p:nvSpPr>
          <p:cNvPr id="28678" name="Прямоугольник 2"/>
          <p:cNvSpPr>
            <a:spLocks noChangeArrowheads="1"/>
          </p:cNvSpPr>
          <p:nvPr/>
        </p:nvSpPr>
        <p:spPr bwMode="auto">
          <a:xfrm>
            <a:off x="674688" y="330200"/>
            <a:ext cx="6716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ОЦЕНКА КАЧЕСТВА ОБРАЗОВАНИЯ: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424863" cy="5113337"/>
          </a:xfrm>
        </p:spPr>
        <p:txBody>
          <a:bodyPr/>
          <a:lstStyle/>
          <a:p>
            <a:pPr algn="just" eaLnBrk="1" hangingPunct="1"/>
            <a:r>
              <a:rPr lang="ru-RU" altLang="ru-RU" sz="3200" smtClean="0"/>
              <a:t>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260350"/>
            <a:ext cx="7559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rgbClr val="0000FF"/>
                </a:solidFill>
                <a:sym typeface="Arial" panose="020B0604020202020204" pitchFamily="34" charset="0"/>
              </a:rPr>
              <a:t> </a:t>
            </a:r>
            <a:endParaRPr lang="en-US" altLang="ru-RU" sz="1800" b="1" i="1">
              <a:solidFill>
                <a:srgbClr val="0000FF"/>
              </a:solidFill>
              <a:sym typeface="Arial" panose="020B0604020202020204" pitchFamily="34" charset="0"/>
            </a:endParaRPr>
          </a:p>
        </p:txBody>
      </p:sp>
      <p:sp>
        <p:nvSpPr>
          <p:cNvPr id="7" name="Содержимое 11"/>
          <p:cNvSpPr>
            <a:spLocks noGrp="1"/>
          </p:cNvSpPr>
          <p:nvPr/>
        </p:nvSpPr>
        <p:spPr bwMode="auto">
          <a:xfrm>
            <a:off x="457200" y="1419225"/>
            <a:ext cx="82296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007D"/>
              </a:buClr>
              <a:defRPr/>
            </a:pPr>
            <a:r>
              <a:rPr lang="ru-RU" altLang="ru-RU" sz="2400" kern="0" dirty="0" smtClean="0">
                <a:solidFill>
                  <a:srgbClr val="000099"/>
                </a:solidFill>
              </a:rPr>
              <a:t>ВПР — это диагностические работы для оценки индивидуальных достижений обучающихся;</a:t>
            </a:r>
          </a:p>
          <a:p>
            <a:pPr>
              <a:buClr>
                <a:srgbClr val="00007D"/>
              </a:buClr>
              <a:defRPr/>
            </a:pPr>
            <a:r>
              <a:rPr lang="ru-RU" altLang="ru-RU" sz="2400" kern="0" dirty="0" smtClean="0">
                <a:solidFill>
                  <a:srgbClr val="000099"/>
                </a:solidFill>
              </a:rPr>
              <a:t>ВПР не являются государственной итоговой аттестацией;</a:t>
            </a:r>
          </a:p>
          <a:p>
            <a:pPr>
              <a:buClr>
                <a:srgbClr val="00007D"/>
              </a:buClr>
              <a:defRPr/>
            </a:pPr>
            <a:r>
              <a:rPr lang="ru-RU" altLang="ru-RU" sz="2400" kern="0" dirty="0" smtClean="0">
                <a:solidFill>
                  <a:srgbClr val="000099"/>
                </a:solidFill>
              </a:rPr>
              <a:t>ВПР проводятся с использованием единых вариантов заданий для всей Российской Федерации, разрабатываемых на федеральном уровне в строгом соответствии с ФГОС;</a:t>
            </a:r>
          </a:p>
          <a:p>
            <a:pPr>
              <a:buClr>
                <a:srgbClr val="00007D"/>
              </a:buClr>
              <a:defRPr/>
            </a:pPr>
            <a:r>
              <a:rPr lang="ru-RU" altLang="ru-RU" sz="2400" kern="0" dirty="0" smtClean="0">
                <a:solidFill>
                  <a:srgbClr val="000099"/>
                </a:solidFill>
              </a:rPr>
              <a:t>ВПР проводятся образовательной организацией самостоятельно.</a:t>
            </a:r>
          </a:p>
        </p:txBody>
      </p:sp>
      <p:sp>
        <p:nvSpPr>
          <p:cNvPr id="8" name="Заголовок 10"/>
          <p:cNvSpPr>
            <a:spLocks noGrp="1"/>
          </p:cNvSpPr>
          <p:nvPr/>
        </p:nvSpPr>
        <p:spPr bwMode="auto">
          <a:xfrm>
            <a:off x="820738" y="-134938"/>
            <a:ext cx="7502525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kern="0" smtClean="0">
                <a:solidFill>
                  <a:srgbClr val="008000"/>
                </a:solidFill>
              </a:rPr>
              <a:t>Что такое «ВПР»!</a:t>
            </a:r>
          </a:p>
        </p:txBody>
      </p:sp>
      <p:pic>
        <p:nvPicPr>
          <p:cNvPr id="2970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163" y="5354638"/>
            <a:ext cx="7381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" y="5978525"/>
            <a:ext cx="88693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уровня подготовки школьников с учетом требования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0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отличается ВПР от контрольной работы?</a:t>
            </a:r>
          </a:p>
        </p:txBody>
      </p:sp>
      <p:sp>
        <p:nvSpPr>
          <p:cNvPr id="4" name="Объект 3"/>
          <p:cNvSpPr txBox="1">
            <a:spLocks/>
          </p:cNvSpPr>
          <p:nvPr/>
        </p:nvSpPr>
        <p:spPr bwMode="auto">
          <a:xfrm>
            <a:off x="203200" y="1196975"/>
            <a:ext cx="873760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04788" indent="-204788"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1800" indent="-204788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1350" indent="-17145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57250" indent="-17145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96963" indent="-17145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54163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11363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68563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25763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на федеральном уровне в соответствии с ФГОС, а результаты учеников заносят в информационную систему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осуществить диагностику достижения предметных и метапредметных результатов, в т.ч. уровня сформированности универсальных учебных действий (УУД) и овладения межпредметными понятиями 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оценить уровень общеобразовательной подготовки обучающихся в соответствии с требованиями ФГОС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личностные индивидуальные достижения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видеть, какие проблемы с качеством знаний есть в той или иной школе </a:t>
            </a:r>
          </a:p>
          <a:p>
            <a:pPr eaLnBrk="1" hangingPunct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один день по всей стране</a:t>
            </a: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14363" y="1035050"/>
            <a:ext cx="78867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b="1">
                <a:solidFill>
                  <a:srgbClr val="031F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это нужно?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3513" y="2403475"/>
            <a:ext cx="2147887" cy="4216400"/>
          </a:xfrm>
          <a:prstGeom prst="rect">
            <a:avLst/>
          </a:prstGeom>
          <a:solidFill>
            <a:srgbClr val="A5D028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сопоставить внешнюю оценку и самооценку школ для получения информации о качестве образования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мониторинг уровня преподавания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формирование программы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повышения квалификации учителей в масштабах школы корректировка образовательного процесса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1943100"/>
            <a:ext cx="2482850" cy="369888"/>
          </a:xfrm>
          <a:prstGeom prst="rect">
            <a:avLst/>
          </a:prstGeom>
          <a:solidFill>
            <a:srgbClr val="4584D3">
              <a:lumMod val="20000"/>
              <a:lumOff val="80000"/>
            </a:srgb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АДМИНИСТРАЦИИ</a:t>
            </a:r>
            <a:r>
              <a:rPr lang="ru-RU" b="1" kern="0" dirty="0">
                <a:solidFill>
                  <a:prstClr val="black"/>
                </a:solidFill>
                <a:latin typeface="Candar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0713" y="2100263"/>
            <a:ext cx="1443037" cy="368300"/>
          </a:xfrm>
          <a:prstGeom prst="rect">
            <a:avLst/>
          </a:prstGeom>
          <a:solidFill>
            <a:srgbClr val="4584D3">
              <a:lumMod val="40000"/>
              <a:lumOff val="60000"/>
            </a:srgb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86038" y="2544763"/>
            <a:ext cx="2132012" cy="3371850"/>
          </a:xfrm>
          <a:prstGeom prst="rect">
            <a:avLst/>
          </a:prstGeom>
          <a:solidFill>
            <a:srgbClr val="A5D028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вовремя выявить проблему и предпринять необходимые меры для ее устранения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планирования индивидуальной работы с каждым школьником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совершенствования методики преподавания 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6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9100" y="2100263"/>
            <a:ext cx="1449388" cy="368300"/>
          </a:xfrm>
          <a:prstGeom prst="rect">
            <a:avLst/>
          </a:prstGeom>
          <a:solidFill>
            <a:srgbClr val="4584D3">
              <a:lumMod val="60000"/>
              <a:lumOff val="40000"/>
            </a:srgb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УЧЕНИКУ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86338" y="2654300"/>
            <a:ext cx="2111375" cy="3281363"/>
          </a:xfrm>
          <a:prstGeom prst="rect">
            <a:avLst/>
          </a:prstGeom>
          <a:solidFill>
            <a:srgbClr val="A5D028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проверить себя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избежать стрессов на ГИА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Психологически подготовиться к экзаменам в 11-м и 9-м классах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систематически заниматься на протяжении всего учебного процесса, а не только в выпускных классах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4913" y="2389188"/>
            <a:ext cx="1582737" cy="369887"/>
          </a:xfrm>
          <a:prstGeom prst="rect">
            <a:avLst/>
          </a:prstGeom>
          <a:solidFill>
            <a:srgbClr val="4584D3">
              <a:lumMod val="75000"/>
            </a:srgb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РОДИТЕЛЮ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46950" y="2798763"/>
            <a:ext cx="1644650" cy="3538537"/>
          </a:xfrm>
          <a:prstGeom prst="rect">
            <a:avLst/>
          </a:prstGeom>
          <a:solidFill>
            <a:srgbClr val="A5D028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проверить объем и качество знаний, полученных в течение учебного года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ясность общей картины знаний ученика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определения образовательной траектории своих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609600" y="1676400"/>
            <a:ext cx="79248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700" b="1" i="1">
                <a:solidFill>
                  <a:srgbClr val="000000"/>
                </a:solidFill>
                <a:latin typeface="Verdana" panose="020B0604030504040204" pitchFamily="34" charset="0"/>
              </a:rPr>
              <a:t>Индекс низких результатов 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оценочной процедуры характеризует долю участников данной оценочной процедуры в данной параллели, результаты которых хотя бы по одному из предметов в этой процедуре, сдаваемому в массовых масштабах, ниже нижней границы баллов по этому предмету.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700" b="1" i="1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700" b="1" i="1">
                <a:solidFill>
                  <a:srgbClr val="000000"/>
                </a:solidFill>
              </a:rPr>
              <a:t>Индекс массовых результатов </a:t>
            </a:r>
            <a:r>
              <a:rPr lang="ru-RU" altLang="ru-RU" sz="1700">
                <a:solidFill>
                  <a:srgbClr val="000000"/>
                </a:solidFill>
              </a:rPr>
              <a:t>оценочной процедуры характеризует долю участников, показавших результаты не ниже «средних».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700">
                <a:solidFill>
                  <a:srgbClr val="000000"/>
                </a:solidFill>
              </a:rPr>
              <a:t> </a:t>
            </a:r>
            <a:endParaRPr lang="ru-RU" altLang="ru-RU" sz="1700" i="1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700" b="1" i="1">
                <a:solidFill>
                  <a:srgbClr val="000000"/>
                </a:solidFill>
              </a:rPr>
              <a:t>Индекс высоких результатов </a:t>
            </a:r>
            <a:r>
              <a:rPr lang="ru-RU" altLang="ru-RU" sz="1700">
                <a:solidFill>
                  <a:srgbClr val="000000"/>
                </a:solidFill>
              </a:rPr>
              <a:t>оценочной процедуры характеризует долю участников данной оценочной процедуры в данной параллели, результаты которых хотя бы по одному из предметов не ниже границы достижения высокого уровня подготовки по этому предмету, от общего количества участников данной процедуры. </a:t>
            </a:r>
          </a:p>
        </p:txBody>
      </p:sp>
      <p:sp>
        <p:nvSpPr>
          <p:cNvPr id="32772" name="Заголовок 1"/>
          <p:cNvSpPr>
            <a:spLocks/>
          </p:cNvSpPr>
          <p:nvPr/>
        </p:nvSpPr>
        <p:spPr bwMode="auto">
          <a:xfrm>
            <a:off x="533400" y="1524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400" b="1">
                <a:solidFill>
                  <a:srgbClr val="0D0D0D"/>
                </a:solidFill>
              </a:rPr>
              <a:t>Характеристики оценочных процедур</a:t>
            </a:r>
          </a:p>
        </p:txBody>
      </p:sp>
      <p:pic>
        <p:nvPicPr>
          <p:cNvPr id="32773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030788"/>
            <a:ext cx="237648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Прямоугольник 1"/>
          <p:cNvSpPr>
            <a:spLocks noChangeArrowheads="1"/>
          </p:cNvSpPr>
          <p:nvPr/>
        </p:nvSpPr>
        <p:spPr bwMode="auto">
          <a:xfrm>
            <a:off x="468313" y="2828925"/>
            <a:ext cx="8496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49263" algn="l"/>
                <a:tab pos="9001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49263" algn="l"/>
                <a:tab pos="9001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9263" algn="l"/>
                <a:tab pos="9001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l"/>
                <a:tab pos="9001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построении распределения результатов ВПР по отметкам обнаруживаются «всплески» на границе отметок «2» - «3» и «4» - «5» </a:t>
            </a:r>
            <a:endParaRPr lang="ru-RU" altLang="ru-RU" sz="36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Прямоугольник 2"/>
          <p:cNvSpPr>
            <a:spLocks noChangeArrowheads="1"/>
          </p:cNvSpPr>
          <p:nvPr/>
        </p:nvSpPr>
        <p:spPr bwMode="auto">
          <a:xfrm>
            <a:off x="2411413" y="1106488"/>
            <a:ext cx="279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Критерий  № 1</a:t>
            </a: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2411413" y="1106488"/>
            <a:ext cx="311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00"/>
                </a:solidFill>
                <a:latin typeface="Times New Roman" panose="02020603050405020304" pitchFamily="18" charset="0"/>
              </a:rPr>
              <a:t>Критерий  № 2</a:t>
            </a:r>
            <a:endParaRPr lang="ru-RU" altLang="ru-RU" sz="3600">
              <a:solidFill>
                <a:srgbClr val="000000"/>
              </a:solidFill>
            </a:endParaRPr>
          </a:p>
        </p:txBody>
      </p:sp>
      <p:sp>
        <p:nvSpPr>
          <p:cNvPr id="35844" name="Прямоугольник 3"/>
          <p:cNvSpPr>
            <a:spLocks noChangeArrowheads="1"/>
          </p:cNvSpPr>
          <p:nvPr/>
        </p:nvSpPr>
        <p:spPr bwMode="auto">
          <a:xfrm>
            <a:off x="395288" y="3059113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Более 50% несоответствия результатов ВПР и итоговых </a:t>
            </a:r>
            <a:r>
              <a:rPr lang="ru-RU" alt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отметок</a:t>
            </a:r>
            <a:endParaRPr lang="ru-RU" altLang="ru-RU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Снимок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95288" y="1757363"/>
            <a:ext cx="8208962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Критерий № 3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«Если в школе простые задания делают хуже, чем в среднем по региону, а сложные лучше, то это может свидетельствовать, что с более сложными заданиями школьникам помогли справиться их учителя».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1060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2_Оформление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КДР 6 класс  В работе по читательской грамотности оценивалась  сформированность  четырех групп умений:  </vt:lpstr>
      <vt:lpstr>тексты</vt:lpstr>
      <vt:lpstr>Результат одной из школ</vt:lpstr>
      <vt:lpstr>Результат одной из школ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Свинина</cp:lastModifiedBy>
  <cp:revision>177</cp:revision>
  <dcterms:created xsi:type="dcterms:W3CDTF">2018-09-27T12:08:57Z</dcterms:created>
  <dcterms:modified xsi:type="dcterms:W3CDTF">2021-03-10T07:29:50Z</dcterms:modified>
</cp:coreProperties>
</file>