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0" r:id="rId5"/>
    <p:sldId id="271" r:id="rId6"/>
    <p:sldId id="272" r:id="rId7"/>
    <p:sldId id="275" r:id="rId8"/>
    <p:sldId id="277" r:id="rId9"/>
    <p:sldId id="276" r:id="rId10"/>
    <p:sldId id="27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9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51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3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6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7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1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2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8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0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3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igym.kz/uploads/LS_tpp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LS_&#1090;&#1072;&#1073;&#1083;&#1080;&#1094;&#1072;%20&#1087;&#1083;&#1072;&#1085;&#1080;&#1088;&#1086;&#1074;&#1072;&#1085;&#1080;&#1103;%20&#1080;%20&#1085;&#1072;&#1073;&#1083;&#1102;&#1076;&#1077;&#1085;&#1080;&#1103;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LS_&#1089;&#1090;&#1072;&#1078;&#1080;&#1088;&#1086;&#1074;&#1082;&#1072;/&#1073;&#1077;&#1089;&#1077;&#1076;&#1072;_&#1074;&#1086;&#1087;&#1088;&#1086;&#1089;&#1099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LS_&#1089;&#1090;&#1072;&#1078;&#1080;&#1088;&#1086;&#1074;&#1082;&#1072;/&#1086;&#1073;&#1089;&#1091;&#1078;&#1076;&#1077;&#1085;&#1080;&#1077;%20&#1087;&#1086;%20&#1080;&#1090;&#1086;&#1075;&#1072;&#1084;_&#1090;&#1072;&#1073;&#1083;&#1080;&#1094;&#1072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10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tx2"/>
                </a:solidFill>
              </a:rPr>
              <a:t>Педагогический подход </a:t>
            </a:r>
            <a:r>
              <a:rPr lang="en-US" sz="4900" b="1" dirty="0" smtClean="0">
                <a:solidFill>
                  <a:schemeClr val="tx2"/>
                </a:solidFill>
              </a:rPr>
              <a:t/>
            </a:r>
            <a:br>
              <a:rPr lang="en-US" sz="4900" b="1" dirty="0" smtClean="0">
                <a:solidFill>
                  <a:schemeClr val="tx2"/>
                </a:solidFill>
              </a:rPr>
            </a:br>
            <a:r>
              <a:rPr lang="en-US" sz="4900" b="1" dirty="0" smtClean="0">
                <a:solidFill>
                  <a:schemeClr val="tx2"/>
                </a:solidFill>
              </a:rPr>
              <a:t>Lesson Study</a:t>
            </a:r>
            <a:r>
              <a:rPr lang="ru-RU" sz="6000" b="1" dirty="0">
                <a:solidFill>
                  <a:schemeClr val="tx2"/>
                </a:solidFill>
              </a:rPr>
              <a:t/>
            </a:r>
            <a:br>
              <a:rPr lang="ru-RU" sz="6000" b="1" dirty="0">
                <a:solidFill>
                  <a:schemeClr val="tx2"/>
                </a:solidFill>
              </a:rPr>
            </a:b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25144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dirty="0" smtClean="0">
                <a:solidFill>
                  <a:schemeClr val="tx2"/>
                </a:solidFill>
              </a:rPr>
              <a:t>Свинина Людмила Борисовна</a:t>
            </a:r>
          </a:p>
          <a:p>
            <a:pPr algn="r"/>
            <a:r>
              <a:rPr lang="ru-RU" sz="1800" dirty="0" smtClean="0">
                <a:solidFill>
                  <a:schemeClr val="tx2"/>
                </a:solidFill>
              </a:rPr>
              <a:t>Методист управления образования администрации </a:t>
            </a:r>
            <a:r>
              <a:rPr lang="ru-RU" sz="1800" dirty="0" err="1" smtClean="0">
                <a:solidFill>
                  <a:schemeClr val="tx2"/>
                </a:solidFill>
              </a:rPr>
              <a:t>Курагинского</a:t>
            </a:r>
            <a:r>
              <a:rPr lang="ru-RU" sz="1800" dirty="0" smtClean="0">
                <a:solidFill>
                  <a:schemeClr val="tx2"/>
                </a:solidFill>
              </a:rPr>
              <a:t> района</a:t>
            </a:r>
          </a:p>
          <a:p>
            <a:pPr algn="r"/>
            <a:r>
              <a:rPr lang="ru-RU" sz="1800" dirty="0" smtClean="0">
                <a:solidFill>
                  <a:schemeClr val="tx2"/>
                </a:solidFill>
              </a:rPr>
              <a:t>МКОУ </a:t>
            </a:r>
            <a:r>
              <a:rPr lang="ru-RU" sz="1800" dirty="0" err="1" smtClean="0">
                <a:solidFill>
                  <a:schemeClr val="tx2"/>
                </a:solidFill>
              </a:rPr>
              <a:t>Пойловская</a:t>
            </a:r>
            <a:r>
              <a:rPr lang="ru-RU" sz="1800" dirty="0" smtClean="0">
                <a:solidFill>
                  <a:schemeClr val="tx2"/>
                </a:solidFill>
              </a:rPr>
              <a:t> СОШ № 21</a:t>
            </a:r>
          </a:p>
          <a:p>
            <a:pPr algn="r"/>
            <a:r>
              <a:rPr lang="ru-RU" sz="1800" dirty="0" smtClean="0">
                <a:solidFill>
                  <a:schemeClr val="tx2"/>
                </a:solidFill>
              </a:rPr>
              <a:t>07.02.2023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7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Планирование последующего </a:t>
            </a:r>
            <a:r>
              <a:rPr lang="ru-RU" sz="3600" b="1" dirty="0" smtClean="0">
                <a:solidFill>
                  <a:srgbClr val="002060"/>
                </a:solidFill>
              </a:rPr>
              <a:t>урока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3732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Необходимость учитывать анализ урока, детской работы, планирование урока относительно этих же троих детей.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Обязательно думать о детях и предполагать </a:t>
            </a:r>
            <a:r>
              <a:rPr lang="ru-RU" b="1" dirty="0" smtClean="0">
                <a:solidFill>
                  <a:srgbClr val="002060"/>
                </a:solidFill>
              </a:rPr>
              <a:t>шаг вперед </a:t>
            </a:r>
            <a:r>
              <a:rPr lang="ru-RU" dirty="0" smtClean="0">
                <a:solidFill>
                  <a:srgbClr val="002060"/>
                </a:solidFill>
              </a:rPr>
              <a:t>у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9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>
                <a:solidFill>
                  <a:srgbClr val="002060"/>
                </a:solidFill>
              </a:rPr>
              <a:t>Используемый ресурс о </a:t>
            </a:r>
            <a:br>
              <a:rPr lang="ru-RU" altLang="ru-RU" sz="3600" b="1" dirty="0">
                <a:solidFill>
                  <a:srgbClr val="002060"/>
                </a:solidFill>
              </a:rPr>
            </a:br>
            <a:r>
              <a:rPr lang="ru-RU" sz="3600" b="1" dirty="0" err="1">
                <a:solidFill>
                  <a:srgbClr val="002060"/>
                </a:solidFill>
              </a:rPr>
              <a:t>Lesson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Study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altLang="ru-RU" sz="3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2897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ru-RU" dirty="0" smtClean="0">
                <a:hlinkClick r:id="rId2"/>
              </a:rPr>
              <a:t>http://figym.kz/uploads/LS_tpp.pdf</a:t>
            </a:r>
            <a:endParaRPr lang="ru-RU" altLang="ru-RU" dirty="0" smtClean="0"/>
          </a:p>
          <a:p>
            <a:pPr eaLnBrk="1" hangingPunct="1">
              <a:buFont typeface="Arial" charset="0"/>
              <a:buNone/>
            </a:pPr>
            <a:r>
              <a:rPr lang="ru-RU" altLang="ru-RU" dirty="0" err="1" smtClean="0"/>
              <a:t>Lesson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Study</a:t>
            </a:r>
            <a:r>
              <a:rPr lang="ru-RU" altLang="ru-RU" dirty="0" smtClean="0"/>
              <a:t>: теория и практика применения.</a:t>
            </a:r>
            <a:endParaRPr lang="en-US" altLang="ru-RU" dirty="0" smtClean="0"/>
          </a:p>
          <a:p>
            <a:pPr eaLnBrk="1" hangingPunct="1">
              <a:buFont typeface="Arial" charset="0"/>
              <a:buNone/>
            </a:pPr>
            <a:r>
              <a:rPr lang="ru-RU" altLang="ru-RU" dirty="0" smtClean="0"/>
              <a:t>Пит Дадли (Великобритания)</a:t>
            </a:r>
          </a:p>
        </p:txBody>
      </p:sp>
    </p:spTree>
    <p:extLst>
      <p:ext uri="{BB962C8B-B14F-4D97-AF65-F5344CB8AC3E}">
        <p14:creationId xmlns:p14="http://schemas.microsoft.com/office/powerpoint/2010/main" val="13576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002060"/>
                </a:solidFill>
              </a:rPr>
              <a:t>Lesson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err="1">
                <a:solidFill>
                  <a:srgbClr val="002060"/>
                </a:solidFill>
              </a:rPr>
              <a:t>Study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Lesson </a:t>
            </a:r>
            <a:r>
              <a:rPr lang="en-US" dirty="0">
                <a:solidFill>
                  <a:srgbClr val="002060"/>
                </a:solidFill>
              </a:rPr>
              <a:t>Study</a:t>
            </a:r>
            <a:r>
              <a:rPr lang="ru-RU" dirty="0">
                <a:solidFill>
                  <a:srgbClr val="002060"/>
                </a:solidFill>
              </a:rPr>
              <a:t> – подход, разработанный в семидесятых годах в Японии, направлен на совершенствование методов преподавания.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61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2787037" y="116633"/>
            <a:ext cx="3203848" cy="92768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990885" y="682674"/>
            <a:ext cx="3385090" cy="2077017"/>
          </a:xfrm>
          <a:prstGeom prst="ellipse">
            <a:avLst/>
          </a:prstGeom>
          <a:solidFill>
            <a:srgbClr val="E3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97459" y="2252605"/>
            <a:ext cx="3339701" cy="2077017"/>
          </a:xfrm>
          <a:prstGeom prst="ellipse">
            <a:avLst/>
          </a:prstGeom>
          <a:solidFill>
            <a:srgbClr val="E3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97486" y="1044322"/>
            <a:ext cx="3486767" cy="1967354"/>
          </a:xfrm>
          <a:prstGeom prst="ellipse">
            <a:avLst/>
          </a:prstGeom>
          <a:solidFill>
            <a:srgbClr val="E3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81037" y="4723688"/>
            <a:ext cx="3851920" cy="2073717"/>
          </a:xfrm>
          <a:prstGeom prst="ellipse">
            <a:avLst/>
          </a:prstGeom>
          <a:solidFill>
            <a:srgbClr val="E3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0326" y="4901375"/>
            <a:ext cx="34427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Планирование</a:t>
            </a:r>
            <a:r>
              <a:rPr lang="ru-RU" sz="2400" dirty="0" smtClean="0"/>
              <a:t> урока: </a:t>
            </a:r>
          </a:p>
          <a:p>
            <a:pPr algn="ctr"/>
            <a:r>
              <a:rPr lang="ru-RU" sz="2400" dirty="0" smtClean="0"/>
              <a:t>постановка целей </a:t>
            </a:r>
          </a:p>
          <a:p>
            <a:pPr algn="ctr"/>
            <a:r>
              <a:rPr lang="ru-RU" sz="2400" dirty="0" smtClean="0"/>
              <a:t>относительно движения </a:t>
            </a:r>
          </a:p>
          <a:p>
            <a:pPr algn="ctr"/>
            <a:r>
              <a:rPr lang="ru-RU" sz="2400" dirty="0" smtClean="0"/>
              <a:t>вперед </a:t>
            </a:r>
          </a:p>
          <a:p>
            <a:pPr algn="ctr"/>
            <a:r>
              <a:rPr lang="ru-RU" sz="2400" b="1" dirty="0" smtClean="0"/>
              <a:t>троих учеников</a:t>
            </a:r>
            <a:endParaRPr lang="ru-RU" sz="2400" b="1" dirty="0"/>
          </a:p>
        </p:txBody>
      </p:sp>
      <p:sp>
        <p:nvSpPr>
          <p:cNvPr id="12" name="Овал 11"/>
          <p:cNvSpPr/>
          <p:nvPr/>
        </p:nvSpPr>
        <p:spPr>
          <a:xfrm>
            <a:off x="5566198" y="4713929"/>
            <a:ext cx="3470297" cy="1949792"/>
          </a:xfrm>
          <a:prstGeom prst="ellipse">
            <a:avLst/>
          </a:prstGeom>
          <a:solidFill>
            <a:srgbClr val="E3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3724" y="1190719"/>
            <a:ext cx="368447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smtClean="0"/>
              <a:t>Описание </a:t>
            </a:r>
            <a:r>
              <a:rPr lang="ru-RU" sz="2400" dirty="0" smtClean="0">
                <a:solidFill>
                  <a:prstClr val="black"/>
                </a:solidFill>
              </a:rPr>
              <a:t>троих </a:t>
            </a:r>
            <a:r>
              <a:rPr lang="ru-RU" sz="2400" dirty="0">
                <a:solidFill>
                  <a:prstClr val="black"/>
                </a:solidFill>
              </a:rPr>
              <a:t>учеников: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- слабоуспевающего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- среднего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- сильного</a:t>
            </a:r>
            <a:endParaRPr lang="ru-RU" sz="2400" dirty="0">
              <a:solidFill>
                <a:prstClr val="black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71021" y="2321617"/>
            <a:ext cx="32677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Преподавание и </a:t>
            </a:r>
          </a:p>
          <a:p>
            <a:pPr algn="ctr"/>
            <a:r>
              <a:rPr lang="ru-RU" sz="2400" b="1" dirty="0" smtClean="0"/>
              <a:t>наблюдение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на уроке </a:t>
            </a:r>
          </a:p>
          <a:p>
            <a:pPr algn="ctr"/>
            <a:r>
              <a:rPr lang="ru-RU" sz="2400" dirty="0" smtClean="0"/>
              <a:t>за работой</a:t>
            </a:r>
          </a:p>
          <a:p>
            <a:pPr algn="ctr"/>
            <a:r>
              <a:rPr lang="ru-RU" sz="2400" b="1" dirty="0" smtClean="0"/>
              <a:t>троих учеников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35633" y="936352"/>
            <a:ext cx="30317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Планирование </a:t>
            </a:r>
          </a:p>
          <a:p>
            <a:pPr algn="ctr"/>
            <a:r>
              <a:rPr lang="ru-RU" sz="2400" dirty="0"/>
              <a:t>с</a:t>
            </a:r>
            <a:r>
              <a:rPr lang="ru-RU" sz="2400" dirty="0" smtClean="0"/>
              <a:t>ледующего урока </a:t>
            </a:r>
          </a:p>
          <a:p>
            <a:pPr algn="ctr"/>
            <a:r>
              <a:rPr lang="ru-RU" sz="2400" dirty="0" smtClean="0"/>
              <a:t>относительно этих же</a:t>
            </a:r>
          </a:p>
          <a:p>
            <a:pPr algn="ctr"/>
            <a:r>
              <a:rPr lang="ru-RU" sz="2400" b="1" dirty="0" smtClean="0"/>
              <a:t>троих учеников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38162" y="5088660"/>
            <a:ext cx="30737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Анализ</a:t>
            </a:r>
            <a:r>
              <a:rPr lang="ru-RU" sz="2400" dirty="0" smtClean="0"/>
              <a:t> урока – </a:t>
            </a:r>
          </a:p>
          <a:p>
            <a:pPr algn="ctr"/>
            <a:r>
              <a:rPr lang="ru-RU" sz="2400" dirty="0" smtClean="0"/>
              <a:t>относительно работы </a:t>
            </a:r>
          </a:p>
          <a:p>
            <a:pPr algn="ctr"/>
            <a:r>
              <a:rPr lang="ru-RU" sz="2400" b="1" dirty="0" smtClean="0"/>
              <a:t>троих учеников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76566" y="231010"/>
            <a:ext cx="2751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Группа учителей</a:t>
            </a:r>
            <a:endParaRPr lang="ru-RU" sz="2800" dirty="0" smtClean="0"/>
          </a:p>
        </p:txBody>
      </p:sp>
      <p:sp>
        <p:nvSpPr>
          <p:cNvPr id="22" name="Стрелка вправо 21"/>
          <p:cNvSpPr/>
          <p:nvPr/>
        </p:nvSpPr>
        <p:spPr>
          <a:xfrm rot="4734429">
            <a:off x="999710" y="3676604"/>
            <a:ext cx="1190293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9087853">
            <a:off x="3113740" y="4350499"/>
            <a:ext cx="729967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2632852">
            <a:off x="5580562" y="4394682"/>
            <a:ext cx="684094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951019">
            <a:off x="6799587" y="3671875"/>
            <a:ext cx="1199293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Описание троих </a:t>
            </a:r>
            <a:r>
              <a:rPr lang="ru-RU" sz="3600" b="1" dirty="0" smtClean="0">
                <a:solidFill>
                  <a:srgbClr val="002060"/>
                </a:solidFill>
              </a:rPr>
              <a:t>учеников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Ответы на вопросы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Как описать образовательную ситуацию ребенка (не фразой: «Не умеет решать задачи»)?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Как в каждом ребенке увидеть то, что ему мешает работать?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Как в каждом ребенке увидеть то, что ему поможет работать лучше?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0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Планирование </a:t>
            </a:r>
            <a:r>
              <a:rPr lang="ru-RU" sz="3600" b="1" dirty="0" smtClean="0">
                <a:solidFill>
                  <a:srgbClr val="002060"/>
                </a:solidFill>
              </a:rPr>
              <a:t>урока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Ответы на вопросы: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Какой педагогический прием, метод применяем? На формирование чего он направлен (самооценивание, моделирование текстовых задач, работа в парах,…)?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планировать урок, думая не о классе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о целостности,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не о среднем ученике, а о конкретных детях со своими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особенностями:</a:t>
            </a:r>
          </a:p>
          <a:p>
            <a:pPr lvl="1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кем ребенка посадить?</a:t>
            </a:r>
          </a:p>
          <a:p>
            <a:pPr lvl="1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обустроить классную комнату?</a:t>
            </a:r>
          </a:p>
          <a:p>
            <a:pPr lvl="1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Какие задания подготовить для конкретного ребенка и как их преподнести? </a:t>
            </a:r>
          </a:p>
          <a:p>
            <a:pPr lvl="1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Где находиться учителю?</a:t>
            </a:r>
          </a:p>
          <a:p>
            <a:pPr lvl="1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…..</a:t>
            </a:r>
          </a:p>
          <a:p>
            <a:pPr marL="0" lvl="1" indent="0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Ведется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запись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hlinkClick r:id="rId2" action="ppaction://hlinkfile"/>
              </a:rPr>
              <a:t>плана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каждого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этапа урока и ожидаемого действия каждого из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троих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ребят.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0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Наблюдение на </a:t>
            </a:r>
            <a:r>
              <a:rPr lang="ru-RU" sz="3600" b="1" dirty="0" smtClean="0">
                <a:solidFill>
                  <a:srgbClr val="002060"/>
                </a:solidFill>
              </a:rPr>
              <a:t>уроке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688632"/>
          </a:xfrm>
        </p:spPr>
        <p:txBody>
          <a:bodyPr>
            <a:noAutofit/>
          </a:bodyPr>
          <a:lstStyle/>
          <a:p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Концентрация не  на  учителе, а на учащихся  (исследуемых  учениках).  </a:t>
            </a:r>
          </a:p>
          <a:p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Постепенное расширение границы наблюдения до класса в целом. </a:t>
            </a:r>
          </a:p>
          <a:p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Отмечать  ответы исследуемых  учащихся  на  различных  этапах урока,  замечая  степень  их  соответствия  или отличия от предполагаемого  ими.  </a:t>
            </a:r>
          </a:p>
          <a:p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Отмечать  все  критические ситуации.  Если  создается  ситуация,  характерная для  всех  (например,  все  учащиеся  одинаково неправильно  что-то  понимают),  отмечать это  в правой колонке. </a:t>
            </a:r>
          </a:p>
          <a:p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По  возможности,  отмечать время  каждого комментария.</a:t>
            </a:r>
          </a:p>
          <a:p>
            <a:pPr marL="0" indent="0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hlinkClick r:id="rId2" action="ppaction://hlinkfile"/>
              </a:rPr>
              <a:t>Опрос </a:t>
            </a:r>
            <a:r>
              <a:rPr lang="ru-RU" b="1" dirty="0" smtClean="0"/>
              <a:t>учащихся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Кратко, не более 5 мин, лучше сразу после окончания урока. 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Можно задавать вопросы, которые возникли в ходе урока. 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Опрос необходим для определения более эффективной работы учителя.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3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37" y="116632"/>
            <a:ext cx="8784975" cy="6926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Последовательность </a:t>
            </a:r>
            <a:r>
              <a:rPr lang="ru-RU" sz="3600" b="1" dirty="0">
                <a:solidFill>
                  <a:srgbClr val="002060"/>
                </a:solidFill>
              </a:rPr>
              <a:t>обсуждения после </a:t>
            </a:r>
            <a:r>
              <a:rPr lang="ru-RU" sz="3600" b="1" dirty="0" smtClean="0">
                <a:solidFill>
                  <a:srgbClr val="002060"/>
                </a:solidFill>
              </a:rPr>
              <a:t>LS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3"/>
            <a:ext cx="8229600" cy="46085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755576" y="1273664"/>
            <a:ext cx="7416824" cy="1477328"/>
            <a:chOff x="755576" y="1273664"/>
            <a:chExt cx="7416824" cy="147732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55576" y="1273664"/>
              <a:ext cx="7416824" cy="12192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15112" y="1273664"/>
              <a:ext cx="723302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3600" dirty="0"/>
                <a:t>Наблюдения за исследуемыми учащимися в период </a:t>
              </a:r>
              <a:r>
                <a:rPr lang="ru-RU" sz="3600" dirty="0" err="1"/>
                <a:t>Lesson</a:t>
              </a:r>
              <a:r>
                <a:rPr lang="ru-RU" sz="3600" dirty="0"/>
                <a:t> </a:t>
              </a:r>
              <a:r>
                <a:rPr lang="ru-RU" sz="3600" dirty="0" err="1" smtClean="0"/>
                <a:t>Study</a:t>
              </a:r>
              <a:r>
                <a:rPr lang="ru-RU" sz="3600" dirty="0" smtClean="0"/>
                <a:t>.</a:t>
              </a:r>
              <a:endParaRPr lang="ru-RU" sz="3600" dirty="0"/>
            </a:p>
            <a:p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755041" y="3253684"/>
            <a:ext cx="7416824" cy="1231629"/>
            <a:chOff x="755041" y="3253684"/>
            <a:chExt cx="7416824" cy="123162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755041" y="3253684"/>
              <a:ext cx="7416824" cy="12192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6217" y="3284984"/>
              <a:ext cx="72330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3600" dirty="0"/>
                <a:t>Вопросы и обсуждение обучения других учащихся.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04318" y="5157191"/>
            <a:ext cx="7416824" cy="2031325"/>
            <a:chOff x="704318" y="5157191"/>
            <a:chExt cx="7416824" cy="20313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04318" y="5157192"/>
              <a:ext cx="7416824" cy="12192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7475" y="5157191"/>
              <a:ext cx="723302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/>
                <a:t>Вопросы и обсуждение по материалам преподавания.  </a:t>
              </a:r>
            </a:p>
            <a:p>
              <a:pPr lvl="0"/>
              <a:endParaRPr lang="ru-RU" sz="3600" dirty="0"/>
            </a:p>
            <a:p>
              <a:endParaRPr lang="ru-RU" dirty="0"/>
            </a:p>
          </p:txBody>
        </p:sp>
      </p:grpSp>
      <p:sp>
        <p:nvSpPr>
          <p:cNvPr id="13" name="Стрелка вправо 12"/>
          <p:cNvSpPr/>
          <p:nvPr/>
        </p:nvSpPr>
        <p:spPr>
          <a:xfrm rot="5400000">
            <a:off x="4244774" y="4554772"/>
            <a:ext cx="573702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287526" y="2686369"/>
            <a:ext cx="573702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8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Обсуждение  LS. Критерии обсуждения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877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Открытость критическим суждениям и предложениям. </a:t>
            </a:r>
          </a:p>
          <a:p>
            <a:pPr marL="0" indent="0">
              <a:buNone/>
            </a:pPr>
            <a:r>
              <a:rPr lang="ru-RU" dirty="0"/>
              <a:t>2. Отсутствие  оправданий неудачам.  </a:t>
            </a:r>
          </a:p>
          <a:p>
            <a:pPr marL="0" indent="0">
              <a:buNone/>
            </a:pPr>
            <a:r>
              <a:rPr lang="ru-RU" dirty="0"/>
              <a:t>3. Принятие совместных обсуждений после урока как метода совместного обучения.  </a:t>
            </a:r>
          </a:p>
          <a:p>
            <a:pPr marL="0" indent="0">
              <a:buNone/>
            </a:pPr>
            <a:r>
              <a:rPr lang="ru-RU" dirty="0"/>
              <a:t>4. Постановка четких цели и вопросов в </a:t>
            </a:r>
            <a:r>
              <a:rPr lang="ru-RU" dirty="0" smtClean="0"/>
              <a:t>карте </a:t>
            </a:r>
            <a:r>
              <a:rPr lang="ru-RU" dirty="0"/>
              <a:t>наблюдения.  </a:t>
            </a:r>
          </a:p>
          <a:p>
            <a:pPr marL="0" indent="0">
              <a:buNone/>
            </a:pPr>
            <a:r>
              <a:rPr lang="ru-RU" dirty="0" smtClean="0"/>
              <a:t>5.  Выбор «</a:t>
            </a:r>
            <a:r>
              <a:rPr lang="ru-RU" dirty="0"/>
              <a:t>модератора» обсуждения (председателя,  который  может </a:t>
            </a:r>
            <a:r>
              <a:rPr lang="ru-RU" dirty="0" smtClean="0"/>
              <a:t>координировать  </a:t>
            </a:r>
            <a:r>
              <a:rPr lang="ru-RU" dirty="0"/>
              <a:t>обсуждение,  обеспечивая ему  </a:t>
            </a:r>
            <a:r>
              <a:rPr lang="ru-RU" dirty="0" smtClean="0"/>
              <a:t>позитивность).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dirty="0" smtClean="0"/>
              <a:t>Выбор «</a:t>
            </a:r>
            <a:r>
              <a:rPr lang="ru-RU" dirty="0" smtClean="0">
                <a:hlinkClick r:id="rId2" action="ppaction://hlinkfile"/>
              </a:rPr>
              <a:t>советника</a:t>
            </a:r>
            <a:r>
              <a:rPr lang="ru-RU" dirty="0"/>
              <a:t>»  (заключительного комментатора</a:t>
            </a:r>
            <a:r>
              <a:rPr lang="ru-RU" dirty="0" smtClean="0"/>
              <a:t>), его  роль – установление  </a:t>
            </a:r>
            <a:r>
              <a:rPr lang="ru-RU" dirty="0"/>
              <a:t>обучающего эффекта по итогам обсуждения в качестве основы  для  практических  действий </a:t>
            </a:r>
            <a:r>
              <a:rPr lang="ru-RU" dirty="0" smtClean="0"/>
              <a:t>группы </a:t>
            </a:r>
            <a:r>
              <a:rPr lang="ru-RU" dirty="0"/>
              <a:t>или отдельных лиц, не входящих в состав  группы  </a:t>
            </a:r>
            <a:r>
              <a:rPr lang="ru-RU" dirty="0" err="1"/>
              <a:t>Lesson</a:t>
            </a:r>
            <a:r>
              <a:rPr lang="ru-RU" dirty="0"/>
              <a:t>  </a:t>
            </a:r>
            <a:r>
              <a:rPr lang="ru-RU" dirty="0" err="1"/>
              <a:t>Study</a:t>
            </a:r>
            <a:r>
              <a:rPr lang="ru-RU" dirty="0"/>
              <a:t>.  </a:t>
            </a:r>
          </a:p>
          <a:p>
            <a:pPr marL="0" indent="0">
              <a:buNone/>
            </a:pPr>
            <a:r>
              <a:rPr lang="ru-RU" dirty="0"/>
              <a:t>7. Комментарии необходимо хранить!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518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Педагогический подход  Lesson Study </vt:lpstr>
      <vt:lpstr>Lesson Study </vt:lpstr>
      <vt:lpstr>Презентация PowerPoint</vt:lpstr>
      <vt:lpstr>Описание троих учеников</vt:lpstr>
      <vt:lpstr>Планирование урока</vt:lpstr>
      <vt:lpstr>Наблюдение на уроке</vt:lpstr>
      <vt:lpstr>Опрос учащихся </vt:lpstr>
      <vt:lpstr>Последовательность обсуждения после LS</vt:lpstr>
      <vt:lpstr>Обсуждение  LS. Критерии обсуждения </vt:lpstr>
      <vt:lpstr>Планирование последующего урока</vt:lpstr>
      <vt:lpstr>Используемый ресурс о  Lesson Study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</dc:title>
  <dc:creator>teacher</dc:creator>
  <cp:lastModifiedBy>Свинина</cp:lastModifiedBy>
  <cp:revision>42</cp:revision>
  <dcterms:created xsi:type="dcterms:W3CDTF">2016-09-27T04:25:49Z</dcterms:created>
  <dcterms:modified xsi:type="dcterms:W3CDTF">2023-02-07T02:06:48Z</dcterms:modified>
</cp:coreProperties>
</file>