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6" r:id="rId5"/>
    <p:sldId id="274" r:id="rId6"/>
    <p:sldId id="275" r:id="rId7"/>
    <p:sldId id="277" r:id="rId8"/>
    <p:sldId id="276" r:id="rId9"/>
    <p:sldId id="267" r:id="rId10"/>
    <p:sldId id="273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8080"/>
    <a:srgbClr val="9999FF"/>
    <a:srgbClr val="85DFFF"/>
    <a:srgbClr val="FFFF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9832" autoAdjust="0"/>
  </p:normalViewPr>
  <p:slideViewPr>
    <p:cSldViewPr>
      <p:cViewPr>
        <p:scale>
          <a:sx n="75" d="100"/>
          <a:sy n="75" d="100"/>
        </p:scale>
        <p:origin x="-258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6107550-27DC-4858-BE3C-573444CE3DEC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AAB58F7-EE60-44A5-A843-BE8AC8191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3623D38-710E-466A-8F8B-E41B3330325A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F14C75E-D354-43F2-A5C7-83CCBCDDB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463CED1-11EE-4D85-A2F4-92F760EABCD7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8EF4157-9F83-4266-97F2-302A12281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0A91A02-B77F-4326-A3D5-15676C41605D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6020DE5-E477-4BE1-8BD5-47B055EA1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FA17B6C-6346-46DC-8292-E0128C859310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770C747-FBC6-468A-876B-8010D30EA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8B484FB-46CD-4F81-B2F5-C77DE5F2E51C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0D72057-2B2E-4DE3-95C9-5852344CB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61E102C-A180-405D-B179-D51A16B67A4A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0D31857-3EDC-4016-8587-F13D249BD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E8EA1FF-A6CF-4868-819F-9DAE3FD8C3C3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3EE96EC-79F3-46AD-AE72-7922AF73C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BE0DE2A-257E-41F6-A2F4-86CA9CE200F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81B21D1-F343-46F3-8993-6FBBA1ADE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0936190-0546-43DA-A9E8-11FA9353FD4C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0B1548D-E10F-41BB-BB63-4E9E967A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2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60575" y="1563688"/>
            <a:ext cx="4813300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>
            <a:off x="714348" y="2214554"/>
            <a:ext cx="77867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  <a:latin typeface="Monotype Corsiva" pitchFamily="66" charset="0"/>
              </a:rPr>
              <a:t>«Речевое развитие </a:t>
            </a:r>
            <a:r>
              <a:rPr lang="ru-RU" sz="3600" b="1" dirty="0" smtClean="0">
                <a:solidFill>
                  <a:srgbClr val="FF3300"/>
                </a:solidFill>
                <a:latin typeface="Monotype Corsiva" pitchFamily="66" charset="0"/>
              </a:rPr>
              <a:t>младших дошкольников </a:t>
            </a:r>
            <a:r>
              <a:rPr lang="ru-RU" sz="3600" b="1" dirty="0">
                <a:solidFill>
                  <a:srgbClr val="FF3300"/>
                </a:solidFill>
                <a:latin typeface="Monotype Corsiva" pitchFamily="66" charset="0"/>
              </a:rPr>
              <a:t>через  познавательно  -  исследовательскую деятельность»</a:t>
            </a:r>
            <a:endParaRPr lang="ru-RU" sz="3600" b="1" dirty="0">
              <a:solidFill>
                <a:srgbClr val="FF3300"/>
              </a:solidFill>
            </a:endParaRPr>
          </a:p>
          <a:p>
            <a:r>
              <a:rPr lang="ru-RU" sz="3600" b="1" dirty="0">
                <a:solidFill>
                  <a:srgbClr val="FF3300"/>
                </a:solidFill>
              </a:rPr>
              <a:t>	 </a:t>
            </a:r>
            <a:r>
              <a:rPr lang="ru-RU" sz="2000" b="1" dirty="0" smtClean="0">
                <a:solidFill>
                  <a:srgbClr val="FF3300"/>
                </a:solidFill>
              </a:rPr>
              <a:t>.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6743720" cy="928694"/>
          </a:xfrm>
        </p:spPr>
        <p:txBody>
          <a:bodyPr/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Ирбинский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детский сад №2 «Теремок»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комбинированного вида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5643602" cy="1285884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категории: Одинцова К.В.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28604"/>
            <a:ext cx="8229600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i="1" dirty="0" smtClean="0"/>
              <a:t>Действия с объектом</a:t>
            </a:r>
          </a:p>
        </p:txBody>
      </p:sp>
      <p:pic>
        <p:nvPicPr>
          <p:cNvPr id="6146" name="Picture 2" descr="C:\Users\Админ\Desktop\Новая папка\SAM_00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4267200" cy="2619375"/>
          </a:xfrm>
          <a:prstGeom prst="rect">
            <a:avLst/>
          </a:prstGeom>
          <a:noFill/>
        </p:spPr>
      </p:pic>
      <p:pic>
        <p:nvPicPr>
          <p:cNvPr id="6147" name="Picture 3" descr="C:\Users\Админ\Desktop\SAM_4478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00108"/>
            <a:ext cx="3929090" cy="2428892"/>
          </a:xfrm>
          <a:prstGeom prst="rect">
            <a:avLst/>
          </a:prstGeom>
          <a:noFill/>
        </p:spPr>
      </p:pic>
      <p:pic>
        <p:nvPicPr>
          <p:cNvPr id="6148" name="Picture 4" descr="C:\Users\Админ\Desktop\Новая папка\SAM_48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5"/>
            <a:ext cx="4267200" cy="2857520"/>
          </a:xfrm>
          <a:prstGeom prst="rect">
            <a:avLst/>
          </a:prstGeom>
          <a:noFill/>
        </p:spPr>
      </p:pic>
      <p:pic>
        <p:nvPicPr>
          <p:cNvPr id="6149" name="Picture 5" descr="C:\Users\Админ\Desktop\Новая папка\SAM_51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43314"/>
            <a:ext cx="41243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i="1" dirty="0" smtClean="0"/>
              <a:t>Моделирование ситуации</a:t>
            </a:r>
            <a:endParaRPr lang="ru-RU" sz="3200" b="1" i="1" dirty="0"/>
          </a:p>
        </p:txBody>
      </p:sp>
      <p:pic>
        <p:nvPicPr>
          <p:cNvPr id="7170" name="Picture 2" descr="C:\Users\Админ\Desktop\SAM_98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267200" cy="2071702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2786082" cy="20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3357586" cy="26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28596" y="785794"/>
            <a:ext cx="82868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/>
              <a:t>Вывод:</a:t>
            </a:r>
            <a:r>
              <a:rPr lang="ru-RU" sz="2400" dirty="0"/>
              <a:t> </a:t>
            </a:r>
          </a:p>
          <a:p>
            <a:pPr algn="ctr"/>
            <a:r>
              <a:rPr lang="ru-RU" sz="2400" b="1" i="1" dirty="0">
                <a:latin typeface="Arial Unicode MS" pitchFamily="34" charset="-128"/>
              </a:rPr>
              <a:t>Исследовательская деятельность</a:t>
            </a:r>
            <a:r>
              <a:rPr lang="ru-RU" sz="2400" dirty="0" smtClean="0">
                <a:latin typeface="Arial Unicode MS" pitchFamily="34" charset="-128"/>
              </a:rPr>
              <a:t>,</a:t>
            </a:r>
          </a:p>
          <a:p>
            <a:pPr algn="ctr"/>
            <a:r>
              <a:rPr lang="ru-RU" sz="2400" dirty="0" smtClean="0">
                <a:latin typeface="Arial Unicode MS" pitchFamily="34" charset="-128"/>
              </a:rPr>
              <a:t>- </a:t>
            </a:r>
            <a:r>
              <a:rPr lang="ru-RU" sz="2400" dirty="0">
                <a:latin typeface="Arial Unicode MS" pitchFamily="34" charset="-128"/>
              </a:rPr>
              <a:t>во-первых, способствует развитию, как познавательной потребности, так и творческой деятельности; </a:t>
            </a:r>
            <a:endParaRPr lang="ru-RU" sz="2400" dirty="0" smtClean="0">
              <a:latin typeface="Arial Unicode MS" pitchFamily="34" charset="-128"/>
            </a:endParaRPr>
          </a:p>
          <a:p>
            <a:pPr algn="ctr"/>
            <a:r>
              <a:rPr lang="ru-RU" sz="2400" dirty="0" smtClean="0">
                <a:latin typeface="Arial Unicode MS" pitchFamily="34" charset="-128"/>
              </a:rPr>
              <a:t> - во-вторых</a:t>
            </a:r>
            <a:r>
              <a:rPr lang="ru-RU" sz="2400" dirty="0">
                <a:latin typeface="Arial Unicode MS" pitchFamily="34" charset="-128"/>
              </a:rPr>
              <a:t>, учит самостоятельному поиску, открытию и усвоению нового; </a:t>
            </a:r>
            <a:endParaRPr lang="ru-RU" sz="2400" dirty="0" smtClean="0">
              <a:latin typeface="Arial Unicode MS" pitchFamily="34" charset="-128"/>
            </a:endParaRPr>
          </a:p>
          <a:p>
            <a:pPr algn="ctr"/>
            <a:r>
              <a:rPr lang="ru-RU" sz="2400" dirty="0" smtClean="0">
                <a:latin typeface="Arial Unicode MS" pitchFamily="34" charset="-128"/>
              </a:rPr>
              <a:t>- в-третьих</a:t>
            </a:r>
            <a:r>
              <a:rPr lang="ru-RU" sz="2400" dirty="0">
                <a:latin typeface="Arial Unicode MS" pitchFamily="34" charset="-128"/>
              </a:rPr>
              <a:t>, облегчает овладение методом научного познания в процессе поисковой деятельности. </a:t>
            </a:r>
          </a:p>
          <a:p>
            <a:pPr algn="ctr"/>
            <a:r>
              <a:rPr lang="ru-RU" sz="2000" dirty="0">
                <a:latin typeface="Arial Unicode MS" pitchFamily="34" charset="-128"/>
              </a:rPr>
              <a:t>   </a:t>
            </a:r>
            <a:endParaRPr lang="ru-RU" sz="2000" dirty="0" smtClean="0">
              <a:latin typeface="Arial Unicode MS" pitchFamily="34" charset="-128"/>
            </a:endParaRPr>
          </a:p>
          <a:p>
            <a:pPr algn="ctr"/>
            <a:r>
              <a:rPr lang="ru-RU" sz="2800" b="1" i="1" dirty="0" smtClean="0">
                <a:latin typeface="Arial Unicode MS" pitchFamily="34" charset="-128"/>
              </a:rPr>
              <a:t>Все </a:t>
            </a:r>
            <a:r>
              <a:rPr lang="ru-RU" sz="2800" b="1" i="1" dirty="0">
                <a:latin typeface="Arial Unicode MS" pitchFamily="34" charset="-128"/>
              </a:rPr>
              <a:t>вышесказанное способствует возникновению речевой активности у детей.</a:t>
            </a:r>
          </a:p>
          <a:p>
            <a:pPr algn="ctr" eaLnBrk="0" hangingPunct="0"/>
            <a:endParaRPr lang="ru-RU" sz="20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715040" cy="64294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200" b="1" i="1" dirty="0" smtClean="0"/>
              <a:t>Актуальность</a:t>
            </a:r>
            <a:endParaRPr lang="ru-RU" sz="3200" b="1" i="1" dirty="0"/>
          </a:p>
        </p:txBody>
      </p:sp>
      <p:sp>
        <p:nvSpPr>
          <p:cNvPr id="14337" name="Текст 2"/>
          <p:cNvSpPr>
            <a:spLocks noGrp="1"/>
          </p:cNvSpPr>
          <p:nvPr>
            <p:ph idx="1"/>
          </p:nvPr>
        </p:nvSpPr>
        <p:spPr bwMode="auto">
          <a:xfrm>
            <a:off x="642910" y="1071546"/>
            <a:ext cx="8001056" cy="50546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 Unicode MS" pitchFamily="34" charset="-128"/>
              </a:rPr>
              <a:t>Негативные факторы обуславливающие критическую ситуацию в развитии речевой активности детей:</a:t>
            </a:r>
            <a:endParaRPr lang="ru-RU" sz="2400" i="1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</a:rPr>
              <a:t> ухудшение состояния здоровья детей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</a:rPr>
              <a:t> существенное снижение объема «живого» общения родителей и детей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</a:rPr>
              <a:t> глобальное снижение уровня речевой культуры в обществе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</a:rPr>
              <a:t> дисбаланс семейного воспитания в вопросах развития речи, что проявляется либо в его необоснованной интенсификации (стремление к раннему обучению письменной речи в ущерб устной), либо в равнодушном к нему отношении.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86808" cy="121444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i="1" dirty="0" smtClean="0"/>
              <a:t>Цель</a:t>
            </a:r>
            <a:r>
              <a:rPr lang="ru-RU" sz="2400" b="1" i="1" dirty="0" smtClean="0"/>
              <a:t>: развитие связной речи через познавательно-исследовательскую деятельность у детей младшего дошкольного возраста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4554551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/>
              <a:t>Задачи познавательно - речевого развития:</a:t>
            </a:r>
          </a:p>
          <a:p>
            <a:pPr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latin typeface="Arial Unicode MS" pitchFamily="34" charset="-128"/>
              </a:rPr>
              <a:t>способствовать обогащению активного словаря детей через познавательно-исследовательскую деятельность</a:t>
            </a:r>
          </a:p>
          <a:p>
            <a:pPr>
              <a:buFontTx/>
              <a:buChar char="•"/>
            </a:pPr>
            <a:r>
              <a:rPr lang="ru-RU" sz="2000" dirty="0" smtClean="0">
                <a:latin typeface="Arial Unicode MS" pitchFamily="34" charset="-128"/>
              </a:rPr>
              <a:t> обогащать эмоционально – чувственный опыт  детей в процессе непосредственного общения с предметами, явлениями, людьми</a:t>
            </a:r>
          </a:p>
          <a:p>
            <a:pPr>
              <a:buFontTx/>
              <a:buChar char="•"/>
            </a:pPr>
            <a:r>
              <a:rPr lang="ru-RU" sz="2000" dirty="0" smtClean="0">
                <a:latin typeface="Arial Unicode MS" pitchFamily="34" charset="-128"/>
              </a:rPr>
              <a:t>формировать бережное отношение к окружающему миру, закреплять положительные эмоции, умение их проявлять</a:t>
            </a:r>
          </a:p>
          <a:p>
            <a:pPr>
              <a:buFontTx/>
              <a:buChar char="•"/>
            </a:pPr>
            <a:r>
              <a:rPr lang="ru-RU" sz="2000" dirty="0" smtClean="0">
                <a:latin typeface="Arial Unicode MS" pitchFamily="34" charset="-128"/>
              </a:rPr>
              <a:t> создать условия, способствующие выявлению и поддержанию интересов у детей,  проявления самостоятельности в  их  познавательно-речевом развитии</a:t>
            </a:r>
          </a:p>
          <a:p>
            <a:pPr>
              <a:buFontTx/>
              <a:buChar char="•"/>
            </a:pPr>
            <a:r>
              <a:rPr lang="ru-RU" sz="2000" dirty="0" smtClean="0">
                <a:latin typeface="Arial Unicode MS" pitchFamily="34" charset="-128"/>
              </a:rPr>
              <a:t> поддерживать условия для развития познавательно-речевых процессов дошкольников во всех видах деятельности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14290"/>
            <a:ext cx="7929618" cy="642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/>
              <a:t>Направления познавательно-речевого развития детей :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4282" y="857232"/>
            <a:ext cx="8643998" cy="53403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Arial Unicode MS" pitchFamily="34" charset="-128"/>
              </a:rPr>
              <a:t>Совершенствование собственной речи.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 Unicode MS" pitchFamily="34" charset="-128"/>
              </a:rPr>
              <a:t>Формирование представлений об окружающем мире.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 Unicode MS" pitchFamily="34" charset="-128"/>
              </a:rPr>
              <a:t>Развитие любознательности.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 Unicode MS" pitchFamily="34" charset="-128"/>
              </a:rPr>
              <a:t>Сенсорное воспитание.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 Unicode MS" pitchFamily="34" charset="-128"/>
              </a:rPr>
              <a:t>Игра.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b="1" dirty="0" smtClean="0"/>
              <a:t>Значение игр- экспериментов: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dirty="0" smtClean="0"/>
              <a:t>дают детям реальные представления о различных сторонах изучаемого объекта, о его взаимоотношениях с другими объектами и со средой обитания </a:t>
            </a:r>
            <a:br>
              <a:rPr lang="ru-RU" sz="2000" dirty="0" smtClean="0"/>
            </a:br>
            <a:r>
              <a:rPr lang="ru-RU" sz="2000" dirty="0" smtClean="0"/>
              <a:t>- идет обогащение памяти ребенка, активизируются его мыслительные процессы</a:t>
            </a:r>
            <a:br>
              <a:rPr lang="ru-RU" sz="2000" dirty="0" smtClean="0"/>
            </a:br>
            <a:r>
              <a:rPr lang="ru-RU" sz="2000" dirty="0" smtClean="0"/>
              <a:t>- накопление фонда умственных приемов и операций, которые рассматриваются как умственные умения</a:t>
            </a:r>
            <a:br>
              <a:rPr lang="ru-RU" sz="2000" dirty="0" smtClean="0"/>
            </a:br>
            <a:r>
              <a:rPr lang="ru-RU" sz="2000" dirty="0" smtClean="0"/>
              <a:t>- обогащается словарный запас детей</a:t>
            </a:r>
            <a:br>
              <a:rPr lang="ru-RU" sz="2000" dirty="0" smtClean="0"/>
            </a:br>
            <a:r>
              <a:rPr lang="ru-RU" sz="2000" dirty="0" smtClean="0"/>
              <a:t>- улучшается грамматический строй речи </a:t>
            </a:r>
            <a:br>
              <a:rPr lang="ru-RU" sz="2000" dirty="0" smtClean="0"/>
            </a:br>
            <a:r>
              <a:rPr lang="ru-RU" sz="2000" dirty="0" smtClean="0"/>
              <a:t>- развитие получает такой вид связной речи, как описательный рассказ.</a:t>
            </a:r>
            <a:endParaRPr lang="ru-RU" sz="20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ru-RU" sz="20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 smtClean="0"/>
              <a:t>Формы работы: </a:t>
            </a:r>
            <a:r>
              <a:rPr lang="ru-RU" sz="2800" i="1" dirty="0" smtClean="0"/>
              <a:t>коллективная работа в группах, подгруппах, индивидуально</a:t>
            </a:r>
            <a:r>
              <a:rPr lang="ru-RU" sz="2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\Desktop\P11502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786214" cy="2390941"/>
          </a:xfrm>
          <a:prstGeom prst="rect">
            <a:avLst/>
          </a:prstGeom>
          <a:noFill/>
        </p:spPr>
      </p:pic>
      <p:pic>
        <p:nvPicPr>
          <p:cNvPr id="1027" name="Picture 3" descr="C:\Users\Админ\Desktop\SAM_4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191029" cy="2357454"/>
          </a:xfrm>
          <a:prstGeom prst="rect">
            <a:avLst/>
          </a:prstGeom>
          <a:noFill/>
        </p:spPr>
      </p:pic>
      <p:pic>
        <p:nvPicPr>
          <p:cNvPr id="1028" name="Picture 4" descr="C:\Users\Админ\Desktop\SAM_43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857628"/>
            <a:ext cx="39029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200" b="1" dirty="0" smtClean="0"/>
              <a:t>Приёмы исследовательской деятельности: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Опыты</a:t>
            </a:r>
            <a:endParaRPr lang="ru-RU" sz="2800" b="1" i="1" dirty="0"/>
          </a:p>
        </p:txBody>
      </p:sp>
      <p:pic>
        <p:nvPicPr>
          <p:cNvPr id="2050" name="Picture 2" descr="C:\Users\Админ\Desktop\SAM_9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124324" cy="2433541"/>
          </a:xfrm>
          <a:prstGeom prst="rect">
            <a:avLst/>
          </a:prstGeom>
          <a:noFill/>
        </p:spPr>
      </p:pic>
      <p:pic>
        <p:nvPicPr>
          <p:cNvPr id="2051" name="Picture 3" descr="C:\Users\Админ\Desktop\SAM_4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786214" cy="2500330"/>
          </a:xfrm>
          <a:prstGeom prst="rect">
            <a:avLst/>
          </a:prstGeom>
          <a:noFill/>
        </p:spPr>
      </p:pic>
      <p:pic>
        <p:nvPicPr>
          <p:cNvPr id="2053" name="Picture 5" descr="C:\Users\Админ\Desktop\SAM_5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3929090" cy="2500330"/>
          </a:xfrm>
          <a:prstGeom prst="rect">
            <a:avLst/>
          </a:prstGeom>
          <a:noFill/>
        </p:spPr>
      </p:pic>
      <p:pic>
        <p:nvPicPr>
          <p:cNvPr id="1026" name="Picture 2" descr="C:\Users\Админ\Desktop\опыты\SAM_84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29"/>
            <a:ext cx="395851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i="1" dirty="0" smtClean="0"/>
              <a:t>«Погружение» в краски, звуки, запахи и образы природы</a:t>
            </a:r>
            <a:endParaRPr lang="ru-RU" sz="2800" b="1" i="1" dirty="0"/>
          </a:p>
        </p:txBody>
      </p:sp>
      <p:pic>
        <p:nvPicPr>
          <p:cNvPr id="3074" name="Picture 2" descr="C:\Users\Админ\Desktop\DSC_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064028" cy="2286016"/>
          </a:xfrm>
          <a:prstGeom prst="rect">
            <a:avLst/>
          </a:prstGeom>
          <a:noFill/>
        </p:spPr>
      </p:pic>
      <p:pic>
        <p:nvPicPr>
          <p:cNvPr id="3076" name="Picture 4" descr="C:\Users\Админ\Desktop\SAM_4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4267200" cy="2500330"/>
          </a:xfrm>
          <a:prstGeom prst="rect">
            <a:avLst/>
          </a:prstGeom>
          <a:noFill/>
        </p:spPr>
      </p:pic>
      <p:pic>
        <p:nvPicPr>
          <p:cNvPr id="3077" name="Picture 5" descr="C:\Users\Админ\Desktop\SAM_4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714775" cy="2500330"/>
          </a:xfrm>
          <a:prstGeom prst="rect">
            <a:avLst/>
          </a:prstGeom>
          <a:noFill/>
        </p:spPr>
      </p:pic>
      <p:pic>
        <p:nvPicPr>
          <p:cNvPr id="1026" name="Picture 2" descr="C:\Users\Админ\Desktop\DSC_0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85860"/>
            <a:ext cx="393702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200" b="1" i="1" dirty="0" smtClean="0"/>
              <a:t>Игровые обучающие и творчески развивающие ситуации.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8662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Админ\Desktop\SAM_5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071966" cy="2571768"/>
          </a:xfrm>
          <a:prstGeom prst="rect">
            <a:avLst/>
          </a:prstGeom>
          <a:noFill/>
        </p:spPr>
      </p:pic>
      <p:pic>
        <p:nvPicPr>
          <p:cNvPr id="4100" name="Picture 4" descr="C:\Users\Админ\Desktop\SAM_4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4214842" cy="2357454"/>
          </a:xfrm>
          <a:prstGeom prst="rect">
            <a:avLst/>
          </a:prstGeom>
          <a:noFill/>
        </p:spPr>
      </p:pic>
      <p:pic>
        <p:nvPicPr>
          <p:cNvPr id="4101" name="Picture 5" descr="C:\Users\Админ\Desktop\Новая папка\SAM_4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414340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200" b="1" i="1" dirty="0" smtClean="0"/>
              <a:t>Дидактические игры</a:t>
            </a:r>
            <a:endParaRPr lang="ru-RU" sz="3200" b="1" i="1" dirty="0"/>
          </a:p>
        </p:txBody>
      </p:sp>
      <p:pic>
        <p:nvPicPr>
          <p:cNvPr id="5122" name="Picture 2" descr="C:\Users\Админ\Desktop\Новая папка\SAM_36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071966" cy="2617692"/>
          </a:xfrm>
          <a:prstGeom prst="rect">
            <a:avLst/>
          </a:prstGeom>
          <a:noFill/>
        </p:spPr>
      </p:pic>
      <p:pic>
        <p:nvPicPr>
          <p:cNvPr id="5123" name="Picture 3" descr="C:\Users\Админ\Desktop\Новая папка\SAM_4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267200" cy="2643206"/>
          </a:xfrm>
          <a:prstGeom prst="rect">
            <a:avLst/>
          </a:prstGeom>
          <a:noFill/>
        </p:spPr>
      </p:pic>
      <p:pic>
        <p:nvPicPr>
          <p:cNvPr id="5124" name="Picture 4" descr="C:\Users\Админ\Desktop\Новая папка\SAM_4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4143404" cy="2857520"/>
          </a:xfrm>
          <a:prstGeom prst="rect">
            <a:avLst/>
          </a:prstGeom>
          <a:noFill/>
        </p:spPr>
      </p:pic>
      <p:pic>
        <p:nvPicPr>
          <p:cNvPr id="5125" name="Picture 5" descr="C:\Users\Админ\Desktop\SAM_57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42672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313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МБДОУ Ирбинский детский сад №2 «Теремок»  комбинированного вида  </vt:lpstr>
      <vt:lpstr>Актуальность</vt:lpstr>
      <vt:lpstr>Цель: развитие связной речи через познавательно-исследовательскую деятельность у детей младшего дошкольного возраста</vt:lpstr>
      <vt:lpstr>Направления познавательно-речевого развития детей : </vt:lpstr>
      <vt:lpstr>Формы работы: коллективная работа в группах, подгруппах, индивидуально  </vt:lpstr>
      <vt:lpstr>Приёмы исследовательской деятельности:  </vt:lpstr>
      <vt:lpstr>«Погружение» в краски, звуки, запахи и образы природы</vt:lpstr>
      <vt:lpstr>Игровые обучающие и творчески развивающие ситуации.  </vt:lpstr>
      <vt:lpstr>Дидактические игры</vt:lpstr>
      <vt:lpstr>Действия с объектом</vt:lpstr>
      <vt:lpstr> Моделирование ситуации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Админ</cp:lastModifiedBy>
  <cp:revision>65</cp:revision>
  <dcterms:created xsi:type="dcterms:W3CDTF">2014-07-06T18:18:01Z</dcterms:created>
  <dcterms:modified xsi:type="dcterms:W3CDTF">2019-03-17T15:20:56Z</dcterms:modified>
</cp:coreProperties>
</file>