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6" r:id="rId3"/>
    <p:sldId id="264" r:id="rId4"/>
    <p:sldId id="277" r:id="rId5"/>
    <p:sldId id="278" r:id="rId6"/>
    <p:sldId id="279" r:id="rId7"/>
    <p:sldId id="280" r:id="rId8"/>
    <p:sldId id="282" r:id="rId9"/>
    <p:sldId id="299" r:id="rId10"/>
    <p:sldId id="301" r:id="rId11"/>
    <p:sldId id="296" r:id="rId12"/>
    <p:sldId id="302" r:id="rId13"/>
    <p:sldId id="291" r:id="rId14"/>
    <p:sldId id="300" r:id="rId15"/>
    <p:sldId id="283" r:id="rId16"/>
    <p:sldId id="284" r:id="rId17"/>
    <p:sldId id="286" r:id="rId18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419"/>
    <a:srgbClr val="0041B6"/>
    <a:srgbClr val="97000B"/>
    <a:srgbClr val="29364B"/>
    <a:srgbClr val="006CFF"/>
    <a:srgbClr val="F9D600"/>
    <a:srgbClr val="324057"/>
    <a:srgbClr val="007CCE"/>
    <a:srgbClr val="2A1255"/>
    <a:srgbClr val="A58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0747" autoAdjust="0"/>
  </p:normalViewPr>
  <p:slideViewPr>
    <p:cSldViewPr snapToGrid="0">
      <p:cViewPr>
        <p:scale>
          <a:sx n="73" d="100"/>
          <a:sy n="73" d="100"/>
        </p:scale>
        <p:origin x="-146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506E2-283B-496B-93B3-7BB61539F3D1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20147-870F-47CA-8778-F4DAF9E76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3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20147-870F-47CA-8778-F4DAF9E76E6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4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20147-870F-47CA-8778-F4DAF9E76E6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54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uo-kuragino.ru/rmk/45-forma-dogovora-zajavki-na-konsaltingovye-uslugi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uo-kuragino.ru/groups/3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cademy.prosv.ru/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director.rosuchebnik.ru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uo-kuragino.ru/work/553-polozhenie-ob-utverzhdenii-polozhenija-o-porjadke-formirovanija-kadrovogo-rezerva-rukovoditelei-.html" TargetMode="External"/><Relationship Id="rId3" Type="http://schemas.openxmlformats.org/officeDocument/2006/relationships/hyperlink" Target="https://uo-kuragino.ru/work/568-prikaz-76-ot-25-02-2021-o-provedenii-konkursa-direktor-shkoly-2021-polozhenie.html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s://uo-kuragino.ru/work/574-prikaz-ot-26-04-2021-130-o-vklyuchenii-v-kadrovyi-rezerv-rukovoditelei-municipalnyh-obrazovateln.html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2877" y="1658679"/>
            <a:ext cx="4983979" cy="2726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194560" y="5768788"/>
            <a:ext cx="6605195" cy="95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800" dirty="0"/>
          </a:p>
        </p:txBody>
      </p: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5672E31F-9FFF-4DC8-92AD-F8FA535C3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557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000" b="1" dirty="0" smtClean="0">
                <a:solidFill>
                  <a:srgbClr val="17365D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Форум управленческих практик</a:t>
            </a:r>
            <a:endParaRPr lang="ru-RU" altLang="ru-RU" sz="2000" b="1" dirty="0">
              <a:solidFill>
                <a:srgbClr val="17365D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ru-RU" altLang="ru-RU" sz="2000" b="1" dirty="0" smtClean="0">
                <a:solidFill>
                  <a:srgbClr val="17365D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«Управление качеством образования в условиях новой реальности»</a:t>
            </a:r>
            <a:endParaRPr lang="ru-RU" altLang="ru-RU" sz="2000" b="1" dirty="0">
              <a:solidFill>
                <a:srgbClr val="17365D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endParaRPr lang="ru-RU" altLang="ru-RU" sz="1400" dirty="0">
              <a:solidFill>
                <a:srgbClr val="558BB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239" y="15639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работы с управленческими кадрами образовательных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механизм повышения качества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028" y="5393865"/>
            <a:ext cx="15906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Ципушникова\Desktop\kuragino_raion-1024x61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39" y="3085797"/>
            <a:ext cx="4425762" cy="377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">
            <a:extLst>
              <a:ext uri="{FF2B5EF4-FFF2-40B4-BE49-F238E27FC236}">
                <a16:creationId xmlns="" xmlns:a16="http://schemas.microsoft.com/office/drawing/2014/main" id="{5672E31F-9FFF-4DC8-92AD-F8FA535C3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374" y="6084955"/>
            <a:ext cx="3483864" cy="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ru-RU" altLang="ru-RU" sz="1600" dirty="0" smtClean="0">
                <a:solidFill>
                  <a:srgbClr val="17365D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Т. В. Ципушникова, </a:t>
            </a:r>
            <a:r>
              <a:rPr lang="ru-RU" altLang="ru-RU" sz="1200" dirty="0" smtClean="0">
                <a:solidFill>
                  <a:srgbClr val="17365D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руководитель управления образования Курагинского района</a:t>
            </a:r>
            <a:endParaRPr lang="ru-RU" altLang="ru-RU" sz="1200" dirty="0">
              <a:solidFill>
                <a:srgbClr val="17365D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endParaRPr lang="ru-RU" altLang="ru-RU" sz="1400" dirty="0">
              <a:solidFill>
                <a:srgbClr val="558B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30" y="754150"/>
            <a:ext cx="3927231" cy="2790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7830" y="3622431"/>
            <a:ext cx="30668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uo-kuragino.ru/groups/30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2369" y="246578"/>
            <a:ext cx="4501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Сообщества: руководители образовательных </a:t>
            </a:r>
          </a:p>
          <a:p>
            <a:r>
              <a:rPr lang="ru-RU" sz="1400" b="1" dirty="0" smtClean="0"/>
              <a:t>организаций</a:t>
            </a:r>
            <a:endParaRPr lang="ru-RU" sz="14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061" y="2586425"/>
            <a:ext cx="4678939" cy="2867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64368" y="1405150"/>
            <a:ext cx="31886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Партнерство. Соглашение о сотрудничестве между школой- консультантом и школой, входящей в программу поддержки </a:t>
            </a:r>
            <a:endParaRPr lang="ru-RU" sz="14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0208"/>
            <a:ext cx="4419600" cy="263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00954" y="5744308"/>
            <a:ext cx="3880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Положение о консалтинговой службе</a:t>
            </a:r>
          </a:p>
          <a:p>
            <a:r>
              <a:rPr lang="en-US" sz="1400" b="1" dirty="0">
                <a:hlinkClick r:id="rId7"/>
              </a:rPr>
              <a:t>https://</a:t>
            </a:r>
            <a:r>
              <a:rPr lang="en-US" sz="1400" b="1" dirty="0" smtClean="0">
                <a:hlinkClick r:id="rId7"/>
              </a:rPr>
              <a:t>uo-kuragino.ru/rmk/45-forma-dogovora-zajavki-na-konsaltingovye-uslugi.html</a:t>
            </a:r>
            <a:r>
              <a:rPr lang="ru-RU" sz="1400" b="1" dirty="0" smtClean="0"/>
              <a:t>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6674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72591"/>
            <a:ext cx="8260672" cy="103942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Направления деятельности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7747" y="857840"/>
            <a:ext cx="8677434" cy="1659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Создание условий для становления и оценки профессиональных компетенций управленческих кадров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7747" y="2604967"/>
            <a:ext cx="8677434" cy="4044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1.Выявление профессиональных дефицитов и возможностей</a:t>
            </a:r>
          </a:p>
          <a:p>
            <a:endParaRPr lang="ru-RU" sz="2000" b="1" dirty="0"/>
          </a:p>
          <a:p>
            <a:r>
              <a:rPr lang="ru-RU" sz="2000" b="1" dirty="0"/>
              <a:t>2. Оформление индивидуальных образовательных маршрутов руководителей и педагогов.</a:t>
            </a:r>
          </a:p>
          <a:p>
            <a:endParaRPr lang="ru-RU" sz="2000" b="1" dirty="0"/>
          </a:p>
          <a:p>
            <a:r>
              <a:rPr lang="ru-RU" sz="2000" b="1" dirty="0"/>
              <a:t>3. Муниципальный и корпоративный заказ</a:t>
            </a:r>
          </a:p>
          <a:p>
            <a:endParaRPr lang="ru-RU" sz="2000" b="1" dirty="0"/>
          </a:p>
          <a:p>
            <a:r>
              <a:rPr lang="ru-RU" sz="2000" b="1" dirty="0">
                <a:solidFill>
                  <a:schemeClr val="bg1"/>
                </a:solidFill>
              </a:rPr>
              <a:t>4. Картирование под дефициты и возможности роста управленческих команд: поиск событий, курсов, дополнительных ресурсов.</a:t>
            </a:r>
          </a:p>
        </p:txBody>
      </p:sp>
    </p:spTree>
    <p:extLst>
      <p:ext uri="{BB962C8B-B14F-4D97-AF65-F5344CB8AC3E}">
        <p14:creationId xmlns:p14="http://schemas.microsoft.com/office/powerpoint/2010/main" val="36397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3" y="627755"/>
            <a:ext cx="2870258" cy="196304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62707"/>
            <a:ext cx="2579311" cy="174137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06582" y="193964"/>
            <a:ext cx="2618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Клуб директоров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8817" y="2832223"/>
            <a:ext cx="2430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u="sng" kern="100" dirty="0">
                <a:solidFill>
                  <a:srgbClr val="000080"/>
                </a:solidFill>
                <a:latin typeface="Times New Roman" panose="02020603050405020304" pitchFamily="18" charset="0"/>
                <a:ea typeface="Andale Sans UI"/>
                <a:hlinkClick r:id="rId4"/>
              </a:rPr>
              <a:t>https://director.rosuchebnik.ru</a:t>
            </a:r>
            <a:r>
              <a:rPr lang="ru-RU" sz="1200" u="sng" kern="100" dirty="0">
                <a:solidFill>
                  <a:srgbClr val="000080"/>
                </a:solidFill>
                <a:latin typeface="Times New Roman" panose="02020603050405020304" pitchFamily="18" charset="0"/>
                <a:ea typeface="Andale Sans UI"/>
                <a:hlinkClick r:id="rId4"/>
              </a:rPr>
              <a:t>/</a:t>
            </a:r>
            <a:r>
              <a:rPr lang="ru-RU" sz="1200" kern="100" dirty="0">
                <a:latin typeface="Times New Roman" panose="02020603050405020304" pitchFamily="18" charset="0"/>
                <a:ea typeface="Andale Sans UI"/>
              </a:rPr>
              <a:t> </a:t>
            </a:r>
            <a:endParaRPr lang="ru-RU" sz="1200" kern="100" dirty="0">
              <a:effectLst/>
              <a:latin typeface="Times New Roman" panose="02020603050405020304" pitchFamily="18" charset="0"/>
              <a:ea typeface="Andale Sans UI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18" y="792137"/>
            <a:ext cx="3546764" cy="194113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16272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Картирование под дефициты и возможности роста </a:t>
            </a:r>
            <a:r>
              <a:rPr lang="ru-RU" sz="1400" b="1" dirty="0" smtClean="0"/>
              <a:t>управленческих команд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4071" y="3571827"/>
            <a:ext cx="282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u="sng" kern="100" dirty="0">
                <a:solidFill>
                  <a:srgbClr val="000080"/>
                </a:solidFill>
                <a:latin typeface="Times New Roman" panose="02020603050405020304" pitchFamily="18" charset="0"/>
                <a:ea typeface="Andale Sans UI"/>
                <a:hlinkClick r:id="rId6"/>
              </a:rPr>
              <a:t>https://academy.prosv.ru</a:t>
            </a:r>
            <a:r>
              <a:rPr lang="ru-RU" u="sng" kern="100" dirty="0">
                <a:solidFill>
                  <a:srgbClr val="000080"/>
                </a:solidFill>
                <a:latin typeface="Times New Roman" panose="02020603050405020304" pitchFamily="18" charset="0"/>
                <a:ea typeface="Andale Sans UI"/>
                <a:hlinkClick r:id="rId6"/>
              </a:rPr>
              <a:t>/</a:t>
            </a:r>
            <a:endParaRPr lang="ru-RU" kern="100" dirty="0">
              <a:latin typeface="Times New Roman" panose="02020603050405020304" pitchFamily="18" charset="0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kern="100" dirty="0">
                <a:latin typeface="Times New Roman" panose="02020603050405020304" pitchFamily="18" charset="0"/>
                <a:ea typeface="Andale Sans UI"/>
              </a:rPr>
              <a:t> </a:t>
            </a:r>
            <a:endParaRPr lang="ru-RU" kern="100" dirty="0">
              <a:effectLst/>
              <a:latin typeface="Times New Roman" panose="02020603050405020304" pitchFamily="18" charset="0"/>
              <a:ea typeface="Andale Sans UI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253" y="2537438"/>
            <a:ext cx="3464111" cy="177842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45" y="4423297"/>
            <a:ext cx="4170219" cy="219841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88817" y="4278856"/>
            <a:ext cx="2509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Используем возможности цифрового образования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972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20" y="246186"/>
            <a:ext cx="8260672" cy="1101968"/>
          </a:xfrm>
        </p:spPr>
        <p:txBody>
          <a:bodyPr>
            <a:noAutofit/>
          </a:bodyPr>
          <a:lstStyle/>
          <a:p>
            <a:r>
              <a:rPr lang="ru-RU" sz="2800" b="1" dirty="0"/>
              <a:t>Формирование резерва управленческих кадров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15662" y="1402304"/>
            <a:ext cx="4994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Механизмы управления</a:t>
            </a:r>
          </a:p>
          <a:p>
            <a:pPr algn="ctr"/>
            <a:r>
              <a:rPr lang="ru-RU" b="1" dirty="0" smtClean="0"/>
              <a:t>(акцент: организация деятельности в рамках управленческого цикла)</a:t>
            </a:r>
            <a:endParaRPr lang="ru-RU" b="1" dirty="0"/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4443045" y="1019909"/>
            <a:ext cx="480646" cy="4806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7538" y="2543908"/>
            <a:ext cx="2485293" cy="668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Руководители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4522" y="2543908"/>
            <a:ext cx="2508739" cy="668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Заместители по УВР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4615" y="2543908"/>
            <a:ext cx="2438400" cy="668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Руководители РМО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7537" y="3470031"/>
            <a:ext cx="2485293" cy="3329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1.Формирование </a:t>
            </a:r>
            <a:r>
              <a:rPr lang="ru-RU" sz="1400" dirty="0" smtClean="0"/>
              <a:t>кадрового резерва (приказ, положение)</a:t>
            </a:r>
          </a:p>
          <a:p>
            <a:r>
              <a:rPr lang="ru-RU" sz="1400" dirty="0" smtClean="0"/>
              <a:t>2.Конкурс по отбору кандидатов в кадровый резерв</a:t>
            </a:r>
          </a:p>
          <a:p>
            <a:r>
              <a:rPr lang="ru-RU" sz="1400" dirty="0" smtClean="0"/>
              <a:t>3. ИОМ кандидата(</a:t>
            </a:r>
            <a:r>
              <a:rPr lang="ru-RU" sz="1400" dirty="0" err="1" smtClean="0"/>
              <a:t>посткон-курсное</a:t>
            </a:r>
            <a:r>
              <a:rPr lang="ru-RU" sz="1400" dirty="0" smtClean="0"/>
              <a:t> сопровождение)</a:t>
            </a:r>
          </a:p>
          <a:p>
            <a:r>
              <a:rPr lang="ru-RU" sz="1400" dirty="0" smtClean="0"/>
              <a:t>4. Школа молодого руководителя (индивидуальное сопровождение)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8" y="3446585"/>
            <a:ext cx="2508739" cy="2274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1.Обучение по программе «Менеджмент» 100%</a:t>
            </a:r>
          </a:p>
          <a:p>
            <a:pPr algn="ctr"/>
            <a:r>
              <a:rPr lang="ru-RU" dirty="0" smtClean="0"/>
              <a:t>2. Составлены ИОМ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4614" y="3446584"/>
            <a:ext cx="2555632" cy="2274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1.Методическое сопровождение</a:t>
            </a:r>
          </a:p>
          <a:p>
            <a:r>
              <a:rPr lang="ru-RU" dirty="0" smtClean="0"/>
              <a:t>2.Индивидуальные собеседования</a:t>
            </a:r>
          </a:p>
          <a:p>
            <a:r>
              <a:rPr lang="ru-RU" dirty="0" smtClean="0"/>
              <a:t>3.Обучающие семинары</a:t>
            </a:r>
          </a:p>
          <a:p>
            <a:r>
              <a:rPr lang="ru-RU" dirty="0" smtClean="0"/>
              <a:t>4. Составлены ИОМ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2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07" y="529553"/>
            <a:ext cx="3833446" cy="2719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36739" y="143527"/>
            <a:ext cx="2513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Муниципальный конкурс </a:t>
            </a:r>
            <a:endParaRPr lang="ru-RU" sz="1400" b="1" dirty="0" smtClean="0">
              <a:solidFill>
                <a:prstClr val="black"/>
              </a:solidFill>
            </a:endParaRPr>
          </a:p>
          <a:p>
            <a:r>
              <a:rPr lang="ru-RU" sz="1400" b="1" dirty="0" smtClean="0">
                <a:solidFill>
                  <a:prstClr val="black"/>
                </a:solidFill>
              </a:rPr>
              <a:t>«</a:t>
            </a:r>
            <a:r>
              <a:rPr lang="ru-RU" sz="1400" b="1" dirty="0">
                <a:solidFill>
                  <a:prstClr val="black"/>
                </a:solidFill>
              </a:rPr>
              <a:t>Директор года 2021»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2493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en-US" sz="1400" dirty="0" smtClean="0">
                <a:solidFill>
                  <a:prstClr val="black"/>
                </a:solidFill>
                <a:hlinkClick r:id="rId3"/>
              </a:rPr>
              <a:t>uo-kuragino.ru/work/568-prikaz-76-ot-25-02-2021-o-provedenii-konkursa-direktor-shkoly-2021-polozhenie.html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2" y="3810000"/>
            <a:ext cx="3745525" cy="2766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744" y="3249308"/>
            <a:ext cx="443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Приказ о включении в кадровый резерв</a:t>
            </a:r>
          </a:p>
          <a:p>
            <a:r>
              <a:rPr lang="en-US" sz="1400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en-US" sz="1400" dirty="0" smtClean="0">
                <a:solidFill>
                  <a:prstClr val="black"/>
                </a:solidFill>
                <a:hlinkClick r:id="rId5"/>
              </a:rPr>
              <a:t>uo-kuragino.ru/work/574-prikaz-ot-26-04-2021-130-o-vklyuchenii-v-kadrovyi-rezerv-rukovoditelei-municipalnyh-obrazovateln.html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4099" name="Picture 3" descr="C:\Users\Ципушникова\Desktop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47" y="4157463"/>
            <a:ext cx="4220306" cy="241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2" y="737086"/>
            <a:ext cx="3858360" cy="253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05907" y="1148862"/>
            <a:ext cx="24501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hlinkClick r:id="rId8"/>
              </a:rPr>
              <a:t>https://uo-kuragino.ru/work/553-polozhenie-ob-utverzhdenii-polozhenija-o-porjadke-formirovanija-kadrovogo-rezerva-rukovoditelei-.</a:t>
            </a:r>
            <a:r>
              <a:rPr lang="en-US" sz="1400" dirty="0" smtClean="0">
                <a:solidFill>
                  <a:prstClr val="black"/>
                </a:solidFill>
                <a:hlinkClick r:id="rId8"/>
              </a:rPr>
              <a:t>html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144" y="150079"/>
            <a:ext cx="3575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Положение о формировании кадрового резерва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96" y="84841"/>
            <a:ext cx="7886700" cy="8107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/>
              <a:t>Структура Проекта мониторинга эффективности руководителей образовательных </a:t>
            </a:r>
            <a:r>
              <a:rPr lang="ru-RU" sz="1800" b="1" dirty="0" smtClean="0"/>
              <a:t>организаций 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КУРАГИНСКОГО РАЙОНА</a:t>
            </a:r>
            <a:endParaRPr lang="ru-RU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828967"/>
              </p:ext>
            </p:extLst>
          </p:nvPr>
        </p:nvGraphicFramePr>
        <p:xfrm>
          <a:off x="140677" y="970671"/>
          <a:ext cx="8874369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4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3738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Качество управленческой деятельности: качество образовательных результатов, : качество образовательных условий, качество реализации программ.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738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1.1.  Качество образовательных результатов (достижение обучающимися планируемых образовательных результатов ООП) 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617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1.2. Качество образовательных условий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044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1.3. Качество реализации программ, проектов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20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 Формирование и развитие (оценка) профессиональных компетенций руководителей ОО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738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2.1. Наращивание (формирование и развитие)профессиональных компетенций руководителей ОО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3738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2.2.Оценка эффективности системы работы по формированию и развитию профессиональных компетенций руководителей ОО 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711" y="222740"/>
            <a:ext cx="7886700" cy="13377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Структура Проекта мониторинга эффективности руководителей образовательных организаций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912348"/>
              </p:ext>
            </p:extLst>
          </p:nvPr>
        </p:nvGraphicFramePr>
        <p:xfrm>
          <a:off x="175846" y="1832423"/>
          <a:ext cx="8874369" cy="276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4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338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3.Формирование резерва управленческих кадров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3.1. Отбор кандидатов в резерв управленческих кадров</a:t>
                      </a:r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287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3.2. Наращивание кадрового потенциала участников кадрового резерва управленческих кадров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658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3.3. Оценка эффективности системы формирования резерва управленческих кадров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07" y="5457093"/>
            <a:ext cx="15906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9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541703" y="82062"/>
            <a:ext cx="8229600" cy="6477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 показателей по направлению «Система мониторинга эффективности руководителей образовательных организаций»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/>
            </a:r>
            <a:b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dirty="0">
                <a:latin typeface="Bookman Old Style" pitchFamily="18" charset="0"/>
              </a:rPr>
              <a:t> </a:t>
            </a:r>
          </a:p>
        </p:txBody>
      </p:sp>
      <p:graphicFrame>
        <p:nvGraphicFramePr>
          <p:cNvPr id="5" name="Таблица 4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680372"/>
              </p:ext>
            </p:extLst>
          </p:nvPr>
        </p:nvGraphicFramePr>
        <p:xfrm>
          <a:off x="153621" y="796580"/>
          <a:ext cx="8896594" cy="5237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58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19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087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808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Уровень</a:t>
                      </a:r>
                    </a:p>
                  </a:txBody>
                  <a:tcPr marL="91438" marR="91438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Показатель</a:t>
                      </a:r>
                    </a:p>
                  </a:txBody>
                  <a:tcPr marL="91438" marR="91438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Механизмы управления</a:t>
                      </a:r>
                    </a:p>
                  </a:txBody>
                  <a:tcPr marL="91438" marR="91438" marT="45711" marB="4571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6168">
                <a:tc>
                  <a:txBody>
                    <a:bodyPr/>
                    <a:lstStyle/>
                    <a:p>
                      <a:r>
                        <a:rPr lang="ru-RU" sz="1300" dirty="0"/>
                        <a:t>Региональный уровень</a:t>
                      </a:r>
                    </a:p>
                  </a:txBody>
                  <a:tcPr marL="91438" marR="91438" marT="45711" marB="4571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Наличие региональной СОКО</a:t>
                      </a:r>
                    </a:p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FF3300"/>
                          </a:solidFill>
                          <a:effectLst/>
                          <a:latin typeface="Calibri"/>
                        </a:rPr>
                        <a:t>Индикатор</a:t>
                      </a:r>
                      <a:r>
                        <a:rPr lang="ru-RU" sz="1300" b="0" i="0" u="none" strike="noStrike" dirty="0">
                          <a:solidFill>
                            <a:srgbClr val="FF3300"/>
                          </a:solidFill>
                          <a:effectLst/>
                          <a:latin typeface="Calibri"/>
                        </a:rPr>
                        <a:t>: да/нет</a:t>
                      </a: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1.Региональная концепция управления качеством образования (проект)</a:t>
                      </a:r>
                      <a:endParaRPr lang="ru-RU" sz="1300" b="0" i="0" u="none" strike="noStrike" kern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38" marR="91438" marT="45711" marB="4571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31721">
                <a:tc>
                  <a:txBody>
                    <a:bodyPr/>
                    <a:lstStyle/>
                    <a:p>
                      <a:r>
                        <a:rPr lang="ru-RU" sz="1300" dirty="0"/>
                        <a:t>Муниципальный уровень</a:t>
                      </a:r>
                    </a:p>
                  </a:txBody>
                  <a:tcPr marL="91438" marR="91438" marT="45711" marB="4571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Наличие муниципальной СОКО (может быть, может не быть) </a:t>
                      </a:r>
                    </a:p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Наличие в муниципальной СОКО раздела «Качество образовательных результатов» или наличие данного раздела в «Муниципальном мониторинге образовательных результатов (специфичных для МСО)»</a:t>
                      </a:r>
                    </a:p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FF3300"/>
                          </a:solidFill>
                          <a:effectLst/>
                          <a:latin typeface="Calibri"/>
                        </a:rPr>
                        <a:t>Индикатор</a:t>
                      </a:r>
                      <a:r>
                        <a:rPr lang="ru-RU" sz="1300" b="0" i="0" u="none" strike="noStrike" dirty="0">
                          <a:solidFill>
                            <a:srgbClr val="FF3300"/>
                          </a:solidFill>
                          <a:effectLst/>
                          <a:latin typeface="Calibri"/>
                        </a:rPr>
                        <a:t>: Да/нет</a:t>
                      </a:r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</a:b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 Разработка/корректировка муниципальной СОКО (Приказ об утверждении/корректировки МСОКО). </a:t>
                      </a:r>
                    </a:p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 Разработка/корректировка муниципального мониторинга образовательных результатов (специфичных для МСО) (Приказ об утверждении/корректировке мониторинга)</a:t>
                      </a:r>
                    </a:p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 Анализ образовательных результатов обучающихся по школам МСО (Аналитическая справка)</a:t>
                      </a:r>
                    </a:p>
                    <a:p>
                      <a:pPr algn="l" fontAlgn="t"/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94796">
                <a:tc>
                  <a:txBody>
                    <a:bodyPr/>
                    <a:lstStyle/>
                    <a:p>
                      <a:r>
                        <a:rPr lang="ru-RU" sz="1300" dirty="0"/>
                        <a:t>Школьный уровень</a:t>
                      </a:r>
                    </a:p>
                  </a:txBody>
                  <a:tcPr marL="91438" marR="91438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 Наличие школьной СОКО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FF3300"/>
                          </a:solidFill>
                          <a:effectLst/>
                          <a:latin typeface="Calibri"/>
                        </a:rPr>
                        <a:t>Индикатор</a:t>
                      </a:r>
                      <a:r>
                        <a:rPr lang="ru-RU" sz="1300" b="0" i="0" u="none" strike="noStrike" dirty="0">
                          <a:solidFill>
                            <a:srgbClr val="FF3300"/>
                          </a:solidFill>
                          <a:effectLst/>
                          <a:latin typeface="Calibri"/>
                        </a:rPr>
                        <a:t>: Да/нет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1" i="1" u="none" strike="noStrike" dirty="0">
                        <a:solidFill>
                          <a:srgbClr val="4F81BD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1.Корректировка ШСОКО (Положение о ШСОКО, приказ по утверждению ШСОКО)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3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Выгнутая вправо стрелка 12">
            <a:extLst/>
          </p:cNvPr>
          <p:cNvSpPr/>
          <p:nvPr/>
        </p:nvSpPr>
        <p:spPr>
          <a:xfrm>
            <a:off x="830019" y="3871790"/>
            <a:ext cx="860425" cy="18716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>
            <a:extLst/>
          </p:cNvPr>
          <p:cNvSpPr/>
          <p:nvPr/>
        </p:nvSpPr>
        <p:spPr>
          <a:xfrm>
            <a:off x="755650" y="1878379"/>
            <a:ext cx="858838" cy="18716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279" y="99351"/>
            <a:ext cx="8260672" cy="103942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Актуальность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4431" y="996461"/>
            <a:ext cx="2332892" cy="2239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Обеспечение качественного образования обучающихся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58307" y="996461"/>
            <a:ext cx="2368061" cy="2239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Требования к руководителям ОО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65631" y="996461"/>
            <a:ext cx="2590800" cy="2239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Проведение региональных и муниципальных мониторингов, предполагающих сбор и обработку информации о качестве деятельности руководителей ОО и их оценку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71844" y="3733801"/>
            <a:ext cx="2684587" cy="2977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</a:t>
            </a:r>
            <a:r>
              <a:rPr lang="ru-RU" sz="1400" dirty="0" smtClean="0"/>
              <a:t>тслеживание </a:t>
            </a:r>
            <a:r>
              <a:rPr lang="ru-RU" sz="1400" dirty="0"/>
              <a:t>и </a:t>
            </a:r>
            <a:r>
              <a:rPr lang="ru-RU" sz="1400" dirty="0" smtClean="0"/>
              <a:t>корректировка, </a:t>
            </a:r>
            <a:r>
              <a:rPr lang="ru-RU" sz="1400" dirty="0"/>
              <a:t>тенденции, </a:t>
            </a:r>
            <a:r>
              <a:rPr lang="ru-RU" sz="1400" dirty="0" smtClean="0"/>
              <a:t>определение проблем </a:t>
            </a:r>
            <a:r>
              <a:rPr lang="ru-RU" sz="1400" dirty="0"/>
              <a:t>и </a:t>
            </a:r>
            <a:r>
              <a:rPr lang="ru-RU" sz="1400" dirty="0" smtClean="0"/>
              <a:t>поиски </a:t>
            </a:r>
            <a:r>
              <a:rPr lang="ru-RU" sz="1400" dirty="0"/>
              <a:t>их решения, </a:t>
            </a:r>
            <a:r>
              <a:rPr lang="ru-RU" sz="1400" dirty="0" smtClean="0"/>
              <a:t>влияние </a:t>
            </a:r>
            <a:r>
              <a:rPr lang="ru-RU" sz="1400" dirty="0"/>
              <a:t>на кризисные ситуации, </a:t>
            </a:r>
            <a:r>
              <a:rPr lang="ru-RU" sz="1400" dirty="0" smtClean="0"/>
              <a:t>осуществление контроля </a:t>
            </a:r>
            <a:r>
              <a:rPr lang="ru-RU" sz="1400" dirty="0"/>
              <a:t>за реализацией тех или иных процессов, </a:t>
            </a:r>
            <a:r>
              <a:rPr lang="ru-RU" sz="1400" dirty="0" smtClean="0"/>
              <a:t>формирование </a:t>
            </a:r>
            <a:r>
              <a:rPr lang="ru-RU" sz="1400" dirty="0"/>
              <a:t>«точки роста»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70384" y="3716215"/>
            <a:ext cx="2520461" cy="2977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Подготовка </a:t>
            </a:r>
            <a:r>
              <a:rPr lang="ru-RU" sz="1400" dirty="0"/>
              <a:t>корпуса управленческих кадров, </a:t>
            </a:r>
            <a:r>
              <a:rPr lang="ru-RU" sz="1400" dirty="0" smtClean="0"/>
              <a:t>обеспечение </a:t>
            </a:r>
            <a:r>
              <a:rPr lang="ru-RU" sz="1400" dirty="0"/>
              <a:t>их непрерывного профессионального совершенствования, организации работы с резервом управленческих кадров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4431" y="3716216"/>
            <a:ext cx="2414954" cy="2977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Эффективность управления </a:t>
            </a:r>
            <a:r>
              <a:rPr lang="ru-RU" dirty="0"/>
              <a:t>ОО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477108" y="3235569"/>
            <a:ext cx="562707" cy="480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349262" y="3235569"/>
            <a:ext cx="562707" cy="480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432431" y="3235569"/>
            <a:ext cx="578417" cy="480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07" y="5457093"/>
            <a:ext cx="15906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4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104" y="163829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Взаимодействие: регион – муниципалитет – школа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386013"/>
            <a:ext cx="2324100" cy="2046287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инициирует проведение мониторинга;</a:t>
            </a:r>
          </a:p>
          <a:p>
            <a:r>
              <a:rPr lang="ru-RU" dirty="0"/>
              <a:t>обеспечивает нормативно-правовое сопровождение мониторинга;   </a:t>
            </a:r>
          </a:p>
          <a:p>
            <a:r>
              <a:rPr lang="ru-RU" dirty="0"/>
              <a:t>использует данные мониторинга для разработки и реализации региональных программ развития образования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3488" y="1203256"/>
            <a:ext cx="2517289" cy="95903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Министерство образования Красноярского края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0612" y="1189297"/>
            <a:ext cx="2517289" cy="95903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МУО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45487" y="1190898"/>
            <a:ext cx="2517289" cy="95903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Образовательные организации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3488" y="4432151"/>
            <a:ext cx="2517289" cy="95903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КИПК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33487" y="5593976"/>
            <a:ext cx="2323651" cy="1032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проводит мониторинг</a:t>
            </a:r>
          </a:p>
          <a:p>
            <a:r>
              <a:rPr lang="ru-RU" dirty="0"/>
              <a:t>Формирует аналитические материалы по результатам мониторинга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2933794" y="1570616"/>
            <a:ext cx="453167" cy="4539727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557260" y="2527029"/>
            <a:ext cx="2769111" cy="418211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выстраивает механизмы эффективного управления административным корпусом/руководителями образовательных организаций в МУО</a:t>
            </a:r>
          </a:p>
          <a:p>
            <a:r>
              <a:rPr lang="ru-RU" dirty="0"/>
              <a:t>осуществляет сбор информации, первичный анализ показателей и поиск ресурсов</a:t>
            </a:r>
          </a:p>
          <a:p>
            <a:r>
              <a:rPr lang="ru-RU" dirty="0"/>
              <a:t>формулирует управленческие проблемы и оформляет адресные рекомендации</a:t>
            </a:r>
          </a:p>
          <a:p>
            <a:r>
              <a:rPr lang="ru-RU" dirty="0"/>
              <a:t>принимает управленческие решения, направленные на повышение эффективности работы руководителей 00 </a:t>
            </a:r>
          </a:p>
          <a:p>
            <a:r>
              <a:rPr lang="ru-RU" dirty="0"/>
              <a:t>осуществляет контроль за принятыми управленческими решениями</a:t>
            </a:r>
          </a:p>
          <a:p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326371" y="2558284"/>
            <a:ext cx="2623992" cy="3991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1600" dirty="0"/>
              <a:t>выстраивают механизмы эффективного управления ОО</a:t>
            </a:r>
          </a:p>
          <a:p>
            <a:pPr>
              <a:lnSpc>
                <a:spcPct val="70000"/>
              </a:lnSpc>
            </a:pPr>
            <a:r>
              <a:rPr lang="ru-RU" sz="1600" dirty="0"/>
              <a:t>вносят данные по оценке качества подготовки обучающихся, образовательных условий в ОО и др.</a:t>
            </a:r>
          </a:p>
          <a:p>
            <a:pPr>
              <a:lnSpc>
                <a:spcPct val="70000"/>
              </a:lnSpc>
            </a:pPr>
            <a:r>
              <a:rPr lang="ru-RU" sz="1600" dirty="0"/>
              <a:t>осуществляют качественный анализ причин и проблем трудностей в ОО</a:t>
            </a:r>
          </a:p>
          <a:p>
            <a:pPr>
              <a:lnSpc>
                <a:spcPct val="70000"/>
              </a:lnSpc>
            </a:pPr>
            <a:r>
              <a:rPr lang="ru-RU" sz="1600" dirty="0"/>
              <a:t>выполняют адресные рекомендации по результатам 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val="23961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467" y="203219"/>
            <a:ext cx="8260672" cy="10394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Целевые документы </a:t>
            </a:r>
            <a:r>
              <a:rPr lang="ru-RU" sz="2800" b="1" dirty="0" smtClean="0"/>
              <a:t>федерального и регионального </a:t>
            </a:r>
            <a:r>
              <a:rPr lang="ru-RU" sz="2800" b="1" dirty="0"/>
              <a:t>уровня (на какие документы ориентируемся?)​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1168" y="1362456"/>
            <a:ext cx="4416552" cy="5431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     1.Федеральный </a:t>
            </a:r>
            <a:r>
              <a:rPr lang="ru-RU" sz="1400" dirty="0"/>
              <a:t>закон от 29 декабря 2012 года № 273-ФЗ </a:t>
            </a:r>
            <a:br>
              <a:rPr lang="ru-RU" sz="1400" dirty="0"/>
            </a:br>
            <a:r>
              <a:rPr lang="ru-RU" sz="1400" dirty="0"/>
              <a:t>«Об образовании в Российской Федерации», ч. 3 ст. </a:t>
            </a:r>
            <a:r>
              <a:rPr lang="ru-RU" sz="1400" dirty="0" smtClean="0"/>
              <a:t>26</a:t>
            </a:r>
          </a:p>
          <a:p>
            <a:r>
              <a:rPr lang="ru-RU" sz="1400" dirty="0" smtClean="0"/>
              <a:t>    2. Федеральные </a:t>
            </a:r>
            <a:r>
              <a:rPr lang="ru-RU" sz="1400" dirty="0"/>
              <a:t>государственные образовательные стандарты и Порядок организации и осуществления образовательной деятельности по основным общеобразовательным программам- образовательным программам начального общего, основного общего и среднего общего образования, утверждённый приказом Министерства образования </a:t>
            </a:r>
            <a:r>
              <a:rPr lang="ru-RU" sz="1400" dirty="0" smtClean="0"/>
              <a:t>Российской </a:t>
            </a:r>
            <a:r>
              <a:rPr lang="ru-RU" sz="1400" dirty="0"/>
              <a:t>Федерации от </a:t>
            </a:r>
            <a:r>
              <a:rPr lang="ru-RU" sz="1400" dirty="0" smtClean="0"/>
              <a:t>28 </a:t>
            </a:r>
            <a:r>
              <a:rPr lang="ru-RU" sz="1400" dirty="0"/>
              <a:t>августа </a:t>
            </a:r>
            <a:r>
              <a:rPr lang="ru-RU" sz="1400" dirty="0" smtClean="0"/>
              <a:t>2020 </a:t>
            </a:r>
            <a:r>
              <a:rPr lang="ru-RU" sz="1400" dirty="0"/>
              <a:t>года № </a:t>
            </a:r>
            <a:r>
              <a:rPr lang="ru-RU" sz="1400" dirty="0" smtClean="0"/>
              <a:t>442</a:t>
            </a:r>
          </a:p>
          <a:p>
            <a:r>
              <a:rPr lang="ru-RU" sz="1400" dirty="0" smtClean="0"/>
              <a:t>    3</a:t>
            </a:r>
            <a:r>
              <a:rPr lang="ru-RU" sz="1400" dirty="0"/>
              <a:t>. Приказ Министерства здравоохранения и социального развития Российской Федерации от 26 августа 2010 года № 761н «Об утверждении Единого квалификационного справочника должностей руководителей, специалистов и служащих</a:t>
            </a:r>
            <a:endParaRPr lang="ru-RU" sz="1400" dirty="0" smtClean="0"/>
          </a:p>
          <a:p>
            <a:endParaRPr lang="ru-RU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59568" y="1362456"/>
            <a:ext cx="4274704" cy="5431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/>
              <a:t>Региональные цели:</a:t>
            </a:r>
          </a:p>
          <a:p>
            <a:r>
              <a:rPr lang="ru-RU" sz="1500" dirty="0"/>
              <a:t>1.Постановление Правительства Красноярского края от 30.09.2013 № 508-п «Об утверждении государственной программы Красноярского края «Развитие образования» (с изменениями на 29 декабря 2020 года</a:t>
            </a:r>
            <a:r>
              <a:rPr lang="ru-RU" sz="1500" dirty="0" smtClean="0"/>
              <a:t>);</a:t>
            </a:r>
          </a:p>
          <a:p>
            <a:endParaRPr lang="ru-RU" sz="1500" dirty="0"/>
          </a:p>
          <a:p>
            <a:r>
              <a:rPr lang="ru-RU" sz="1500" dirty="0"/>
              <a:t>2.Региональная концепция управления качеством образования (проект</a:t>
            </a:r>
            <a:r>
              <a:rPr lang="ru-RU" sz="1500" dirty="0" smtClean="0"/>
              <a:t>);</a:t>
            </a:r>
          </a:p>
          <a:p>
            <a:endParaRPr lang="ru-RU" sz="1500" dirty="0"/>
          </a:p>
          <a:p>
            <a:r>
              <a:rPr lang="ru-RU" sz="1500" dirty="0"/>
              <a:t>3.Программа развития КГАУ ДПО «Красноярский краевой институт повышения квалификации и профессиональной переподготовки работников образования».</a:t>
            </a:r>
          </a:p>
        </p:txBody>
      </p:sp>
    </p:spTree>
    <p:extLst>
      <p:ext uri="{BB962C8B-B14F-4D97-AF65-F5344CB8AC3E}">
        <p14:creationId xmlns:p14="http://schemas.microsoft.com/office/powerpoint/2010/main" val="188508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5076"/>
          </a:xfrm>
        </p:spPr>
        <p:txBody>
          <a:bodyPr/>
          <a:lstStyle/>
          <a:p>
            <a:pPr algn="ctr"/>
            <a:r>
              <a:rPr lang="ru-RU" b="1" dirty="0" smtClean="0"/>
              <a:t>Управленческий цикл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80339" y="1254369"/>
            <a:ext cx="1699846" cy="1043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Цели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4682" y="1776046"/>
            <a:ext cx="1863969" cy="130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Анализ</a:t>
            </a:r>
          </a:p>
          <a:p>
            <a:pPr algn="ctr"/>
            <a:r>
              <a:rPr lang="ru-RU" b="1" dirty="0"/>
              <a:t>эффективности</a:t>
            </a:r>
          </a:p>
          <a:p>
            <a:pPr algn="ctr"/>
            <a:r>
              <a:rPr lang="ru-RU" b="1" dirty="0"/>
              <a:t>принятых мер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53200" y="1776046"/>
            <a:ext cx="1969477" cy="130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Показатели,</a:t>
            </a:r>
          </a:p>
          <a:p>
            <a:pPr algn="ctr"/>
            <a:r>
              <a:rPr lang="ru-RU" b="1" dirty="0"/>
              <a:t>методы сбора</a:t>
            </a:r>
          </a:p>
          <a:p>
            <a:pPr algn="ctr"/>
            <a:r>
              <a:rPr lang="ru-RU" b="1" dirty="0"/>
              <a:t>информации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123" y="3176954"/>
            <a:ext cx="8886091" cy="1688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ДЕЯТЕЛЬНОСТЬ</a:t>
            </a:r>
            <a:endParaRPr lang="ru-RU" sz="1600" b="1" dirty="0"/>
          </a:p>
          <a:p>
            <a:pPr algn="ctr"/>
            <a:r>
              <a:rPr lang="ru-RU" sz="1400" dirty="0" smtClean="0"/>
              <a:t>Для </a:t>
            </a:r>
            <a:r>
              <a:rPr lang="ru-RU" sz="1400" dirty="0"/>
              <a:t>получения </a:t>
            </a:r>
            <a:r>
              <a:rPr lang="ru-RU" sz="1400" dirty="0" smtClean="0"/>
              <a:t>максимально эффективной работы </a:t>
            </a:r>
            <a:r>
              <a:rPr lang="ru-RU" sz="1400" dirty="0"/>
              <a:t>необходимо показать полный цикл управления </a:t>
            </a:r>
            <a:r>
              <a:rPr lang="ru-RU" sz="1400" dirty="0" smtClean="0"/>
              <a:t>от построения </a:t>
            </a:r>
            <a:r>
              <a:rPr lang="ru-RU" sz="1400" dirty="0"/>
              <a:t>стратегии до проведения соответствующих измерений и использования результатов </a:t>
            </a:r>
            <a:r>
              <a:rPr lang="ru-RU" sz="1400" dirty="0" smtClean="0"/>
              <a:t>этих измерений </a:t>
            </a:r>
            <a:r>
              <a:rPr lang="ru-RU" sz="1400" dirty="0"/>
              <a:t>для повышения эффективности управления.</a:t>
            </a:r>
          </a:p>
          <a:p>
            <a:pPr algn="ctr"/>
            <a:r>
              <a:rPr lang="ru-RU" sz="1400" dirty="0"/>
              <a:t>Если какой-то из компонентов управленческого цикла отсутствует или сформирован </a:t>
            </a:r>
            <a:r>
              <a:rPr lang="ru-RU" sz="1400" dirty="0" smtClean="0"/>
              <a:t>не полностью</a:t>
            </a:r>
            <a:r>
              <a:rPr lang="ru-RU" sz="1400" dirty="0"/>
              <a:t>, то система управления качеством образования считается частично сформированной.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1512" y="4999893"/>
            <a:ext cx="1863969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Меры,</a:t>
            </a:r>
          </a:p>
          <a:p>
            <a:pPr algn="ctr"/>
            <a:r>
              <a:rPr lang="ru-RU" b="1" dirty="0"/>
              <a:t>управленческие</a:t>
            </a:r>
          </a:p>
          <a:p>
            <a:pPr algn="ctr"/>
            <a:r>
              <a:rPr lang="ru-RU" b="1" dirty="0"/>
              <a:t>решения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64129" y="5260497"/>
            <a:ext cx="1840523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Анализ,</a:t>
            </a:r>
          </a:p>
          <a:p>
            <a:pPr algn="ctr"/>
            <a:r>
              <a:rPr lang="ru-RU" b="1" dirty="0"/>
              <a:t>адресные</a:t>
            </a:r>
          </a:p>
          <a:p>
            <a:pPr algn="ctr"/>
            <a:r>
              <a:rPr lang="ru-RU" b="1" dirty="0"/>
              <a:t>рекомендации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23300" y="5008686"/>
            <a:ext cx="1781908" cy="1058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Мониторинг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60" y="5533293"/>
            <a:ext cx="15906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Выгнутая вправо стрелка 14"/>
          <p:cNvSpPr/>
          <p:nvPr/>
        </p:nvSpPr>
        <p:spPr>
          <a:xfrm rot="3683799">
            <a:off x="6200244" y="5478426"/>
            <a:ext cx="465713" cy="99492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17609205">
            <a:off x="5896377" y="1800263"/>
            <a:ext cx="465713" cy="99492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 rot="6654822">
            <a:off x="3015207" y="5574115"/>
            <a:ext cx="471099" cy="99492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rot="13455313">
            <a:off x="3036885" y="1733569"/>
            <a:ext cx="465713" cy="1040337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51" y="108265"/>
            <a:ext cx="8260672" cy="1039427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Механизмы деятельности</a:t>
            </a:r>
            <a:br>
              <a:rPr lang="ru-RU" sz="3200" b="1" dirty="0" smtClean="0"/>
            </a:br>
            <a:r>
              <a:rPr lang="ru-RU" sz="3200" b="1" dirty="0" smtClean="0"/>
              <a:t>Рамка руководителя ОО</a:t>
            </a:r>
            <a:endParaRPr lang="ru-RU" sz="3200" b="1" dirty="0"/>
          </a:p>
        </p:txBody>
      </p:sp>
      <p:sp>
        <p:nvSpPr>
          <p:cNvPr id="3" name="Овал 2"/>
          <p:cNvSpPr/>
          <p:nvPr/>
        </p:nvSpPr>
        <p:spPr>
          <a:xfrm>
            <a:off x="715108" y="2051538"/>
            <a:ext cx="1148861" cy="8909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15108" y="2942492"/>
            <a:ext cx="1148861" cy="1441939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16977" y="1343652"/>
            <a:ext cx="568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</a:t>
            </a:r>
            <a:endParaRPr lang="ru-RU" sz="4000" b="1" dirty="0"/>
          </a:p>
        </p:txBody>
      </p:sp>
      <p:sp>
        <p:nvSpPr>
          <p:cNvPr id="6" name="Выноска со стрелкой влево 5"/>
          <p:cNvSpPr/>
          <p:nvPr/>
        </p:nvSpPr>
        <p:spPr>
          <a:xfrm rot="21020655">
            <a:off x="2692002" y="1136342"/>
            <a:ext cx="6157345" cy="113180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Самоанализ собственных профессиональных компетентностей (управленческих, личностных)</a:t>
            </a:r>
            <a:endParaRPr lang="ru-RU" dirty="0"/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2851375" y="2473568"/>
            <a:ext cx="6049276" cy="1189893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Выстраивание системы по достижению качества образовательных результатов </a:t>
            </a:r>
            <a:r>
              <a:rPr lang="ru-RU" sz="1400" b="1" dirty="0" smtClean="0">
                <a:solidFill>
                  <a:schemeClr val="bg1"/>
                </a:solidFill>
              </a:rPr>
              <a:t>(через управление ООП, ШППКО, ПР)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Выноска со стрелкой влево 7"/>
          <p:cNvSpPr/>
          <p:nvPr/>
        </p:nvSpPr>
        <p:spPr>
          <a:xfrm rot="390702">
            <a:off x="2791878" y="3805181"/>
            <a:ext cx="5957591" cy="11585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Выстраивание системы по достижению качества </a:t>
            </a:r>
            <a:r>
              <a:rPr lang="ru-RU" dirty="0" smtClean="0"/>
              <a:t>образовательных условий</a:t>
            </a:r>
            <a:endParaRPr lang="ru-RU" dirty="0"/>
          </a:p>
        </p:txBody>
      </p:sp>
      <p:sp>
        <p:nvSpPr>
          <p:cNvPr id="9" name="Выноска со стрелкой влево 8"/>
          <p:cNvSpPr/>
          <p:nvPr/>
        </p:nvSpPr>
        <p:spPr>
          <a:xfrm rot="501642">
            <a:off x="2718392" y="5076616"/>
            <a:ext cx="5757996" cy="934345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Работа с кадрами и их профессиональным ростом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авая круглая скобка 9"/>
          <p:cNvSpPr/>
          <p:nvPr/>
        </p:nvSpPr>
        <p:spPr>
          <a:xfrm>
            <a:off x="8393723" y="492369"/>
            <a:ext cx="609600" cy="5932247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60" y="5297758"/>
            <a:ext cx="15906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47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Направления </a:t>
            </a:r>
            <a:r>
              <a:rPr lang="ru-RU" sz="3200" b="1" dirty="0"/>
              <a:t>деятельности</a:t>
            </a:r>
            <a:br>
              <a:rPr lang="ru-RU" sz="3200" b="1" dirty="0"/>
            </a:br>
            <a:r>
              <a:rPr lang="ru-RU" sz="3200" b="1" dirty="0" smtClean="0"/>
              <a:t>управления образования</a:t>
            </a:r>
            <a:endParaRPr lang="ru-RU" sz="3200" b="1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849923" y="2573214"/>
            <a:ext cx="1066800" cy="996461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9923" y="3587261"/>
            <a:ext cx="1066800" cy="10316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3546" y="1830159"/>
            <a:ext cx="121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УО</a:t>
            </a:r>
            <a:endParaRPr lang="ru-RU" sz="4000" b="1" dirty="0"/>
          </a:p>
        </p:txBody>
      </p:sp>
      <p:sp>
        <p:nvSpPr>
          <p:cNvPr id="6" name="Правая круглая скобка 5"/>
          <p:cNvSpPr/>
          <p:nvPr/>
        </p:nvSpPr>
        <p:spPr>
          <a:xfrm>
            <a:off x="187569" y="1066800"/>
            <a:ext cx="468923" cy="5404338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2203938" y="1551709"/>
            <a:ext cx="6049108" cy="1181127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Поддержка и сопровождение деятельности управленческого корпуса по обеспечению (повышению) КО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2291861" y="2937164"/>
            <a:ext cx="5961185" cy="1316181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Создание условий для становления и оценки профессиональных компетенций управленческих кадров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2362200" y="4454769"/>
            <a:ext cx="5890846" cy="914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Формирование резерва управленческих кадров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авая круглая скобка 9"/>
          <p:cNvSpPr/>
          <p:nvPr/>
        </p:nvSpPr>
        <p:spPr>
          <a:xfrm>
            <a:off x="8253046" y="914400"/>
            <a:ext cx="574431" cy="5345723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846" y="5556738"/>
            <a:ext cx="15906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3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0"/>
            <a:ext cx="8260672" cy="81839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Направления деятельности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0323" y="818398"/>
            <a:ext cx="8654858" cy="73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ПОДДЕРЖКА И СОПРОВОЖДЕНИЕ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0323" y="1636797"/>
            <a:ext cx="8677434" cy="5221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1. Партнерство </a:t>
            </a:r>
            <a:r>
              <a:rPr lang="ru-RU" sz="2000" b="1" dirty="0">
                <a:solidFill>
                  <a:schemeClr val="bg1"/>
                </a:solidFill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</a:rPr>
              <a:t>кураторство (в </a:t>
            </a:r>
            <a:r>
              <a:rPr lang="ru-RU" sz="2000" b="1" dirty="0" err="1" smtClean="0">
                <a:solidFill>
                  <a:schemeClr val="bg1"/>
                </a:solidFill>
              </a:rPr>
              <a:t>т.ч</a:t>
            </a:r>
            <a:r>
              <a:rPr lang="ru-RU" sz="2000" b="1" dirty="0" smtClean="0">
                <a:solidFill>
                  <a:schemeClr val="bg1"/>
                </a:solidFill>
              </a:rPr>
              <a:t>. собеседования </a:t>
            </a:r>
            <a:r>
              <a:rPr lang="ru-RU" sz="2000" b="1" dirty="0">
                <a:solidFill>
                  <a:schemeClr val="bg1"/>
                </a:solidFill>
              </a:rPr>
              <a:t>со школьными </a:t>
            </a:r>
            <a:r>
              <a:rPr lang="ru-RU" sz="2000" b="1" dirty="0" smtClean="0">
                <a:solidFill>
                  <a:schemeClr val="bg1"/>
                </a:solidFill>
              </a:rPr>
              <a:t>командами, методические семинары для управленческих команд по повышению КО, участие в региональных и федеральных проектах повышение «Путь к успеху», «500+», методические десанты </a:t>
            </a:r>
            <a:r>
              <a:rPr lang="ru-RU" sz="2000" b="1" dirty="0">
                <a:solidFill>
                  <a:schemeClr val="bg1"/>
                </a:solidFill>
              </a:rPr>
              <a:t>в </a:t>
            </a:r>
            <a:r>
              <a:rPr lang="ru-RU" sz="2000" b="1" dirty="0" smtClean="0">
                <a:solidFill>
                  <a:schemeClr val="bg1"/>
                </a:solidFill>
              </a:rPr>
              <a:t>рамках реализации </a:t>
            </a:r>
            <a:r>
              <a:rPr lang="ru-RU" sz="2000" b="1" dirty="0">
                <a:solidFill>
                  <a:schemeClr val="bg1"/>
                </a:solidFill>
              </a:rPr>
              <a:t>муниципальной программы повышения качества образования</a:t>
            </a:r>
            <a:r>
              <a:rPr lang="ru-RU" sz="2000" b="1" dirty="0" smtClean="0">
                <a:solidFill>
                  <a:schemeClr val="bg1"/>
                </a:solidFill>
              </a:rPr>
              <a:t>)</a:t>
            </a:r>
            <a:endParaRPr lang="ru-RU" sz="20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2. Информационно-коммуникационные ресурсы  (в </a:t>
            </a:r>
            <a:r>
              <a:rPr lang="ru-RU" sz="2000" b="1" dirty="0" err="1" smtClean="0">
                <a:solidFill>
                  <a:schemeClr val="bg1"/>
                </a:solidFill>
              </a:rPr>
              <a:t>т.ч</a:t>
            </a:r>
            <a:r>
              <a:rPr lang="ru-RU" sz="2000" b="1" dirty="0" smtClean="0">
                <a:solidFill>
                  <a:schemeClr val="bg1"/>
                </a:solidFill>
              </a:rPr>
              <a:t>. индивидуальные </a:t>
            </a:r>
            <a:r>
              <a:rPr lang="ru-RU" sz="2000" b="1" dirty="0">
                <a:solidFill>
                  <a:schemeClr val="bg1"/>
                </a:solidFill>
              </a:rPr>
              <a:t>совещания и </a:t>
            </a:r>
            <a:r>
              <a:rPr lang="ru-RU" sz="2000" b="1" dirty="0" smtClean="0">
                <a:solidFill>
                  <a:schemeClr val="bg1"/>
                </a:solidFill>
              </a:rPr>
              <a:t>видеоконференции, консалтинговая служба)</a:t>
            </a:r>
            <a:endParaRPr lang="ru-RU" sz="20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3. Повышение квалификации и </a:t>
            </a:r>
            <a:r>
              <a:rPr lang="ru-RU" sz="2000" b="1" dirty="0" err="1" smtClean="0">
                <a:solidFill>
                  <a:schemeClr val="bg1"/>
                </a:solidFill>
              </a:rPr>
              <a:t>стажировочные</a:t>
            </a:r>
            <a:r>
              <a:rPr lang="ru-RU" sz="2000" b="1" dirty="0" smtClean="0">
                <a:solidFill>
                  <a:schemeClr val="bg1"/>
                </a:solidFill>
              </a:rPr>
              <a:t> площадки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</a:rPr>
              <a:t>. Интенсивные школы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5. Профессиональные конкурсы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Ципушникова\Desktop\sobesedovanija-s-upravlencheskimi-komandami-shkol-photo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581150"/>
            <a:ext cx="2910987" cy="1912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123" y="47986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Собеседования </a:t>
            </a:r>
            <a:r>
              <a:rPr lang="ru-RU" sz="1600" b="1" dirty="0">
                <a:solidFill>
                  <a:prstClr val="black"/>
                </a:solidFill>
              </a:rPr>
              <a:t>с управленческими командами </a:t>
            </a:r>
            <a:r>
              <a:rPr lang="ru-RU" sz="1600" b="1" dirty="0" smtClean="0">
                <a:solidFill>
                  <a:prstClr val="black"/>
                </a:solidFill>
              </a:rPr>
              <a:t>школ в рамках </a:t>
            </a:r>
            <a:r>
              <a:rPr lang="ru-RU" sz="1600" b="1" dirty="0">
                <a:solidFill>
                  <a:prstClr val="black"/>
                </a:solidFill>
              </a:rPr>
              <a:t>реализации муниципальной программы по повышению качества образования в ШНОР</a:t>
            </a:r>
          </a:p>
        </p:txBody>
      </p:sp>
      <p:pic>
        <p:nvPicPr>
          <p:cNvPr id="9219" name="Picture 3" descr="C:\Users\Ципушникова\Desktop\16-04-2021-seminar-dlja-zamestitelei-direktorov-po-uvr-i-rukovod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31" y="2537313"/>
            <a:ext cx="3276600" cy="2086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Ципушникова\Desktop\16-04-2021-seminar-dlja-zamestitelei-direktorov-po-uvr-i-rukovodi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69" y="1107087"/>
            <a:ext cx="3083170" cy="1906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4769" y="10297"/>
            <a:ext cx="45778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Серия семинаров  </a:t>
            </a:r>
            <a:r>
              <a:rPr lang="ru-RU" sz="1600" b="1" dirty="0">
                <a:solidFill>
                  <a:prstClr val="black"/>
                </a:solidFill>
              </a:rPr>
              <a:t>для заместителей директоров по УВР и руководителей ШМО и РМО «Учимся разрабатывать ИОМ».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9221" name="Picture 5" descr="C:\Users\Ципушникова\Desktop\metodicheskii-desant-v-mkou-zhuravlevskaja-nosh-23-photo-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33" y="3699020"/>
            <a:ext cx="2439734" cy="1336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54062" y="503545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Реализации муниципальной программы повышения качества образования в школах с низкими результатами обучения и находящихся сложных социальных условиях: методический десант в МКОУ </a:t>
            </a:r>
            <a:r>
              <a:rPr lang="ru-RU" sz="1600" b="1" dirty="0" err="1">
                <a:solidFill>
                  <a:prstClr val="black"/>
                </a:solidFill>
              </a:rPr>
              <a:t>Журавлевская</a:t>
            </a:r>
            <a:r>
              <a:rPr lang="ru-RU" sz="1600" b="1" dirty="0">
                <a:solidFill>
                  <a:prstClr val="black"/>
                </a:solidFill>
              </a:rPr>
              <a:t> НОШ № 23.</a:t>
            </a:r>
          </a:p>
        </p:txBody>
      </p:sp>
      <p:pic>
        <p:nvPicPr>
          <p:cNvPr id="9222" name="Picture 6" descr="C:\Users\Ципушникова\Desktop\meroprijatija-po-proektu-put-k-uspehu-photo-bi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" y="5149466"/>
            <a:ext cx="2965938" cy="1684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4123" y="3459294"/>
            <a:ext cx="32740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В </a:t>
            </a:r>
            <a:r>
              <a:rPr lang="ru-RU" sz="1600" b="1" dirty="0">
                <a:solidFill>
                  <a:prstClr val="black"/>
                </a:solidFill>
              </a:rPr>
              <a:t>рамках реализации регионального проекта «Путь к успеху» в трех школах </a:t>
            </a:r>
            <a:r>
              <a:rPr lang="ru-RU" sz="1600" b="1" dirty="0" smtClean="0">
                <a:solidFill>
                  <a:prstClr val="black"/>
                </a:solidFill>
              </a:rPr>
              <a:t>района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прошла </a:t>
            </a:r>
            <a:r>
              <a:rPr lang="ru-RU" sz="1600" b="1" dirty="0">
                <a:solidFill>
                  <a:prstClr val="black"/>
                </a:solidFill>
              </a:rPr>
              <a:t>серия </a:t>
            </a:r>
            <a:r>
              <a:rPr lang="ru-RU" sz="1600" b="1" dirty="0" smtClean="0">
                <a:solidFill>
                  <a:prstClr val="black"/>
                </a:solidFill>
              </a:rPr>
              <a:t>мероприятий под руководством специалистов КИПК.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2554</TotalTime>
  <Words>1092</Words>
  <Application>Microsoft Office PowerPoint</Application>
  <PresentationFormat>Экран (4:3)</PresentationFormat>
  <Paragraphs>161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Аптека</vt:lpstr>
      <vt:lpstr>Презентация PowerPoint</vt:lpstr>
      <vt:lpstr>Актуальность</vt:lpstr>
      <vt:lpstr>Взаимодействие: регион – муниципалитет – школа</vt:lpstr>
      <vt:lpstr>Целевые документы федерального и регионального уровня (на какие документы ориентируемся?)​</vt:lpstr>
      <vt:lpstr>Управленческий цикл</vt:lpstr>
      <vt:lpstr>Механизмы деятельности Рамка руководителя ОО</vt:lpstr>
      <vt:lpstr>Направления деятельности управления образования</vt:lpstr>
      <vt:lpstr>Направления деятельности</vt:lpstr>
      <vt:lpstr>Презентация PowerPoint</vt:lpstr>
      <vt:lpstr>Презентация PowerPoint</vt:lpstr>
      <vt:lpstr>Направления деятельности</vt:lpstr>
      <vt:lpstr>Презентация PowerPoint</vt:lpstr>
      <vt:lpstr>Формирование резерва управленческих кадров </vt:lpstr>
      <vt:lpstr>Презентация PowerPoint</vt:lpstr>
      <vt:lpstr>Структура Проекта мониторинга эффективности руководителей образовательных организаций КУРАГИНСКОГО РАЙОНА</vt:lpstr>
      <vt:lpstr>Структура Проекта мониторинга эффективности руководителей образовательных организаций</vt:lpstr>
      <vt:lpstr> Состав показателей по направлению «Система мониторинга эффективности руководителей образовательных организаций»   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 Windows</cp:lastModifiedBy>
  <cp:revision>211</cp:revision>
  <cp:lastPrinted>2021-05-11T01:58:58Z</cp:lastPrinted>
  <dcterms:created xsi:type="dcterms:W3CDTF">2016-11-18T14:12:19Z</dcterms:created>
  <dcterms:modified xsi:type="dcterms:W3CDTF">2021-05-13T04:57:29Z</dcterms:modified>
</cp:coreProperties>
</file>